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Lst>
  <p:notesMasterIdLst>
    <p:notesMasterId r:id="rId28"/>
  </p:notesMasterIdLst>
  <p:handoutMasterIdLst>
    <p:handoutMasterId r:id="rId29"/>
  </p:handoutMasterIdLst>
  <p:sldIdLst>
    <p:sldId id="256" r:id="rId5"/>
    <p:sldId id="274" r:id="rId6"/>
    <p:sldId id="276" r:id="rId7"/>
    <p:sldId id="277" r:id="rId8"/>
    <p:sldId id="275" r:id="rId9"/>
    <p:sldId id="279" r:id="rId10"/>
    <p:sldId id="278" r:id="rId11"/>
    <p:sldId id="284" r:id="rId12"/>
    <p:sldId id="280" r:id="rId13"/>
    <p:sldId id="285" r:id="rId14"/>
    <p:sldId id="286" r:id="rId15"/>
    <p:sldId id="269" r:id="rId16"/>
    <p:sldId id="287" r:id="rId17"/>
    <p:sldId id="288" r:id="rId18"/>
    <p:sldId id="289" r:id="rId19"/>
    <p:sldId id="290" r:id="rId20"/>
    <p:sldId id="291" r:id="rId21"/>
    <p:sldId id="292" r:id="rId22"/>
    <p:sldId id="293" r:id="rId23"/>
    <p:sldId id="294" r:id="rId24"/>
    <p:sldId id="295" r:id="rId25"/>
    <p:sldId id="296" r:id="rId26"/>
    <p:sldId id="297" r:id="rId27"/>
  </p:sldIdLst>
  <p:sldSz cx="9144000" cy="5143500" type="screen16x9"/>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C2BE"/>
    <a:srgbClr val="A396A3"/>
    <a:srgbClr val="D7786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6D82C3-C54C-46F5-A83F-7464217C8D04}" v="146" dt="2026-05-08T07:00:49.4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0195" autoAdjust="0"/>
  </p:normalViewPr>
  <p:slideViewPr>
    <p:cSldViewPr snapToGrid="0" snapToObjects="1">
      <p:cViewPr varScale="1">
        <p:scale>
          <a:sx n="80" d="100"/>
          <a:sy n="80" d="100"/>
        </p:scale>
        <p:origin x="96" y="45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70" d="100"/>
          <a:sy n="170" d="100"/>
        </p:scale>
        <p:origin x="658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latin typeface="Source Sans Pro" charset="0"/>
              <a:ea typeface="Source Sans Pro" charset="0"/>
              <a:cs typeface="Source Sans Pro" charset="0"/>
            </a:endParaRP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F15ACB-6D39-BD4E-B219-F3F80F4D5658}" type="datetimeFigureOut">
              <a:rPr lang="nb-NO" smtClean="0">
                <a:latin typeface="Source Sans Pro" charset="0"/>
                <a:ea typeface="Source Sans Pro" charset="0"/>
                <a:cs typeface="Source Sans Pro" charset="0"/>
              </a:rPr>
              <a:t>08.05.2026</a:t>
            </a:fld>
            <a:endParaRPr lang="nb-NO">
              <a:latin typeface="Source Sans Pro" charset="0"/>
              <a:ea typeface="Source Sans Pro" charset="0"/>
              <a:cs typeface="Source Sans Pro" charset="0"/>
            </a:endParaRPr>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latin typeface="Source Sans Pro" charset="0"/>
              <a:ea typeface="Source Sans Pro" charset="0"/>
              <a:cs typeface="Source Sans Pro" charset="0"/>
            </a:endParaRP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753D036-F3E9-EE46-9B35-EC7759C2F543}" type="slidenum">
              <a:rPr lang="nb-NO" smtClean="0">
                <a:latin typeface="Source Sans Pro" charset="0"/>
                <a:ea typeface="Source Sans Pro" charset="0"/>
                <a:cs typeface="Source Sans Pro" charset="0"/>
              </a:rPr>
              <a:t>‹#›</a:t>
            </a:fld>
            <a:endParaRPr lang="nb-NO">
              <a:latin typeface="Source Sans Pro" charset="0"/>
              <a:ea typeface="Source Sans Pro" charset="0"/>
              <a:cs typeface="Source Sans Pro" charset="0"/>
            </a:endParaRPr>
          </a:p>
        </p:txBody>
      </p:sp>
    </p:spTree>
    <p:extLst>
      <p:ext uri="{BB962C8B-B14F-4D97-AF65-F5344CB8AC3E}">
        <p14:creationId xmlns:p14="http://schemas.microsoft.com/office/powerpoint/2010/main" val="36361545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ource Sans Pro" charset="0"/>
                <a:ea typeface="Source Sans Pro" charset="0"/>
                <a:cs typeface="Source Sans Pro" charset="0"/>
              </a:defRPr>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ource Sans Pro" charset="0"/>
                <a:ea typeface="Source Sans Pro" charset="0"/>
                <a:cs typeface="Source Sans Pro" charset="0"/>
              </a:defRPr>
            </a:lvl1pPr>
          </a:lstStyle>
          <a:p>
            <a:fld id="{69444867-3A3C-8F4F-AA72-C1B9EB729F72}" type="datetimeFigureOut">
              <a:rPr lang="nb-NO" smtClean="0"/>
              <a:pPr/>
              <a:t>08.05.2026</a:t>
            </a:fld>
            <a:endParaRPr lang="nb-NO"/>
          </a:p>
        </p:txBody>
      </p:sp>
      <p:sp>
        <p:nvSpPr>
          <p:cNvPr id="4" name="Plassholder for lysbil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Source Sans Pro" charset="0"/>
                <a:ea typeface="Source Sans Pro" charset="0"/>
                <a:cs typeface="Source Sans Pro" charset="0"/>
              </a:defRPr>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Source Sans Pro" charset="0"/>
                <a:ea typeface="Source Sans Pro" charset="0"/>
                <a:cs typeface="Source Sans Pro" charset="0"/>
              </a:defRPr>
            </a:lvl1pPr>
          </a:lstStyle>
          <a:p>
            <a:fld id="{F45C457E-F630-C147-B67D-734B6B1CD9DE}" type="slidenum">
              <a:rPr lang="nb-NO" smtClean="0"/>
              <a:pPr/>
              <a:t>‹#›</a:t>
            </a:fld>
            <a:endParaRPr lang="nb-NO"/>
          </a:p>
        </p:txBody>
      </p:sp>
    </p:spTree>
    <p:extLst>
      <p:ext uri="{BB962C8B-B14F-4D97-AF65-F5344CB8AC3E}">
        <p14:creationId xmlns:p14="http://schemas.microsoft.com/office/powerpoint/2010/main" val="16730815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Source Sans Pro" charset="0"/>
        <a:ea typeface="Source Sans Pro" charset="0"/>
        <a:cs typeface="Source Sans Pro" charset="0"/>
      </a:defRPr>
    </a:lvl1pPr>
    <a:lvl2pPr marL="457200" algn="l" defTabSz="457200" rtl="0" eaLnBrk="1" latinLnBrk="0" hangingPunct="1">
      <a:defRPr sz="1200" kern="1200">
        <a:solidFill>
          <a:schemeClr val="tx1"/>
        </a:solidFill>
        <a:latin typeface="Source Sans Pro" charset="0"/>
        <a:ea typeface="Source Sans Pro" charset="0"/>
        <a:cs typeface="Source Sans Pro" charset="0"/>
      </a:defRPr>
    </a:lvl2pPr>
    <a:lvl3pPr marL="914400" algn="l" defTabSz="457200" rtl="0" eaLnBrk="1" latinLnBrk="0" hangingPunct="1">
      <a:defRPr sz="1200" kern="1200">
        <a:solidFill>
          <a:schemeClr val="tx1"/>
        </a:solidFill>
        <a:latin typeface="Source Sans Pro" charset="0"/>
        <a:ea typeface="Source Sans Pro" charset="0"/>
        <a:cs typeface="Source Sans Pro" charset="0"/>
      </a:defRPr>
    </a:lvl3pPr>
    <a:lvl4pPr marL="1371600" algn="l" defTabSz="457200" rtl="0" eaLnBrk="1" latinLnBrk="0" hangingPunct="1">
      <a:defRPr sz="1200" kern="1200">
        <a:solidFill>
          <a:schemeClr val="tx1"/>
        </a:solidFill>
        <a:latin typeface="Source Sans Pro" charset="0"/>
        <a:ea typeface="Source Sans Pro" charset="0"/>
        <a:cs typeface="Source Sans Pro" charset="0"/>
      </a:defRPr>
    </a:lvl4pPr>
    <a:lvl5pPr marL="1828800" algn="l" defTabSz="457200" rtl="0" eaLnBrk="1" latinLnBrk="0" hangingPunct="1">
      <a:defRPr sz="1200" kern="1200">
        <a:solidFill>
          <a:schemeClr val="tx1"/>
        </a:solidFill>
        <a:latin typeface="Source Sans Pro" charset="0"/>
        <a:ea typeface="Source Sans Pro" charset="0"/>
        <a:cs typeface="Source Sans Pro"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orskningsradet.no/en/about-the-research-council/what-we-do/Portfolio-board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sz="1200" b="0" i="0" kern="1200" dirty="0">
                <a:solidFill>
                  <a:schemeClr val="tx1"/>
                </a:solidFill>
                <a:effectLst/>
                <a:latin typeface="Source Sans Pro" charset="0"/>
                <a:ea typeface="Source Sans Pro" charset="0"/>
                <a:cs typeface="Source Sans Pro" charset="0"/>
              </a:rPr>
              <a:t>Welcome to this webinar, which we are running for the first time. </a:t>
            </a:r>
          </a:p>
          <a:p>
            <a:endParaRPr lang="en-US" sz="1200" b="0" i="0" kern="1200" dirty="0">
              <a:solidFill>
                <a:schemeClr val="tx1"/>
              </a:solidFill>
              <a:effectLst/>
              <a:latin typeface="Source Sans Pro" charset="0"/>
              <a:ea typeface="Source Sans Pro" charset="0"/>
              <a:cs typeface="Source Sans Pro" charset="0"/>
            </a:endParaRPr>
          </a:p>
          <a:p>
            <a:r>
              <a:rPr lang="en-US" sz="1200" b="0" i="0" kern="1200" dirty="0">
                <a:solidFill>
                  <a:schemeClr val="tx1"/>
                </a:solidFill>
                <a:effectLst/>
                <a:latin typeface="Source Sans Pro" charset="0"/>
                <a:ea typeface="Source Sans Pro" charset="0"/>
                <a:cs typeface="Source Sans Pro" charset="0"/>
              </a:rPr>
              <a:t>My colleague Maryam and I will be delivering this session and </a:t>
            </a:r>
          </a:p>
          <a:p>
            <a:r>
              <a:rPr lang="en-US" sz="1200" b="0" i="0" kern="1200" dirty="0">
                <a:solidFill>
                  <a:schemeClr val="tx1"/>
                </a:solidFill>
                <a:effectLst/>
                <a:latin typeface="Source Sans Pro" charset="0"/>
                <a:ea typeface="Source Sans Pro" charset="0"/>
                <a:cs typeface="Source Sans Pro" charset="0"/>
              </a:rPr>
              <a:t>give an introduction to grant writing with tips and tricks. </a:t>
            </a:r>
          </a:p>
          <a:p>
            <a:endParaRPr lang="en-US" sz="1200" b="0" i="0" kern="1200" dirty="0">
              <a:solidFill>
                <a:schemeClr val="tx1"/>
              </a:solidFill>
              <a:effectLst/>
              <a:latin typeface="Source Sans Pro" charset="0"/>
              <a:ea typeface="Source Sans Pro" charset="0"/>
              <a:cs typeface="Source Sans Pro" charset="0"/>
            </a:endParaRPr>
          </a:p>
          <a:p>
            <a:r>
              <a:rPr lang="en-US" sz="1200" b="0" i="0" kern="1200" dirty="0">
                <a:solidFill>
                  <a:schemeClr val="tx1"/>
                </a:solidFill>
                <a:effectLst/>
                <a:latin typeface="Source Sans Pro" charset="0"/>
                <a:ea typeface="Source Sans Pro" charset="0"/>
                <a:cs typeface="Source Sans Pro" charset="0"/>
              </a:rPr>
              <a:t>At the end there will be time for questions and </a:t>
            </a:r>
          </a:p>
          <a:p>
            <a:r>
              <a:rPr lang="en-US" sz="1200" b="0" i="0" kern="1200" dirty="0">
                <a:solidFill>
                  <a:schemeClr val="tx1"/>
                </a:solidFill>
                <a:effectLst/>
                <a:latin typeface="Source Sans Pro" charset="0"/>
                <a:ea typeface="Source Sans Pro" charset="0"/>
                <a:cs typeface="Source Sans Pro" charset="0"/>
              </a:rPr>
              <a:t>we will also ask for your feedback in a survey for further improvement of this presentation</a:t>
            </a:r>
          </a:p>
        </p:txBody>
      </p:sp>
      <p:sp>
        <p:nvSpPr>
          <p:cNvPr id="4" name="Plassholder for lysbildenummer 3"/>
          <p:cNvSpPr>
            <a:spLocks noGrp="1"/>
          </p:cNvSpPr>
          <p:nvPr>
            <p:ph type="sldNum" sz="quarter" idx="10"/>
          </p:nvPr>
        </p:nvSpPr>
        <p:spPr/>
        <p:txBody>
          <a:bodyPr/>
          <a:lstStyle/>
          <a:p>
            <a:fld id="{F45C457E-F630-C147-B67D-734B6B1CD9DE}" type="slidenum">
              <a:rPr lang="nb-NO" smtClean="0">
                <a:latin typeface="Source Sans Pro" charset="0"/>
                <a:ea typeface="Source Sans Pro" charset="0"/>
                <a:cs typeface="Source Sans Pro" charset="0"/>
              </a:rPr>
              <a:t>1</a:t>
            </a:fld>
            <a:endParaRPr lang="nb-NO">
              <a:latin typeface="Source Sans Pro" charset="0"/>
              <a:ea typeface="Source Sans Pro" charset="0"/>
              <a:cs typeface="Source Sans Pro" charset="0"/>
            </a:endParaRPr>
          </a:p>
        </p:txBody>
      </p:sp>
    </p:spTree>
    <p:extLst>
      <p:ext uri="{BB962C8B-B14F-4D97-AF65-F5344CB8AC3E}">
        <p14:creationId xmlns:p14="http://schemas.microsoft.com/office/powerpoint/2010/main" val="407666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We will cover the following topics:</a:t>
            </a:r>
          </a:p>
          <a:p>
            <a:endParaRPr lang="en-US" dirty="0"/>
          </a:p>
          <a:p>
            <a:pPr marL="228600" indent="-228600">
              <a:buFont typeface="+mj-lt"/>
              <a:buAutoNum type="arabicPeriod"/>
            </a:pPr>
            <a:r>
              <a:rPr lang="en-US" dirty="0"/>
              <a:t>How to understand what the funder aims to achieve with the call</a:t>
            </a:r>
          </a:p>
          <a:p>
            <a:pPr marL="228600" indent="-228600">
              <a:buFont typeface="+mj-lt"/>
              <a:buAutoNum type="arabicPeriod"/>
            </a:pPr>
            <a:r>
              <a:rPr lang="en-US" dirty="0"/>
              <a:t>Who are you writing for?</a:t>
            </a:r>
          </a:p>
          <a:p>
            <a:pPr marL="228600" indent="-228600">
              <a:buFont typeface="+mj-lt"/>
              <a:buAutoNum type="arabicPeriod"/>
            </a:pPr>
            <a:r>
              <a:rPr lang="en-US" dirty="0"/>
              <a:t>How to engage the evaluator?</a:t>
            </a:r>
          </a:p>
          <a:p>
            <a:pPr marL="685800" lvl="1" indent="-228600">
              <a:buFont typeface="Arial" panose="020B0604020202020204" pitchFamily="34" charset="0"/>
              <a:buChar char="•"/>
            </a:pPr>
            <a:r>
              <a:rPr lang="en-US" dirty="0"/>
              <a:t>The importance of the first page </a:t>
            </a:r>
          </a:p>
          <a:p>
            <a:pPr marL="685800" lvl="1" indent="-228600">
              <a:buFont typeface="Arial" panose="020B0604020202020204" pitchFamily="34" charset="0"/>
              <a:buChar char="•"/>
            </a:pPr>
            <a:r>
              <a:rPr lang="en-US" dirty="0"/>
              <a:t>Addressing key aspects in the appropriate sections</a:t>
            </a:r>
          </a:p>
          <a:p>
            <a:pPr marL="685800" lvl="1" indent="-228600">
              <a:buFont typeface="Arial" panose="020B0604020202020204" pitchFamily="34" charset="0"/>
              <a:buChar char="•"/>
            </a:pPr>
            <a:r>
              <a:rPr lang="en-US" dirty="0"/>
              <a:t>Effective use of tables, figures, and headings</a:t>
            </a:r>
          </a:p>
          <a:p>
            <a:pPr marL="228600" indent="-228600">
              <a:buFont typeface="+mj-lt"/>
              <a:buAutoNum type="arabicPeriod"/>
            </a:pPr>
            <a:r>
              <a:rPr lang="en-US" dirty="0"/>
              <a:t>What is the difference between Excellence, Impact and Implementation?</a:t>
            </a:r>
          </a:p>
          <a:p>
            <a:pPr marL="228600" indent="-228600">
              <a:buFont typeface="+mj-lt"/>
              <a:buAutoNum type="arabicPeriod"/>
            </a:pPr>
            <a:r>
              <a:rPr lang="en-US" dirty="0"/>
              <a:t>How to demonstrate that your project is feasible</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2</a:t>
            </a:fld>
            <a:endParaRPr lang="nb-NO"/>
          </a:p>
        </p:txBody>
      </p:sp>
    </p:spTree>
    <p:extLst>
      <p:ext uri="{BB962C8B-B14F-4D97-AF65-F5344CB8AC3E}">
        <p14:creationId xmlns:p14="http://schemas.microsoft.com/office/powerpoint/2010/main" val="1522101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RCN </a:t>
            </a:r>
            <a:r>
              <a:rPr lang="nb-NO" dirty="0" err="1"/>
              <a:t>aims</a:t>
            </a:r>
            <a:r>
              <a:rPr lang="nb-NO" dirty="0"/>
              <a:t> to…</a:t>
            </a:r>
          </a:p>
          <a:p>
            <a:endParaRPr lang="nb-NO" dirty="0"/>
          </a:p>
          <a:p>
            <a:r>
              <a:rPr lang="nb-NO" dirty="0"/>
              <a:t>This is </a:t>
            </a:r>
            <a:r>
              <a:rPr lang="nb-NO" dirty="0" err="1"/>
              <a:t>promoted</a:t>
            </a:r>
            <a:r>
              <a:rPr lang="nb-NO" dirty="0"/>
              <a:t> by </a:t>
            </a:r>
            <a:r>
              <a:rPr lang="nb-NO" dirty="0" err="1"/>
              <a:t>tailorsuiting</a:t>
            </a:r>
            <a:r>
              <a:rPr lang="nb-NO" dirty="0"/>
              <a:t> </a:t>
            </a:r>
            <a:r>
              <a:rPr lang="nb-NO" dirty="0" err="1"/>
              <a:t>each</a:t>
            </a:r>
            <a:r>
              <a:rPr lang="nb-NO" dirty="0"/>
              <a:t> </a:t>
            </a:r>
            <a:r>
              <a:rPr lang="nb-NO" dirty="0" err="1"/>
              <a:t>call</a:t>
            </a:r>
            <a:r>
              <a:rPr lang="nb-NO" dirty="0"/>
              <a:t> to have</a:t>
            </a:r>
          </a:p>
          <a:p>
            <a:pPr marL="171450" indent="-171450">
              <a:buFontTx/>
              <a:buChar char="-"/>
            </a:pPr>
            <a:r>
              <a:rPr lang="nb-NO" dirty="0"/>
              <a:t>A </a:t>
            </a:r>
            <a:r>
              <a:rPr lang="nb-NO" dirty="0" err="1"/>
              <a:t>specific</a:t>
            </a:r>
            <a:r>
              <a:rPr lang="nb-NO" dirty="0"/>
              <a:t> purpose – </a:t>
            </a:r>
            <a:r>
              <a:rPr lang="nb-NO" dirty="0" err="1"/>
              <a:t>explaining</a:t>
            </a:r>
            <a:r>
              <a:rPr lang="nb-NO" dirty="0"/>
              <a:t> </a:t>
            </a:r>
            <a:r>
              <a:rPr lang="nb-NO" dirty="0" err="1"/>
              <a:t>why</a:t>
            </a:r>
            <a:r>
              <a:rPr lang="nb-NO" dirty="0"/>
              <a:t> </a:t>
            </a:r>
            <a:r>
              <a:rPr lang="nb-NO" dirty="0" err="1"/>
              <a:t>the</a:t>
            </a:r>
            <a:r>
              <a:rPr lang="nb-NO" dirty="0"/>
              <a:t> </a:t>
            </a:r>
            <a:r>
              <a:rPr lang="nb-NO" dirty="0" err="1"/>
              <a:t>will</a:t>
            </a:r>
            <a:r>
              <a:rPr lang="nb-NO" dirty="0"/>
              <a:t> </a:t>
            </a:r>
            <a:r>
              <a:rPr lang="nb-NO" dirty="0" err="1"/>
              <a:t>fund</a:t>
            </a:r>
            <a:r>
              <a:rPr lang="nb-NO" dirty="0"/>
              <a:t> </a:t>
            </a:r>
            <a:r>
              <a:rPr lang="nb-NO" dirty="0" err="1"/>
              <a:t>projects</a:t>
            </a:r>
            <a:r>
              <a:rPr lang="nb-NO" dirty="0"/>
              <a:t> </a:t>
            </a:r>
          </a:p>
          <a:p>
            <a:pPr marL="171450" indent="-171450">
              <a:buFontTx/>
              <a:buChar char="-"/>
            </a:pPr>
            <a:r>
              <a:rPr lang="en-US" sz="1200" b="0" i="0" kern="1200" dirty="0">
                <a:solidFill>
                  <a:schemeClr val="tx1"/>
                </a:solidFill>
                <a:effectLst/>
                <a:latin typeface="Source Sans Pro" charset="0"/>
                <a:ea typeface="Source Sans Pro" charset="0"/>
                <a:cs typeface="Source Sans Pro" charset="0"/>
              </a:rPr>
              <a:t>scientific and formal requirements and guidelines </a:t>
            </a:r>
            <a:endParaRPr lang="nb-NO" dirty="0"/>
          </a:p>
          <a:p>
            <a:pPr marL="171450" indent="-171450">
              <a:buFontTx/>
              <a:buChar char="-"/>
            </a:pPr>
            <a:r>
              <a:rPr lang="nb-NO" dirty="0" err="1"/>
              <a:t>Requirements</a:t>
            </a:r>
            <a:endParaRPr lang="nb-NO" dirty="0"/>
          </a:p>
          <a:p>
            <a:pPr marL="171450" indent="-171450">
              <a:buFontTx/>
              <a:buChar char="-"/>
            </a:pPr>
            <a:endParaRPr lang="nb-NO" dirty="0"/>
          </a:p>
          <a:p>
            <a:pPr marL="171450" indent="-171450">
              <a:buFontTx/>
              <a:buChar char="-"/>
            </a:pPr>
            <a:r>
              <a:rPr lang="en-US" sz="1200" b="0" i="1" kern="1200" dirty="0">
                <a:solidFill>
                  <a:schemeClr val="tx1"/>
                </a:solidFill>
                <a:effectLst/>
                <a:latin typeface="Source Sans Pro" charset="0"/>
                <a:ea typeface="Source Sans Pro" charset="0"/>
                <a:cs typeface="Source Sans Pro" charset="0"/>
              </a:rPr>
              <a:t>Some requirements apply to all applications, and others are call-specific</a:t>
            </a:r>
          </a:p>
          <a:p>
            <a:pPr marL="171450" indent="-171450">
              <a:buFontTx/>
              <a:buChar char="-"/>
            </a:pPr>
            <a:r>
              <a:rPr lang="en-US" sz="1200" b="0" i="0" kern="1200" dirty="0">
                <a:solidFill>
                  <a:schemeClr val="tx1"/>
                </a:solidFill>
                <a:effectLst/>
                <a:latin typeface="Source Sans Pro" charset="0"/>
                <a:ea typeface="Source Sans Pro" charset="0"/>
                <a:cs typeface="Source Sans Pro" charset="0"/>
              </a:rPr>
              <a:t>You should </a:t>
            </a:r>
            <a:r>
              <a:rPr lang="en-US" sz="1200" b="0" i="0" kern="1200" dirty="0" err="1">
                <a:solidFill>
                  <a:schemeClr val="tx1"/>
                </a:solidFill>
                <a:effectLst/>
                <a:latin typeface="Source Sans Pro" charset="0"/>
                <a:ea typeface="Source Sans Pro" charset="0"/>
                <a:cs typeface="Source Sans Pro" charset="0"/>
              </a:rPr>
              <a:t>familiarise</a:t>
            </a:r>
            <a:r>
              <a:rPr lang="en-US" sz="1200" b="0" i="0" kern="1200" dirty="0">
                <a:solidFill>
                  <a:schemeClr val="tx1"/>
                </a:solidFill>
                <a:effectLst/>
                <a:latin typeface="Source Sans Pro" charset="0"/>
                <a:ea typeface="Source Sans Pro" charset="0"/>
                <a:cs typeface="Source Sans Pro" charset="0"/>
              </a:rPr>
              <a:t> yourself with all these requirements before writing your application.</a:t>
            </a:r>
            <a:endParaRPr lang="nb-NO" dirty="0"/>
          </a:p>
          <a:p>
            <a:pPr marL="171450" indent="-171450">
              <a:buFontTx/>
              <a:buChar char="-"/>
            </a:pPr>
            <a:endParaRPr lang="nb-NO" dirty="0"/>
          </a:p>
          <a:p>
            <a:pPr marL="171450" indent="-171450">
              <a:buFontTx/>
              <a:buChar char="-"/>
            </a:pPr>
            <a:r>
              <a:rPr lang="nb-NO" dirty="0"/>
              <a:t>RCN </a:t>
            </a:r>
            <a:r>
              <a:rPr lang="nb-NO" dirty="0" err="1"/>
              <a:t>aims</a:t>
            </a:r>
            <a:r>
              <a:rPr lang="nb-NO" dirty="0"/>
              <a:t> is </a:t>
            </a:r>
            <a:r>
              <a:rPr lang="nb-NO" dirty="0" err="1"/>
              <a:t>based</a:t>
            </a:r>
            <a:r>
              <a:rPr lang="nb-NO" dirty="0"/>
              <a:t> </a:t>
            </a:r>
            <a:r>
              <a:rPr lang="nb-NO" dirty="0" err="1"/>
              <a:t>upon</a:t>
            </a:r>
            <a:r>
              <a:rPr lang="nb-NO" dirty="0"/>
              <a:t>:</a:t>
            </a:r>
          </a:p>
          <a:p>
            <a:pPr marL="228600" indent="-228600">
              <a:buFontTx/>
              <a:buAutoNum type="arabicParenR"/>
            </a:pPr>
            <a:r>
              <a:rPr lang="nb-NO" dirty="0"/>
              <a:t>The </a:t>
            </a:r>
            <a:r>
              <a:rPr lang="nb-NO" dirty="0" err="1"/>
              <a:t>Government’s</a:t>
            </a:r>
            <a:r>
              <a:rPr lang="nb-NO" dirty="0"/>
              <a:t> (Ministry </a:t>
            </a:r>
            <a:r>
              <a:rPr lang="nb-NO" dirty="0" err="1"/>
              <a:t>of</a:t>
            </a:r>
            <a:r>
              <a:rPr lang="nb-NO" dirty="0"/>
              <a:t> </a:t>
            </a:r>
            <a:r>
              <a:rPr lang="nb-NO" dirty="0" err="1"/>
              <a:t>Education</a:t>
            </a:r>
            <a:r>
              <a:rPr lang="nb-NO" dirty="0"/>
              <a:t> and Research) long-term plan for </a:t>
            </a:r>
            <a:r>
              <a:rPr lang="nb-NO" dirty="0" err="1"/>
              <a:t>research</a:t>
            </a:r>
            <a:r>
              <a:rPr lang="nb-NO" dirty="0"/>
              <a:t> and </a:t>
            </a:r>
            <a:r>
              <a:rPr lang="nb-NO" dirty="0" err="1"/>
              <a:t>higher</a:t>
            </a:r>
            <a:r>
              <a:rPr lang="nb-NO" dirty="0"/>
              <a:t> </a:t>
            </a:r>
            <a:r>
              <a:rPr lang="nb-NO" dirty="0" err="1"/>
              <a:t>education</a:t>
            </a:r>
            <a:endParaRPr lang="nb-NO" dirty="0"/>
          </a:p>
          <a:p>
            <a:pPr marL="228600" indent="-228600">
              <a:buFontTx/>
              <a:buAutoNum type="arabicParenR"/>
            </a:pPr>
            <a:r>
              <a:rPr lang="nb-NO" dirty="0" err="1"/>
              <a:t>RCN’s</a:t>
            </a:r>
            <a:r>
              <a:rPr lang="nb-NO" dirty="0"/>
              <a:t> </a:t>
            </a:r>
            <a:r>
              <a:rPr lang="nb-NO" dirty="0" err="1"/>
              <a:t>strategy</a:t>
            </a:r>
            <a:endParaRPr lang="nb-NO" dirty="0"/>
          </a:p>
          <a:p>
            <a:pPr marL="228600" indent="-228600">
              <a:buFontTx/>
              <a:buAutoNum type="arabicParenR"/>
            </a:pPr>
            <a:r>
              <a:rPr lang="nb-NO" dirty="0" err="1"/>
              <a:t>RCN’s</a:t>
            </a:r>
            <a:r>
              <a:rPr lang="nb-NO" dirty="0"/>
              <a:t> 12 </a:t>
            </a:r>
            <a:r>
              <a:rPr lang="nb-NO" dirty="0" err="1"/>
              <a:t>portfolio</a:t>
            </a:r>
            <a:r>
              <a:rPr lang="nb-NO" dirty="0"/>
              <a:t> plans</a:t>
            </a:r>
          </a:p>
          <a:p>
            <a:pPr marL="228600" indent="-228600">
              <a:buFontTx/>
              <a:buAutoNum type="arabicParenR"/>
            </a:pPr>
            <a:r>
              <a:rPr lang="nb-NO" dirty="0" err="1"/>
              <a:t>RCN’s</a:t>
            </a:r>
            <a:r>
              <a:rPr lang="nb-NO" dirty="0"/>
              <a:t> </a:t>
            </a:r>
            <a:r>
              <a:rPr lang="nb-NO" dirty="0" err="1"/>
              <a:t>investment</a:t>
            </a:r>
            <a:r>
              <a:rPr lang="nb-NO" dirty="0"/>
              <a:t> plan</a:t>
            </a:r>
          </a:p>
          <a:p>
            <a:pPr marL="171450" indent="-171450">
              <a:buFontTx/>
              <a:buChar char="-"/>
            </a:pPr>
            <a:endParaRPr lang="nb-NO" dirty="0"/>
          </a:p>
          <a:p>
            <a:pPr marL="171450" indent="-171450">
              <a:buFontTx/>
              <a:buChar char="-"/>
            </a:pPr>
            <a:r>
              <a:rPr lang="nb-NO" dirty="0" err="1"/>
              <a:t>receives</a:t>
            </a:r>
            <a:r>
              <a:rPr lang="nb-NO" dirty="0"/>
              <a:t> </a:t>
            </a:r>
            <a:r>
              <a:rPr lang="nb-NO" dirty="0" err="1"/>
              <a:t>money</a:t>
            </a:r>
            <a:r>
              <a:rPr lang="nb-NO" dirty="0"/>
              <a:t> from </a:t>
            </a:r>
            <a:r>
              <a:rPr lang="nb-NO" dirty="0" err="1"/>
              <a:t>the</a:t>
            </a:r>
            <a:r>
              <a:rPr lang="nb-NO" dirty="0"/>
              <a:t> </a:t>
            </a:r>
            <a:r>
              <a:rPr lang="nb-NO" dirty="0" err="1"/>
              <a:t>ministries</a:t>
            </a:r>
            <a:r>
              <a:rPr lang="nb-NO" dirty="0"/>
              <a:t> – </a:t>
            </a:r>
            <a:r>
              <a:rPr lang="nb-NO" dirty="0" err="1"/>
              <a:t>mainly</a:t>
            </a:r>
            <a:r>
              <a:rPr lang="nb-NO" dirty="0"/>
              <a:t> Ministry </a:t>
            </a:r>
            <a:r>
              <a:rPr lang="nb-NO" dirty="0" err="1"/>
              <a:t>of</a:t>
            </a:r>
            <a:r>
              <a:rPr lang="nb-NO" dirty="0"/>
              <a:t> </a:t>
            </a:r>
            <a:r>
              <a:rPr lang="nb-NO" dirty="0" err="1"/>
              <a:t>Education</a:t>
            </a:r>
            <a:r>
              <a:rPr lang="nb-NO" dirty="0"/>
              <a:t> and Research</a:t>
            </a:r>
          </a:p>
          <a:p>
            <a:pPr marL="171450" indent="-171450">
              <a:buFontTx/>
              <a:buChar char="-"/>
            </a:pPr>
            <a:endParaRPr lang="nb-NO" dirty="0"/>
          </a:p>
          <a:p>
            <a:pPr marL="171450" indent="-171450">
              <a:buFontTx/>
              <a:buChar char="-"/>
            </a:pPr>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3</a:t>
            </a:fld>
            <a:endParaRPr lang="nb-NO"/>
          </a:p>
        </p:txBody>
      </p:sp>
    </p:spTree>
    <p:extLst>
      <p:ext uri="{BB962C8B-B14F-4D97-AF65-F5344CB8AC3E}">
        <p14:creationId xmlns:p14="http://schemas.microsoft.com/office/powerpoint/2010/main" val="1007231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Source Sans Pro" charset="0"/>
                <a:ea typeface="Source Sans Pro" charset="0"/>
                <a:cs typeface="Source Sans Pro" charset="0"/>
              </a:rPr>
              <a:t>Read the call for proposals carefully </a:t>
            </a:r>
            <a:r>
              <a:rPr lang="en-US" sz="1200" b="0" i="0" kern="1200" dirty="0">
                <a:solidFill>
                  <a:schemeClr val="tx1"/>
                </a:solidFill>
                <a:effectLst/>
                <a:latin typeface="Source Sans Pro" charset="0"/>
                <a:ea typeface="Source Sans Pro" charset="0"/>
                <a:cs typeface="Source Sans Pro" charset="0"/>
              </a:rPr>
              <a:t>– at least three times!</a:t>
            </a:r>
          </a:p>
          <a:p>
            <a:endParaRPr lang="nb-NO" dirty="0"/>
          </a:p>
          <a:p>
            <a:r>
              <a:rPr lang="en-US" sz="1200" b="0" i="0" kern="1200" dirty="0">
                <a:solidFill>
                  <a:schemeClr val="tx1"/>
                </a:solidFill>
                <a:effectLst/>
                <a:latin typeface="Source Sans Pro" charset="0"/>
                <a:ea typeface="Source Sans Pro" charset="0"/>
                <a:cs typeface="Source Sans Pro" charset="0"/>
              </a:rPr>
              <a:t>All </a:t>
            </a:r>
            <a:r>
              <a:rPr lang="en-US" sz="1200" b="1" i="0" kern="1200" dirty="0">
                <a:solidFill>
                  <a:schemeClr val="tx1"/>
                </a:solidFill>
                <a:effectLst/>
                <a:latin typeface="Source Sans Pro" charset="0"/>
                <a:ea typeface="Source Sans Pro" charset="0"/>
                <a:cs typeface="Source Sans Pro" charset="0"/>
              </a:rPr>
              <a:t>key</a:t>
            </a:r>
            <a:r>
              <a:rPr lang="en-US" sz="1200" b="0" i="0" kern="1200" dirty="0">
                <a:solidFill>
                  <a:schemeClr val="tx1"/>
                </a:solidFill>
                <a:effectLst/>
                <a:latin typeface="Source Sans Pro" charset="0"/>
                <a:ea typeface="Source Sans Pro" charset="0"/>
                <a:cs typeface="Source Sans Pro" charset="0"/>
              </a:rPr>
              <a:t> information is in the call text</a:t>
            </a:r>
          </a:p>
          <a:p>
            <a:r>
              <a:rPr lang="en-US" sz="1200" b="0" i="1" kern="1200" dirty="0">
                <a:solidFill>
                  <a:schemeClr val="tx1"/>
                </a:solidFill>
                <a:effectLst/>
                <a:latin typeface="Source Sans Pro" charset="0"/>
                <a:ea typeface="Source Sans Pro" charset="0"/>
                <a:cs typeface="Source Sans Pro" charset="0"/>
              </a:rPr>
              <a:t>Pay attention to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 whether or not R&amp;D suppliers may be included in the project</a:t>
            </a:r>
          </a:p>
          <a:p>
            <a:endParaRPr lang="en-US" sz="1200" b="0" i="0" kern="1200" dirty="0">
              <a:solidFill>
                <a:schemeClr val="tx1"/>
              </a:solidFill>
              <a:effectLst/>
              <a:latin typeface="Source Sans Pro" charset="0"/>
              <a:ea typeface="Source Sans Pro" charset="0"/>
              <a:cs typeface="Source Sans Pro" charset="0"/>
            </a:endParaRPr>
          </a:p>
          <a:p>
            <a:endParaRPr lang="en-US" sz="1200" b="0" i="0" kern="1200" dirty="0">
              <a:solidFill>
                <a:schemeClr val="tx1"/>
              </a:solidFill>
              <a:effectLst/>
              <a:latin typeface="Source Sans Pro" charset="0"/>
              <a:ea typeface="Source Sans Pro" charset="0"/>
              <a:cs typeface="Source Sans Pro" charset="0"/>
            </a:endParaRPr>
          </a:p>
          <a:p>
            <a:r>
              <a:rPr lang="en-US" sz="1200" b="1" i="0" kern="1200" dirty="0">
                <a:solidFill>
                  <a:schemeClr val="tx1"/>
                </a:solidFill>
                <a:effectLst/>
                <a:latin typeface="Source Sans Pro" charset="0"/>
                <a:ea typeface="Source Sans Pro" charset="0"/>
                <a:cs typeface="Source Sans Pro" charset="0"/>
              </a:rPr>
              <a:t>The</a:t>
            </a:r>
            <a:r>
              <a:rPr lang="en-US" sz="1200" b="0" i="0" kern="1200" dirty="0">
                <a:solidFill>
                  <a:schemeClr val="tx1"/>
                </a:solidFill>
                <a:effectLst/>
                <a:latin typeface="Source Sans Pro" charset="0"/>
                <a:ea typeface="Source Sans Pro" charset="0"/>
                <a:cs typeface="Source Sans Pro" charset="0"/>
              </a:rPr>
              <a:t> evaluators base their judgement only on the call text</a:t>
            </a:r>
          </a:p>
          <a:p>
            <a:endParaRPr lang="en-US" sz="1200" b="0" i="0" kern="1200" dirty="0">
              <a:solidFill>
                <a:schemeClr val="tx1"/>
              </a:solidFill>
              <a:effectLst/>
              <a:latin typeface="Source Sans Pro" charset="0"/>
              <a:ea typeface="Source Sans Pro" charset="0"/>
              <a:cs typeface="Source Sans Pro"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The </a:t>
            </a:r>
            <a:r>
              <a:rPr lang="en-US" sz="1200" b="1" i="0" kern="1200" dirty="0">
                <a:solidFill>
                  <a:schemeClr val="tx1"/>
                </a:solidFill>
                <a:effectLst/>
                <a:latin typeface="Source Sans Pro" charset="0"/>
                <a:ea typeface="Source Sans Pro" charset="0"/>
                <a:cs typeface="Source Sans Pro" charset="0"/>
              </a:rPr>
              <a:t>purpose </a:t>
            </a:r>
            <a:r>
              <a:rPr lang="en-US" sz="1200" b="0" i="0" kern="1200" dirty="0">
                <a:solidFill>
                  <a:schemeClr val="tx1"/>
                </a:solidFill>
                <a:effectLst/>
                <a:latin typeface="Source Sans Pro" charset="0"/>
                <a:ea typeface="Source Sans Pro" charset="0"/>
                <a:cs typeface="Source Sans Pro" charset="0"/>
              </a:rPr>
              <a:t>description tells </a:t>
            </a:r>
            <a:r>
              <a:rPr lang="nb-NO" dirty="0" err="1"/>
              <a:t>what</a:t>
            </a:r>
            <a:r>
              <a:rPr lang="nb-NO" dirty="0"/>
              <a:t> </a:t>
            </a:r>
            <a:r>
              <a:rPr lang="nb-NO" dirty="0" err="1"/>
              <a:t>the</a:t>
            </a:r>
            <a:r>
              <a:rPr lang="nb-NO" dirty="0"/>
              <a:t> funder </a:t>
            </a:r>
            <a:r>
              <a:rPr lang="nb-NO" dirty="0" err="1"/>
              <a:t>will</a:t>
            </a:r>
            <a:r>
              <a:rPr lang="nb-NO" dirty="0"/>
              <a:t> </a:t>
            </a:r>
            <a:r>
              <a:rPr lang="nb-NO" dirty="0" err="1"/>
              <a:t>achieve</a:t>
            </a:r>
            <a:r>
              <a:rPr lang="nb-NO" dirty="0"/>
              <a:t> </a:t>
            </a:r>
            <a:r>
              <a:rPr lang="nb-NO" dirty="0" err="1"/>
              <a:t>with</a:t>
            </a:r>
            <a:r>
              <a:rPr lang="nb-NO" dirty="0"/>
              <a:t> </a:t>
            </a:r>
            <a:r>
              <a:rPr lang="nb-NO" dirty="0" err="1"/>
              <a:t>the</a:t>
            </a:r>
            <a:r>
              <a:rPr lang="nb-NO" dirty="0"/>
              <a:t> </a:t>
            </a:r>
            <a:r>
              <a:rPr lang="nb-NO" dirty="0" err="1"/>
              <a:t>call</a:t>
            </a:r>
            <a:endParaRPr lang="nb-NO" dirty="0"/>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nb-NO" sz="1200" u="sng" dirty="0" err="1"/>
              <a:t>Example</a:t>
            </a:r>
            <a:r>
              <a:rPr lang="nb-NO" sz="1200" u="sng" dirty="0"/>
              <a:t> </a:t>
            </a:r>
            <a:r>
              <a:rPr lang="nb-NO" sz="1200" dirty="0"/>
              <a:t>from </a:t>
            </a:r>
            <a:r>
              <a:rPr lang="nb-NO" sz="1200" dirty="0" err="1"/>
              <a:t>the</a:t>
            </a:r>
            <a:r>
              <a:rPr lang="nb-NO" sz="1200" dirty="0"/>
              <a:t> Call: </a:t>
            </a:r>
            <a:r>
              <a:rPr lang="nb-NO" sz="1200" u="sng" dirty="0"/>
              <a:t>Research for </a:t>
            </a:r>
            <a:r>
              <a:rPr lang="nb-NO" sz="1200" u="sng" dirty="0" err="1"/>
              <a:t>Future</a:t>
            </a:r>
            <a:r>
              <a:rPr lang="nb-NO" sz="1200" u="sng" dirty="0"/>
              <a:t> Skills, </a:t>
            </a:r>
            <a:r>
              <a:rPr lang="nb-NO" sz="1200" u="sng" dirty="0" err="1"/>
              <a:t>Education</a:t>
            </a:r>
            <a:r>
              <a:rPr lang="nb-NO" sz="1200" u="sng" dirty="0"/>
              <a:t> and </a:t>
            </a:r>
            <a:r>
              <a:rPr lang="nb-NO" sz="1200" u="sng" dirty="0" err="1"/>
              <a:t>Working</a:t>
            </a:r>
            <a:r>
              <a:rPr lang="nb-NO" sz="1200" u="sng" dirty="0"/>
              <a:t> Life</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p>
          <a:p>
            <a:endParaRPr lang="en-US" sz="1200" b="0" i="0" kern="1200" dirty="0">
              <a:solidFill>
                <a:schemeClr val="tx1"/>
              </a:solidFill>
              <a:effectLst/>
              <a:latin typeface="Source Sans Pro" charset="0"/>
              <a:ea typeface="Source Sans Pro" charset="0"/>
              <a:cs typeface="Source Sans Pro" charset="0"/>
            </a:endParaRPr>
          </a:p>
          <a:p>
            <a:endParaRPr lang="en-US" sz="1200" b="0" i="0" kern="1200" dirty="0">
              <a:solidFill>
                <a:schemeClr val="tx1"/>
              </a:solidFill>
              <a:effectLst/>
              <a:latin typeface="Source Sans Pro" charset="0"/>
              <a:ea typeface="Source Sans Pro" charset="0"/>
              <a:cs typeface="Source Sans Pro" charset="0"/>
            </a:endParaRPr>
          </a:p>
          <a:p>
            <a:r>
              <a:rPr lang="en-US" sz="1200" b="0" i="0" kern="1200" dirty="0">
                <a:solidFill>
                  <a:schemeClr val="tx1"/>
                </a:solidFill>
                <a:effectLst/>
                <a:latin typeface="Source Sans Pro" charset="0"/>
                <a:ea typeface="Source Sans Pro" charset="0"/>
                <a:cs typeface="Source Sans Pro" charset="0"/>
              </a:rPr>
              <a:t>Use the evaluation criteria as a checklist </a:t>
            </a:r>
            <a:r>
              <a:rPr lang="en-US" sz="1200" b="1" i="0" kern="1200" dirty="0">
                <a:solidFill>
                  <a:schemeClr val="tx1"/>
                </a:solidFill>
                <a:effectLst/>
                <a:latin typeface="Source Sans Pro" charset="0"/>
                <a:ea typeface="Source Sans Pro" charset="0"/>
                <a:cs typeface="Source Sans Pro" charset="0"/>
              </a:rPr>
              <a:t>when writing your proposal</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4</a:t>
            </a:fld>
            <a:endParaRPr lang="nb-NO"/>
          </a:p>
        </p:txBody>
      </p:sp>
    </p:spTree>
    <p:extLst>
      <p:ext uri="{BB962C8B-B14F-4D97-AF65-F5344CB8AC3E}">
        <p14:creationId xmlns:p14="http://schemas.microsoft.com/office/powerpoint/2010/main" val="953885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456565" lvl="1" indent="-285750">
              <a:buFont typeface="Calibri,Sans-Serif"/>
              <a:buChar char="-"/>
            </a:pPr>
            <a:endParaRPr lang="en-US" i="1" dirty="0">
              <a:solidFill>
                <a:srgbClr val="444444"/>
              </a:solidFill>
            </a:endParaRPr>
          </a:p>
          <a:p>
            <a:pPr marL="456565" lvl="1" indent="-285750">
              <a:buFont typeface="Calibri,Sans-Serif"/>
              <a:buChar char="-"/>
            </a:pPr>
            <a:r>
              <a:rPr lang="en-US" i="1" dirty="0">
                <a:solidFill>
                  <a:srgbClr val="444444"/>
                </a:solidFill>
              </a:rPr>
              <a:t>The proposal should be understandable for both</a:t>
            </a:r>
          </a:p>
          <a:p>
            <a:pPr marL="913765" lvl="2" indent="-285750">
              <a:buFont typeface="Calibri,Sans-Serif"/>
              <a:buChar char="-"/>
            </a:pPr>
            <a:r>
              <a:rPr lang="en-US" dirty="0">
                <a:solidFill>
                  <a:srgbClr val="444444"/>
                </a:solidFill>
              </a:rPr>
              <a:t>experts in the relevant field or </a:t>
            </a:r>
          </a:p>
          <a:p>
            <a:pPr marL="913765" lvl="2" indent="-285750">
              <a:buFont typeface="Calibri,Sans-Serif"/>
              <a:buChar char="-"/>
            </a:pPr>
            <a:r>
              <a:rPr lang="en-US" dirty="0">
                <a:solidFill>
                  <a:srgbClr val="444444"/>
                </a:solidFill>
              </a:rPr>
              <a:t>generalists with knowledge of main subject of proposal</a:t>
            </a:r>
          </a:p>
          <a:p>
            <a:pPr marL="456565" lvl="1" indent="-285750">
              <a:buFont typeface="Calibri,Sans-Serif"/>
              <a:buChar char="-"/>
            </a:pPr>
            <a:r>
              <a:rPr lang="en-US" sz="1200" b="0" i="1" kern="1200" dirty="0">
                <a:solidFill>
                  <a:schemeClr val="tx1"/>
                </a:solidFill>
                <a:effectLst/>
                <a:latin typeface="Source Sans Pro" charset="0"/>
                <a:ea typeface="Source Sans Pro" charset="0"/>
                <a:cs typeface="Source Sans Pro" charset="0"/>
              </a:rPr>
              <a:t>They work abroad</a:t>
            </a:r>
          </a:p>
          <a:p>
            <a:pPr marL="913765" lvl="2" indent="-285750">
              <a:buFont typeface="Calibri,Sans-Serif"/>
              <a:buChar char="-"/>
            </a:pPr>
            <a:r>
              <a:rPr lang="en-US" sz="1200" b="0" i="0" kern="1200" dirty="0">
                <a:solidFill>
                  <a:schemeClr val="tx1"/>
                </a:solidFill>
                <a:effectLst/>
                <a:latin typeface="Source Sans Pro" charset="0"/>
                <a:ea typeface="Source Sans Pro" charset="0"/>
                <a:cs typeface="Source Sans Pro" charset="0"/>
              </a:rPr>
              <a:t>come from internationally leading research and innovation environments</a:t>
            </a:r>
          </a:p>
          <a:p>
            <a:pPr marL="913765" lvl="2" indent="-285750">
              <a:buFont typeface="Calibri,Sans-Serif"/>
              <a:buChar char="-"/>
            </a:pPr>
            <a:r>
              <a:rPr lang="en-US" sz="1200" b="0" i="0" kern="1200" dirty="0">
                <a:solidFill>
                  <a:schemeClr val="tx1"/>
                </a:solidFill>
                <a:effectLst/>
                <a:latin typeface="Source Sans Pro" charset="0"/>
                <a:ea typeface="Source Sans Pro" charset="0"/>
                <a:cs typeface="Source Sans Pro" charset="0"/>
              </a:rPr>
              <a:t>They should qualify for </a:t>
            </a:r>
            <a:r>
              <a:rPr lang="en-US" sz="1200" b="1" i="0" kern="1200" dirty="0">
                <a:solidFill>
                  <a:schemeClr val="tx1"/>
                </a:solidFill>
                <a:effectLst/>
                <a:latin typeface="Source Sans Pro" charset="0"/>
                <a:ea typeface="Source Sans Pro" charset="0"/>
                <a:cs typeface="Source Sans Pro" charset="0"/>
              </a:rPr>
              <a:t>professorship, </a:t>
            </a:r>
            <a:r>
              <a:rPr lang="en-US" sz="1200" b="0" i="0" kern="1200" dirty="0">
                <a:solidFill>
                  <a:schemeClr val="tx1"/>
                </a:solidFill>
                <a:effectLst/>
                <a:latin typeface="Source Sans Pro" charset="0"/>
                <a:ea typeface="Source Sans Pro" charset="0"/>
                <a:cs typeface="Source Sans Pro" charset="0"/>
              </a:rPr>
              <a:t>The minimum requirement is qualifications as </a:t>
            </a:r>
            <a:r>
              <a:rPr lang="en-US" sz="1200" b="1" i="0" kern="1200" dirty="0">
                <a:solidFill>
                  <a:schemeClr val="tx1"/>
                </a:solidFill>
                <a:effectLst/>
                <a:latin typeface="Source Sans Pro" charset="0"/>
                <a:ea typeface="Source Sans Pro" charset="0"/>
                <a:cs typeface="Source Sans Pro" charset="0"/>
              </a:rPr>
              <a:t>associate professor</a:t>
            </a:r>
            <a:endParaRPr lang="en-US" dirty="0">
              <a:solidFill>
                <a:srgbClr val="444444"/>
              </a:solidFill>
            </a:endParaRPr>
          </a:p>
          <a:p>
            <a:pPr marL="456565" lvl="1" indent="-285750">
              <a:buFont typeface="Calibri,Sans-Serif"/>
              <a:buChar char="-"/>
            </a:pPr>
            <a:r>
              <a:rPr lang="en-US" i="1" dirty="0">
                <a:solidFill>
                  <a:srgbClr val="000000"/>
                </a:solidFill>
              </a:rPr>
              <a:t>They are selected based on project title, goals and summary of the proposal</a:t>
            </a:r>
          </a:p>
          <a:p>
            <a:pPr marL="456565" lvl="1" indent="-285750">
              <a:buFont typeface="Calibri,Sans-Serif"/>
              <a:buChar char="-"/>
            </a:pPr>
            <a:endParaRPr lang="en-US" dirty="0">
              <a:solidFill>
                <a:srgbClr val="000000"/>
              </a:solidFill>
            </a:endParaRPr>
          </a:p>
          <a:p>
            <a:pPr marL="456565" lvl="1" indent="-285750">
              <a:buFont typeface="Calibri,Sans-Serif"/>
              <a:buChar char="-"/>
            </a:pPr>
            <a:r>
              <a:rPr lang="en-US" dirty="0">
                <a:solidFill>
                  <a:srgbClr val="000000"/>
                </a:solidFill>
              </a:rPr>
              <a:t>All evaluators are reviewed for impartiality before they are cleared to assess grant applications.</a:t>
            </a:r>
            <a:r>
              <a:rPr lang="en-US" dirty="0">
                <a:solidFill>
                  <a:srgbClr val="444444"/>
                </a:solidFill>
              </a:rPr>
              <a:t> </a:t>
            </a:r>
          </a:p>
          <a:p>
            <a:pPr marL="456565" lvl="1" indent="-285750">
              <a:buFont typeface="Calibri,Sans-Serif"/>
              <a:buChar char="-"/>
            </a:pPr>
            <a:r>
              <a:rPr lang="en-US" dirty="0">
                <a:solidFill>
                  <a:srgbClr val="444444"/>
                </a:solidFill>
                <a:ea typeface="Calibri" panose="020F0502020204030204"/>
                <a:cs typeface="Calibri" panose="020F0502020204030204"/>
              </a:rPr>
              <a:t>Can participate in one or more panel</a:t>
            </a:r>
          </a:p>
          <a:p>
            <a:pPr marL="456565" lvl="1" indent="-285750">
              <a:buFont typeface="Calibri,Sans-Serif"/>
              <a:buChar char="-"/>
            </a:pPr>
            <a:r>
              <a:rPr lang="en-US" u="sng" dirty="0">
                <a:solidFill>
                  <a:srgbClr val="444444"/>
                </a:solidFill>
              </a:rPr>
              <a:t>at least three referees per panel </a:t>
            </a:r>
            <a:r>
              <a:rPr lang="en-US" dirty="0">
                <a:solidFill>
                  <a:srgbClr val="444444"/>
                </a:solidFill>
              </a:rPr>
              <a:t>(3-6). They assess each application in relation to:</a:t>
            </a:r>
            <a:endParaRPr lang="en-US" dirty="0">
              <a:solidFill>
                <a:srgbClr val="444444"/>
              </a:solidFill>
              <a:ea typeface="Calibri"/>
              <a:cs typeface="Calibri"/>
            </a:endParaRPr>
          </a:p>
          <a:p>
            <a:pPr marL="913765" lvl="2" indent="-285750">
              <a:buFont typeface="Wingdings,Sans-Serif"/>
              <a:buChar char="§"/>
            </a:pPr>
            <a:r>
              <a:rPr lang="en-US" dirty="0">
                <a:solidFill>
                  <a:srgbClr val="444444"/>
                </a:solidFill>
              </a:rPr>
              <a:t>Excellence, Impact and Implementation. </a:t>
            </a:r>
            <a:endParaRPr lang="en-US" dirty="0">
              <a:solidFill>
                <a:srgbClr val="000000"/>
              </a:solidFill>
            </a:endParaRPr>
          </a:p>
          <a:p>
            <a:pPr marL="913765" lvl="2" indent="-285750">
              <a:buFont typeface="Wingdings,Sans-Serif"/>
              <a:buChar char="§"/>
            </a:pPr>
            <a:r>
              <a:rPr lang="en-US" dirty="0">
                <a:solidFill>
                  <a:srgbClr val="000000"/>
                </a:solidFill>
              </a:rPr>
              <a:t>All panel members read and assess the applications assigned to the panel. </a:t>
            </a:r>
            <a:endParaRPr lang="en-US" dirty="0">
              <a:solidFill>
                <a:srgbClr val="000000"/>
              </a:solidFill>
              <a:ea typeface="Calibri"/>
              <a:cs typeface="Calibri"/>
            </a:endParaRPr>
          </a:p>
          <a:p>
            <a:pPr marL="913765" lvl="2" indent="-285750">
              <a:buFont typeface="Wingdings,Sans-Serif"/>
              <a:buChar char="§"/>
            </a:pPr>
            <a:r>
              <a:rPr lang="en-US" dirty="0">
                <a:solidFill>
                  <a:srgbClr val="444444"/>
                </a:solidFill>
              </a:rPr>
              <a:t>Then the panels discuss and </a:t>
            </a:r>
            <a:r>
              <a:rPr lang="en-US" b="1" dirty="0">
                <a:solidFill>
                  <a:srgbClr val="444444"/>
                </a:solidFill>
              </a:rPr>
              <a:t>provide a consensus-based assessment (NOT AVERAGE OF SCORES) </a:t>
            </a:r>
            <a:r>
              <a:rPr lang="en-US" dirty="0">
                <a:solidFill>
                  <a:srgbClr val="444444"/>
                </a:solidFill>
              </a:rPr>
              <a:t>of each grant application </a:t>
            </a:r>
            <a:endParaRPr lang="en-US" dirty="0">
              <a:solidFill>
                <a:srgbClr val="444444"/>
              </a:solidFill>
              <a:ea typeface="Calibri"/>
              <a:cs typeface="Calibri"/>
            </a:endParaRPr>
          </a:p>
          <a:p>
            <a:pPr marL="1371600" lvl="5" indent="-285750">
              <a:buFont typeface="Calibri,Sans-Serif"/>
              <a:buChar char="-"/>
            </a:pPr>
            <a:r>
              <a:rPr lang="en-US" dirty="0">
                <a:solidFill>
                  <a:srgbClr val="444444"/>
                </a:solidFill>
              </a:rPr>
              <a:t>Assign marks per assessment criteria</a:t>
            </a:r>
          </a:p>
          <a:p>
            <a:pPr marL="1371600" lvl="5" indent="-285750">
              <a:buFont typeface="Calibri,Sans-Serif"/>
              <a:buChar char="-"/>
            </a:pPr>
            <a:r>
              <a:rPr lang="en-US" dirty="0">
                <a:solidFill>
                  <a:srgbClr val="444444"/>
                </a:solidFill>
              </a:rPr>
              <a:t>Form the basis for the Research Council’s decision (Portfolio boards) on whether to grant a project funding</a:t>
            </a:r>
          </a:p>
          <a:p>
            <a:pPr algn="l" rtl="0" fontAlgn="base"/>
            <a:endParaRPr lang="en-US" b="1" i="0" u="none" strike="noStrike" dirty="0">
              <a:solidFill>
                <a:srgbClr val="000000"/>
              </a:solidFill>
              <a:effectLst/>
              <a:latin typeface="Calibri"/>
              <a:ea typeface="Calibri"/>
              <a:cs typeface="Calibri"/>
            </a:endParaRPr>
          </a:p>
          <a:p>
            <a:pPr algn="l" rtl="0" fontAlgn="base"/>
            <a:endParaRPr lang="en-US" b="1" i="0" u="none" strike="noStrike" dirty="0">
              <a:solidFill>
                <a:srgbClr val="000000"/>
              </a:solidFill>
              <a:effectLst/>
              <a:latin typeface="Calibri"/>
              <a:ea typeface="Calibri"/>
              <a:cs typeface="Calibri"/>
            </a:endParaRPr>
          </a:p>
          <a:p>
            <a:pPr algn="l" rtl="0" fontAlgn="base"/>
            <a:r>
              <a:rPr lang="en-US" b="1" i="0" u="none" strike="noStrike" dirty="0">
                <a:solidFill>
                  <a:srgbClr val="000000"/>
                </a:solidFill>
                <a:effectLst/>
                <a:latin typeface="Calibri"/>
                <a:ea typeface="Calibri"/>
                <a:cs typeface="Calibri"/>
              </a:rPr>
              <a:t>Funding decisions</a:t>
            </a:r>
            <a:r>
              <a:rPr lang="en-US" b="0" i="0" dirty="0">
                <a:solidFill>
                  <a:srgbClr val="444444"/>
                </a:solidFill>
                <a:effectLst/>
                <a:latin typeface="Calibri"/>
                <a:ea typeface="Calibri"/>
                <a:cs typeface="Calibri"/>
              </a:rPr>
              <a:t>​</a:t>
            </a:r>
          </a:p>
          <a:p>
            <a:pPr algn="l" rtl="0" fontAlgn="base"/>
            <a:r>
              <a:rPr lang="en-US" b="0" i="0" u="none" strike="noStrike" dirty="0">
                <a:solidFill>
                  <a:srgbClr val="000000"/>
                </a:solidFill>
                <a:effectLst/>
                <a:latin typeface="Calibri"/>
                <a:ea typeface="Calibri"/>
                <a:cs typeface="Calibri"/>
              </a:rPr>
              <a:t>The external referees assign marks for each of the three assessment criteria and may be asked to rank the individual applications in relation to one another. </a:t>
            </a:r>
            <a:r>
              <a:rPr lang="en-US" b="0" i="0" dirty="0">
                <a:solidFill>
                  <a:srgbClr val="444444"/>
                </a:solidFill>
                <a:effectLst/>
                <a:latin typeface="Calibri"/>
                <a:ea typeface="Calibri"/>
                <a:cs typeface="Calibri"/>
              </a:rPr>
              <a:t>​</a:t>
            </a:r>
          </a:p>
          <a:p>
            <a:pPr algn="l" rtl="0" fontAlgn="base"/>
            <a:r>
              <a:rPr lang="en-US" b="0" i="0" u="none" strike="noStrike" dirty="0">
                <a:solidFill>
                  <a:srgbClr val="000000"/>
                </a:solidFill>
                <a:effectLst/>
                <a:latin typeface="Calibri"/>
                <a:ea typeface="Calibri"/>
                <a:cs typeface="Calibri"/>
              </a:rPr>
              <a:t>Applications that are assessed in relation to the assessment criterion will receive a separate mark for this.</a:t>
            </a:r>
            <a:r>
              <a:rPr lang="en-US" b="0" i="0" dirty="0">
                <a:solidFill>
                  <a:srgbClr val="444444"/>
                </a:solidFill>
                <a:effectLst/>
                <a:latin typeface="Calibri"/>
                <a:ea typeface="Calibri"/>
                <a:cs typeface="Calibri"/>
              </a:rPr>
              <a:t>​</a:t>
            </a:r>
          </a:p>
          <a:p>
            <a:pPr algn="l" rtl="0" fontAlgn="base"/>
            <a:r>
              <a:rPr lang="en-US" b="0" i="0" dirty="0">
                <a:solidFill>
                  <a:srgbClr val="444444"/>
                </a:solidFill>
                <a:effectLst/>
                <a:latin typeface="Calibri"/>
                <a:ea typeface="Calibri"/>
                <a:cs typeface="Calibri"/>
              </a:rPr>
              <a:t>​</a:t>
            </a:r>
          </a:p>
          <a:p>
            <a:pPr algn="l" rtl="0" fontAlgn="base"/>
            <a:r>
              <a:rPr lang="en-US" b="0" i="0" u="none" strike="noStrike" dirty="0">
                <a:solidFill>
                  <a:srgbClr val="000000"/>
                </a:solidFill>
                <a:effectLst/>
                <a:latin typeface="Calibri"/>
                <a:ea typeface="Calibri"/>
                <a:cs typeface="Calibri"/>
              </a:rPr>
              <a:t>The Research Council’s scientific advisors will draw up </a:t>
            </a:r>
            <a:r>
              <a:rPr lang="en-US" b="1" i="0" u="none" strike="noStrike" dirty="0">
                <a:solidFill>
                  <a:srgbClr val="000000"/>
                </a:solidFill>
                <a:effectLst/>
                <a:latin typeface="Calibri"/>
                <a:ea typeface="Calibri"/>
                <a:cs typeface="Calibri"/>
              </a:rPr>
              <a:t>a recommended ranking</a:t>
            </a:r>
            <a:r>
              <a:rPr lang="en-US" b="0" i="0" u="none" strike="noStrike" dirty="0">
                <a:solidFill>
                  <a:srgbClr val="000000"/>
                </a:solidFill>
                <a:effectLst/>
                <a:latin typeface="Calibri"/>
                <a:ea typeface="Calibri"/>
                <a:cs typeface="Calibri"/>
              </a:rPr>
              <a:t> of the submitted grant proposals. Recommendations are based on the referee assessments, and may incorporate an assessment of relevance and an overall assessment of all the applications submitted in response to the call.</a:t>
            </a:r>
            <a:r>
              <a:rPr lang="en-US" b="0" i="0" dirty="0">
                <a:solidFill>
                  <a:srgbClr val="444444"/>
                </a:solidFill>
                <a:effectLst/>
                <a:latin typeface="Calibri"/>
                <a:ea typeface="Calibri"/>
                <a:cs typeface="Calibri"/>
              </a:rPr>
              <a:t>​</a:t>
            </a:r>
          </a:p>
          <a:p>
            <a:pPr algn="l" rtl="0" fontAlgn="base"/>
            <a:r>
              <a:rPr lang="en-US" b="0" i="0" dirty="0">
                <a:solidFill>
                  <a:srgbClr val="444444"/>
                </a:solidFill>
                <a:effectLst/>
                <a:latin typeface="Calibri"/>
                <a:ea typeface="Calibri"/>
                <a:cs typeface="Calibri"/>
              </a:rPr>
              <a:t>​</a:t>
            </a:r>
          </a:p>
          <a:p>
            <a:pPr algn="l" rtl="0" fontAlgn="base"/>
            <a:r>
              <a:rPr lang="en-US" b="0" i="0" u="none" strike="noStrike" dirty="0">
                <a:solidFill>
                  <a:srgbClr val="000000"/>
                </a:solidFill>
                <a:effectLst/>
                <a:latin typeface="Calibri"/>
                <a:ea typeface="Calibri"/>
                <a:cs typeface="Calibri"/>
              </a:rPr>
              <a:t>The final decision regarding the approval or rejection of grant proposals is normally taken by one of </a:t>
            </a:r>
            <a:r>
              <a:rPr lang="en-US" b="0" i="0" u="sng" strike="noStrike" dirty="0">
                <a:solidFill>
                  <a:srgbClr val="0563C1"/>
                </a:solidFill>
                <a:effectLst/>
                <a:latin typeface="Calibri"/>
                <a:ea typeface="Calibri"/>
                <a:cs typeface="Calibri"/>
                <a:hlinkClick r:id="rId3"/>
              </a:rPr>
              <a:t>the Research Council’s portfolio boards</a:t>
            </a:r>
            <a:r>
              <a:rPr lang="en-US" b="0" i="0" u="none" strike="noStrike" dirty="0">
                <a:solidFill>
                  <a:srgbClr val="000000"/>
                </a:solidFill>
                <a:effectLst/>
                <a:latin typeface="Calibri"/>
                <a:ea typeface="Calibri"/>
                <a:cs typeface="Calibri"/>
              </a:rPr>
              <a:t>.</a:t>
            </a:r>
            <a:r>
              <a:rPr lang="en-US" b="0" i="0" dirty="0">
                <a:solidFill>
                  <a:srgbClr val="444444"/>
                </a:solidFill>
                <a:effectLst/>
                <a:latin typeface="Calibri"/>
                <a:ea typeface="Calibri"/>
                <a:cs typeface="Calibri"/>
              </a:rPr>
              <a:t>​</a:t>
            </a:r>
          </a:p>
          <a:p>
            <a:pPr algn="l" rtl="0" fontAlgn="base"/>
            <a:r>
              <a:rPr lang="en-US" b="0" i="0" u="none" strike="noStrike" dirty="0">
                <a:solidFill>
                  <a:srgbClr val="000000"/>
                </a:solidFill>
                <a:effectLst/>
                <a:latin typeface="Calibri"/>
                <a:ea typeface="Calibri"/>
                <a:cs typeface="Calibri"/>
              </a:rPr>
              <a:t>The portfolio boards review the recommendation and take the final decision regarding funding allocations. The portfolio boards are responsible for ensuring that the funded proposals as a whole will lead to optimal achievement of the board’s objectives.</a:t>
            </a:r>
            <a:r>
              <a:rPr lang="en-US" b="0" i="0" dirty="0">
                <a:solidFill>
                  <a:srgbClr val="444444"/>
                </a:solidFill>
                <a:effectLst/>
                <a:latin typeface="Calibri"/>
                <a:ea typeface="Calibri"/>
                <a:cs typeface="Calibri"/>
              </a:rPr>
              <a:t>​</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5</a:t>
            </a:fld>
            <a:endParaRPr lang="nb-NO"/>
          </a:p>
        </p:txBody>
      </p:sp>
    </p:spTree>
    <p:extLst>
      <p:ext uri="{BB962C8B-B14F-4D97-AF65-F5344CB8AC3E}">
        <p14:creationId xmlns:p14="http://schemas.microsoft.com/office/powerpoint/2010/main" val="2940234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6</a:t>
            </a:fld>
            <a:endParaRPr lang="nb-NO"/>
          </a:p>
        </p:txBody>
      </p:sp>
    </p:spTree>
    <p:extLst>
      <p:ext uri="{BB962C8B-B14F-4D97-AF65-F5344CB8AC3E}">
        <p14:creationId xmlns:p14="http://schemas.microsoft.com/office/powerpoint/2010/main" val="1015791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The first page of your proposal </a:t>
            </a:r>
            <a:r>
              <a:rPr lang="en-US" sz="1200" b="1" i="0" kern="1200" dirty="0">
                <a:solidFill>
                  <a:schemeClr val="tx1"/>
                </a:solidFill>
                <a:effectLst/>
                <a:latin typeface="Source Sans Pro" charset="0"/>
                <a:ea typeface="Source Sans Pro" charset="0"/>
                <a:cs typeface="Source Sans Pro" charset="0"/>
              </a:rPr>
              <a:t>can determine whether you get funding,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Source Sans Pro" charset="0"/>
                <a:ea typeface="Source Sans Pro" charset="0"/>
                <a:cs typeface="Source Sans Pro" charset="0"/>
              </a:rPr>
              <a:t>Why?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Because the evaluator </a:t>
            </a:r>
            <a:r>
              <a:rPr lang="en-US" sz="1200" b="1" i="0" kern="1200" dirty="0">
                <a:solidFill>
                  <a:schemeClr val="tx1"/>
                </a:solidFill>
                <a:effectLst/>
                <a:latin typeface="Source Sans Pro" charset="0"/>
                <a:ea typeface="Source Sans Pro" charset="0"/>
                <a:cs typeface="Source Sans Pro" charset="0"/>
              </a:rPr>
              <a:t>must quickly understand </a:t>
            </a:r>
            <a:r>
              <a:rPr lang="en-US" sz="1200" b="0" i="0" kern="1200" dirty="0">
                <a:solidFill>
                  <a:schemeClr val="tx1"/>
                </a:solidFill>
                <a:effectLst/>
                <a:latin typeface="Source Sans Pro" charset="0"/>
                <a:ea typeface="Source Sans Pro" charset="0"/>
                <a:cs typeface="Source Sans Pro" charset="0"/>
              </a:rPr>
              <a:t>what the project is about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and why it deserves funding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Source Sans Pro" charset="0"/>
              <a:ea typeface="Source Sans Pro" charset="0"/>
              <a:cs typeface="Source Sans Pro"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1" kern="1200" dirty="0">
                <a:solidFill>
                  <a:schemeClr val="tx1"/>
                </a:solidFill>
                <a:effectLst/>
                <a:latin typeface="Source Sans Pro" charset="0"/>
                <a:ea typeface="Source Sans Pro" charset="0"/>
                <a:cs typeface="Source Sans Pro" charset="0"/>
              </a:rPr>
              <a:t>The proposal starts with the </a:t>
            </a:r>
            <a:r>
              <a:rPr lang="en-US" sz="1200" b="1" i="1" kern="1200" dirty="0">
                <a:solidFill>
                  <a:schemeClr val="tx1"/>
                </a:solidFill>
                <a:effectLst/>
                <a:latin typeface="Source Sans Pro" charset="0"/>
                <a:ea typeface="Source Sans Pro" charset="0"/>
                <a:cs typeface="Source Sans Pro" charset="0"/>
              </a:rPr>
              <a:t>excellence part</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7</a:t>
            </a:fld>
            <a:endParaRPr lang="nb-NO"/>
          </a:p>
        </p:txBody>
      </p:sp>
    </p:spTree>
    <p:extLst>
      <p:ext uri="{BB962C8B-B14F-4D97-AF65-F5344CB8AC3E}">
        <p14:creationId xmlns:p14="http://schemas.microsoft.com/office/powerpoint/2010/main" val="1915916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Pitch </a:t>
            </a:r>
            <a:r>
              <a:rPr lang="nb-NO" dirty="0" err="1"/>
              <a:t>your</a:t>
            </a:r>
            <a:r>
              <a:rPr lang="nb-NO" dirty="0"/>
              <a:t> </a:t>
            </a:r>
            <a:r>
              <a:rPr lang="nb-NO" dirty="0" err="1"/>
              <a:t>project</a:t>
            </a:r>
            <a:r>
              <a:rPr lang="nb-NO" dirty="0"/>
              <a:t> </a:t>
            </a:r>
            <a:r>
              <a:rPr lang="nb-NO" dirty="0" err="1"/>
              <a:t>on</a:t>
            </a:r>
            <a:r>
              <a:rPr lang="nb-NO" dirty="0"/>
              <a:t> </a:t>
            </a:r>
            <a:r>
              <a:rPr lang="nb-NO" dirty="0" err="1"/>
              <a:t>the</a:t>
            </a:r>
            <a:r>
              <a:rPr lang="nb-NO" dirty="0"/>
              <a:t> first </a:t>
            </a:r>
            <a:r>
              <a:rPr lang="nb-NO" dirty="0" err="1"/>
              <a:t>page</a:t>
            </a:r>
            <a:endParaRPr lang="nb-NO" dirty="0"/>
          </a:p>
          <a:p>
            <a:endParaRPr lang="nb-NO" dirty="0"/>
          </a:p>
          <a:p>
            <a:r>
              <a:rPr lang="nb-NO" dirty="0" err="1"/>
              <a:t>You</a:t>
            </a:r>
            <a:r>
              <a:rPr lang="nb-NO" dirty="0"/>
              <a:t> have to </a:t>
            </a:r>
            <a:r>
              <a:rPr lang="nb-NO" dirty="0" err="1"/>
              <a:t>engage</a:t>
            </a:r>
            <a:r>
              <a:rPr lang="nb-NO" dirty="0"/>
              <a:t> </a:t>
            </a:r>
            <a:r>
              <a:rPr lang="nb-NO" dirty="0" err="1"/>
              <a:t>the</a:t>
            </a:r>
            <a:r>
              <a:rPr lang="nb-NO" dirty="0"/>
              <a:t> </a:t>
            </a:r>
            <a:r>
              <a:rPr lang="nb-NO" dirty="0" err="1"/>
              <a:t>evaluator</a:t>
            </a:r>
            <a:endParaRPr lang="nb-NO" dirty="0"/>
          </a:p>
          <a:p>
            <a:r>
              <a:rPr lang="nb-NO" dirty="0"/>
              <a:t>To </a:t>
            </a:r>
            <a:r>
              <a:rPr lang="nb-NO" dirty="0" err="1"/>
              <a:t>quickly</a:t>
            </a:r>
            <a:r>
              <a:rPr lang="nb-NO" dirty="0"/>
              <a:t> understand </a:t>
            </a:r>
            <a:r>
              <a:rPr lang="nb-NO" dirty="0" err="1"/>
              <a:t>what</a:t>
            </a:r>
            <a:r>
              <a:rPr lang="nb-NO" dirty="0"/>
              <a:t> </a:t>
            </a:r>
            <a:r>
              <a:rPr lang="nb-NO" dirty="0" err="1"/>
              <a:t>your</a:t>
            </a:r>
            <a:r>
              <a:rPr lang="nb-NO" dirty="0"/>
              <a:t> </a:t>
            </a:r>
            <a:r>
              <a:rPr lang="nb-NO" dirty="0" err="1"/>
              <a:t>project</a:t>
            </a:r>
            <a:r>
              <a:rPr lang="nb-NO" dirty="0"/>
              <a:t> is </a:t>
            </a:r>
            <a:r>
              <a:rPr lang="nb-NO" dirty="0" err="1"/>
              <a:t>about</a:t>
            </a:r>
            <a:r>
              <a:rPr lang="nb-NO" dirty="0"/>
              <a:t> and </a:t>
            </a:r>
            <a:r>
              <a:rPr lang="nb-NO" dirty="0" err="1"/>
              <a:t>why</a:t>
            </a:r>
            <a:r>
              <a:rPr lang="nb-NO" dirty="0"/>
              <a:t> it is </a:t>
            </a:r>
            <a:r>
              <a:rPr lang="nb-NO" dirty="0" err="1"/>
              <a:t>important</a:t>
            </a:r>
            <a:r>
              <a:rPr lang="nb-NO" dirty="0"/>
              <a:t> and must be </a:t>
            </a:r>
            <a:r>
              <a:rPr lang="nb-NO" dirty="0" err="1"/>
              <a:t>funded</a:t>
            </a:r>
            <a:endParaRPr lang="nb-NO" dirty="0"/>
          </a:p>
          <a:p>
            <a:endParaRPr lang="nb-NO" dirty="0"/>
          </a:p>
          <a:p>
            <a:r>
              <a:rPr lang="nb-NO" dirty="0" err="1"/>
              <a:t>Use</a:t>
            </a:r>
            <a:r>
              <a:rPr lang="nb-NO" dirty="0"/>
              <a:t> </a:t>
            </a:r>
            <a:r>
              <a:rPr lang="nb-NO" dirty="0" err="1"/>
              <a:t>the</a:t>
            </a:r>
            <a:r>
              <a:rPr lang="nb-NO" dirty="0"/>
              <a:t> NABC </a:t>
            </a:r>
            <a:r>
              <a:rPr lang="nb-NO" dirty="0" err="1"/>
              <a:t>method</a:t>
            </a:r>
            <a:endParaRPr lang="nb-NO" dirty="0"/>
          </a:p>
          <a:p>
            <a:endParaRPr lang="nb-NO" sz="1200" dirty="0"/>
          </a:p>
          <a:p>
            <a:r>
              <a:rPr lang="nb-NO" sz="1200" dirty="0" err="1"/>
              <a:t>Identify</a:t>
            </a:r>
            <a:r>
              <a:rPr lang="nb-NO" sz="1200" dirty="0"/>
              <a:t> and </a:t>
            </a:r>
            <a:r>
              <a:rPr lang="nb-NO" sz="1200" dirty="0" err="1"/>
              <a:t>describe</a:t>
            </a:r>
            <a:r>
              <a:rPr lang="nb-NO" sz="1200" dirty="0"/>
              <a:t> </a:t>
            </a:r>
            <a:r>
              <a:rPr lang="nb-NO" sz="1200" dirty="0" err="1"/>
              <a:t>the</a:t>
            </a:r>
            <a:r>
              <a:rPr lang="nb-NO" sz="1200" dirty="0"/>
              <a:t> </a:t>
            </a:r>
            <a:r>
              <a:rPr lang="nb-NO" sz="1200" b="1" dirty="0" err="1"/>
              <a:t>Need</a:t>
            </a:r>
            <a:r>
              <a:rPr lang="nb-NO" sz="1200" b="1" dirty="0"/>
              <a:t> or Problem – </a:t>
            </a:r>
            <a:r>
              <a:rPr lang="nb-NO" sz="1200" b="1" dirty="0" err="1"/>
              <a:t>Why</a:t>
            </a:r>
            <a:r>
              <a:rPr lang="nb-NO" sz="1200" b="1" dirty="0"/>
              <a:t> is </a:t>
            </a:r>
            <a:r>
              <a:rPr lang="nb-NO" sz="1200" b="1" dirty="0" err="1"/>
              <a:t>this</a:t>
            </a:r>
            <a:r>
              <a:rPr lang="nb-NO" sz="1200" b="1" dirty="0"/>
              <a:t> </a:t>
            </a:r>
            <a:r>
              <a:rPr lang="nb-NO" sz="1200" b="1" dirty="0" err="1"/>
              <a:t>important</a:t>
            </a:r>
            <a:r>
              <a:rPr lang="nb-NO" sz="1200" b="1" dirty="0"/>
              <a:t>? </a:t>
            </a:r>
          </a:p>
          <a:p>
            <a:r>
              <a:rPr lang="nb-NO" sz="1200" dirty="0" err="1"/>
              <a:t>Come</a:t>
            </a:r>
            <a:r>
              <a:rPr lang="nb-NO" sz="1200" dirty="0"/>
              <a:t> up </a:t>
            </a:r>
            <a:r>
              <a:rPr lang="nb-NO" sz="1200" dirty="0" err="1"/>
              <a:t>with</a:t>
            </a:r>
            <a:r>
              <a:rPr lang="nb-NO" sz="1200" dirty="0"/>
              <a:t> a </a:t>
            </a:r>
            <a:r>
              <a:rPr lang="nb-NO" sz="1200" dirty="0" err="1"/>
              <a:t>good</a:t>
            </a:r>
            <a:r>
              <a:rPr lang="nb-NO" sz="1200" dirty="0"/>
              <a:t> and original </a:t>
            </a:r>
            <a:r>
              <a:rPr lang="nb-NO" sz="1200" b="1" dirty="0" err="1"/>
              <a:t>Approach</a:t>
            </a:r>
            <a:r>
              <a:rPr lang="nb-NO" sz="1200" b="1" dirty="0"/>
              <a:t> </a:t>
            </a:r>
            <a:r>
              <a:rPr lang="nb-NO" sz="1200" dirty="0"/>
              <a:t>to </a:t>
            </a:r>
            <a:r>
              <a:rPr lang="nb-NO" sz="1200" dirty="0" err="1"/>
              <a:t>address</a:t>
            </a:r>
            <a:r>
              <a:rPr lang="nb-NO" sz="1200" dirty="0"/>
              <a:t> </a:t>
            </a:r>
            <a:r>
              <a:rPr lang="nb-NO" sz="1200" dirty="0" err="1"/>
              <a:t>the</a:t>
            </a:r>
            <a:r>
              <a:rPr lang="nb-NO" sz="1200" dirty="0"/>
              <a:t> </a:t>
            </a:r>
            <a:r>
              <a:rPr lang="nb-NO" sz="1200" dirty="0" err="1"/>
              <a:t>Need</a:t>
            </a:r>
            <a:r>
              <a:rPr lang="nb-NO" sz="1200" dirty="0"/>
              <a:t> and </a:t>
            </a:r>
            <a:r>
              <a:rPr lang="nb-NO" sz="1200" dirty="0" err="1"/>
              <a:t>overcome</a:t>
            </a:r>
            <a:r>
              <a:rPr lang="nb-NO" sz="1200" dirty="0"/>
              <a:t> </a:t>
            </a:r>
            <a:r>
              <a:rPr lang="nb-NO" sz="1200" dirty="0" err="1"/>
              <a:t>the</a:t>
            </a:r>
            <a:r>
              <a:rPr lang="nb-NO" sz="1200" dirty="0"/>
              <a:t> </a:t>
            </a:r>
            <a:r>
              <a:rPr lang="nb-NO" sz="1200" dirty="0" err="1"/>
              <a:t>knowledge</a:t>
            </a:r>
            <a:r>
              <a:rPr lang="nb-NO" sz="1200" dirty="0"/>
              <a:t> gap – HOW TO SOLVE THE </a:t>
            </a:r>
          </a:p>
          <a:p>
            <a:r>
              <a:rPr lang="nb-NO" sz="1200" dirty="0" err="1"/>
              <a:t>Describe</a:t>
            </a:r>
            <a:r>
              <a:rPr lang="nb-NO" sz="1200" dirty="0"/>
              <a:t> </a:t>
            </a:r>
            <a:r>
              <a:rPr lang="nb-NO" sz="1200" dirty="0" err="1"/>
              <a:t>the</a:t>
            </a:r>
            <a:r>
              <a:rPr lang="nb-NO" sz="1200" dirty="0"/>
              <a:t> </a:t>
            </a:r>
            <a:r>
              <a:rPr lang="nb-NO" sz="1200" b="1" dirty="0"/>
              <a:t>Benefits</a:t>
            </a:r>
            <a:r>
              <a:rPr lang="nb-NO" sz="1200" dirty="0"/>
              <a:t>, </a:t>
            </a:r>
            <a:r>
              <a:rPr lang="en-US" sz="1200" dirty="0"/>
              <a:t>effects, or outcomes for users, society, the research field</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err="1"/>
              <a:t>Identify</a:t>
            </a:r>
            <a:r>
              <a:rPr lang="nb-NO" sz="1200" dirty="0"/>
              <a:t> </a:t>
            </a:r>
            <a:r>
              <a:rPr lang="nb-NO" sz="1200" dirty="0" err="1"/>
              <a:t>the</a:t>
            </a:r>
            <a:r>
              <a:rPr lang="nb-NO" sz="1200" dirty="0"/>
              <a:t> </a:t>
            </a:r>
            <a:r>
              <a:rPr lang="nb-NO" sz="1200" b="1" dirty="0" err="1"/>
              <a:t>Competition</a:t>
            </a:r>
            <a:endParaRPr lang="nb-NO" sz="1200" b="1" dirty="0"/>
          </a:p>
          <a:p>
            <a:endParaRPr lang="nb-NO" sz="1200" dirty="0"/>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8</a:t>
            </a:fld>
            <a:endParaRPr lang="nb-NO"/>
          </a:p>
        </p:txBody>
      </p:sp>
    </p:spTree>
    <p:extLst>
      <p:ext uri="{BB962C8B-B14F-4D97-AF65-F5344CB8AC3E}">
        <p14:creationId xmlns:p14="http://schemas.microsoft.com/office/powerpoint/2010/main" val="51298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r>
              <a:rPr lang="nb-NO" dirty="0"/>
              <a:t>A </a:t>
            </a:r>
            <a:r>
              <a:rPr lang="nb-NO" dirty="0" err="1"/>
              <a:t>recommendation</a:t>
            </a:r>
            <a:r>
              <a:rPr lang="nb-NO" dirty="0"/>
              <a:t> is to link </a:t>
            </a:r>
            <a:r>
              <a:rPr lang="nb-NO" dirty="0" err="1"/>
              <a:t>objectives</a:t>
            </a:r>
            <a:r>
              <a:rPr lang="nb-NO" dirty="0"/>
              <a:t> to </a:t>
            </a:r>
            <a:r>
              <a:rPr lang="nb-NO" dirty="0" err="1"/>
              <a:t>the</a:t>
            </a:r>
            <a:r>
              <a:rPr lang="nb-NO" dirty="0"/>
              <a:t> WPs</a:t>
            </a:r>
          </a:p>
          <a:p>
            <a:r>
              <a:rPr lang="nb-NO" dirty="0"/>
              <a:t>- …..</a:t>
            </a:r>
            <a:r>
              <a:rPr lang="nb-NO" dirty="0" err="1"/>
              <a:t>one</a:t>
            </a:r>
            <a:r>
              <a:rPr lang="nb-NO" dirty="0"/>
              <a:t> </a:t>
            </a:r>
            <a:r>
              <a:rPr lang="nb-NO" dirty="0" err="1"/>
              <a:t>objective</a:t>
            </a:r>
            <a:r>
              <a:rPr lang="nb-NO" dirty="0"/>
              <a:t> per WP…</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9</a:t>
            </a:fld>
            <a:endParaRPr lang="nb-NO"/>
          </a:p>
        </p:txBody>
      </p:sp>
    </p:spTree>
    <p:extLst>
      <p:ext uri="{BB962C8B-B14F-4D97-AF65-F5344CB8AC3E}">
        <p14:creationId xmlns:p14="http://schemas.microsoft.com/office/powerpoint/2010/main" val="598586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You can include </a:t>
            </a:r>
            <a:r>
              <a:rPr lang="en-GB" b="1" dirty="0"/>
              <a:t>subheadings </a:t>
            </a:r>
            <a:r>
              <a:rPr lang="en-GB" dirty="0"/>
              <a:t>to </a:t>
            </a:r>
            <a:r>
              <a:rPr lang="en-GB" b="1" dirty="0"/>
              <a:t>organize </a:t>
            </a:r>
            <a:r>
              <a:rPr lang="en-GB" dirty="0"/>
              <a:t>and </a:t>
            </a:r>
            <a:r>
              <a:rPr lang="en-GB" b="1" dirty="0"/>
              <a:t>structure </a:t>
            </a:r>
            <a:r>
              <a:rPr lang="en-GB" dirty="0"/>
              <a:t>the text.</a:t>
            </a:r>
          </a:p>
          <a:p>
            <a:r>
              <a:rPr lang="en-GB" dirty="0"/>
              <a:t>Makes it </a:t>
            </a:r>
            <a:r>
              <a:rPr lang="en-GB" b="1" dirty="0"/>
              <a:t>easier to navigate </a:t>
            </a:r>
            <a:r>
              <a:rPr lang="en-GB" dirty="0"/>
              <a:t>and find specific parts.</a:t>
            </a:r>
          </a:p>
          <a:p>
            <a:endParaRPr lang="en-GB" dirty="0"/>
          </a:p>
          <a:p>
            <a:r>
              <a:rPr lang="en-GB" dirty="0"/>
              <a:t>Also, you can </a:t>
            </a:r>
            <a:r>
              <a:rPr lang="en-GB" b="1" dirty="0"/>
              <a:t>understand </a:t>
            </a:r>
            <a:r>
              <a:rPr lang="en-GB" dirty="0"/>
              <a:t>what the project is about </a:t>
            </a:r>
            <a:r>
              <a:rPr lang="en-GB" b="1" dirty="0"/>
              <a:t>by scanning descriptive subheadings</a:t>
            </a:r>
            <a:r>
              <a:rPr lang="en-GB" dirty="0"/>
              <a:t>.</a:t>
            </a:r>
          </a:p>
          <a:p>
            <a:endParaRPr lang="en-GB" dirty="0"/>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10</a:t>
            </a:fld>
            <a:endParaRPr lang="nb-NO"/>
          </a:p>
        </p:txBody>
      </p:sp>
    </p:spTree>
    <p:extLst>
      <p:ext uri="{BB962C8B-B14F-4D97-AF65-F5344CB8AC3E}">
        <p14:creationId xmlns:p14="http://schemas.microsoft.com/office/powerpoint/2010/main" val="4077116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11</a:t>
            </a:fld>
            <a:endParaRPr lang="nb-NO"/>
          </a:p>
        </p:txBody>
      </p:sp>
    </p:spTree>
    <p:extLst>
      <p:ext uri="{BB962C8B-B14F-4D97-AF65-F5344CB8AC3E}">
        <p14:creationId xmlns:p14="http://schemas.microsoft.com/office/powerpoint/2010/main" val="1775466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Academic impact: The target group in academia is your colleagues within the same research field and discipline, but still think broadly. For example: if the focus of the project is within linguistics, is it conceivable that other fields will also be able to benefit from the research? Will the results perhaps also be used by those conducting research within computer science or didactics?</a:t>
            </a:r>
          </a:p>
          <a:p>
            <a:endParaRPr lang="en-US" dirty="0"/>
          </a:p>
          <a:p>
            <a:r>
              <a:rPr lang="en-US" dirty="0"/>
              <a:t>Make visible the opportunities for moving the research frontier; build capacity; consolidate international and interdisciplinary collaboration; contribute to competence building (recruitment positions, building research environments/collaboration).</a:t>
            </a:r>
          </a:p>
          <a:p>
            <a:endParaRPr lang="en-US" dirty="0"/>
          </a:p>
          <a:p>
            <a:r>
              <a:rPr lang="en-US" dirty="0"/>
              <a:t>Societal impact: Use the relevant strategy documents to describe and position the societal impacts of your findings in the application:- Read through the portfolio board's portfolio plan and identify the relevant problems that your specific call for proposals  are intended to solve. Your reflections and objectives for societal impacts should be concrete and directly linked to your project. The same goes for UN SGDs, read through them, identify the relevant goals, and describe them. </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12</a:t>
            </a:fld>
            <a:endParaRPr lang="nb-NO"/>
          </a:p>
        </p:txBody>
      </p:sp>
    </p:spTree>
    <p:extLst>
      <p:ext uri="{BB962C8B-B14F-4D97-AF65-F5344CB8AC3E}">
        <p14:creationId xmlns:p14="http://schemas.microsoft.com/office/powerpoint/2010/main" val="2137436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Results</a:t>
            </a:r>
            <a:r>
              <a:rPr lang="nb-NO" dirty="0"/>
              <a:t> from </a:t>
            </a:r>
            <a:r>
              <a:rPr lang="nb-NO" dirty="0" err="1"/>
              <a:t>your</a:t>
            </a:r>
            <a:r>
              <a:rPr lang="nb-NO" dirty="0"/>
              <a:t> </a:t>
            </a:r>
            <a:r>
              <a:rPr lang="nb-NO" dirty="0" err="1"/>
              <a:t>research</a:t>
            </a:r>
            <a:r>
              <a:rPr lang="nb-NO" dirty="0"/>
              <a:t> must be </a:t>
            </a:r>
            <a:r>
              <a:rPr lang="nb-NO" dirty="0" err="1"/>
              <a:t>clearly</a:t>
            </a:r>
            <a:r>
              <a:rPr lang="nb-NO" dirty="0"/>
              <a:t> </a:t>
            </a:r>
            <a:r>
              <a:rPr lang="nb-NO" dirty="0" err="1"/>
              <a:t>communicated</a:t>
            </a:r>
            <a:r>
              <a:rPr lang="nb-NO" dirty="0"/>
              <a:t> and </a:t>
            </a:r>
            <a:r>
              <a:rPr lang="nb-NO" dirty="0" err="1"/>
              <a:t>disseminated</a:t>
            </a:r>
            <a:r>
              <a:rPr lang="nb-NO" dirty="0"/>
              <a:t> in order to </a:t>
            </a:r>
            <a:r>
              <a:rPr lang="nb-NO" dirty="0" err="1"/>
              <a:t>achieve</a:t>
            </a:r>
            <a:r>
              <a:rPr lang="nb-NO" dirty="0"/>
              <a:t> </a:t>
            </a:r>
            <a:r>
              <a:rPr lang="nb-NO" dirty="0" err="1"/>
              <a:t>impact</a:t>
            </a:r>
            <a:r>
              <a:rPr lang="nb-NO" dirty="0"/>
              <a:t> – </a:t>
            </a:r>
            <a:r>
              <a:rPr lang="nb-NO" dirty="0" err="1"/>
              <a:t>both</a:t>
            </a:r>
            <a:r>
              <a:rPr lang="nb-NO" dirty="0"/>
              <a:t> </a:t>
            </a:r>
            <a:r>
              <a:rPr lang="nb-NO" dirty="0" err="1"/>
              <a:t>scientific</a:t>
            </a:r>
            <a:r>
              <a:rPr lang="nb-NO" dirty="0"/>
              <a:t> and </a:t>
            </a:r>
            <a:r>
              <a:rPr lang="nb-NO" dirty="0" err="1"/>
              <a:t>societal</a:t>
            </a:r>
            <a:r>
              <a:rPr lang="nb-NO" dirty="0"/>
              <a:t>. In order to do </a:t>
            </a:r>
            <a:r>
              <a:rPr lang="nb-NO" dirty="0" err="1"/>
              <a:t>that</a:t>
            </a:r>
            <a:r>
              <a:rPr lang="nb-NO" dirty="0"/>
              <a:t> </a:t>
            </a:r>
            <a:r>
              <a:rPr lang="nb-NO" dirty="0" err="1"/>
              <a:t>you</a:t>
            </a:r>
            <a:r>
              <a:rPr lang="nb-NO" dirty="0"/>
              <a:t> must introduce </a:t>
            </a:r>
            <a:r>
              <a:rPr lang="nb-NO" dirty="0" err="1"/>
              <a:t>measures</a:t>
            </a:r>
            <a:r>
              <a:rPr lang="nb-NO" dirty="0"/>
              <a:t>/</a:t>
            </a:r>
            <a:r>
              <a:rPr lang="nb-NO" dirty="0" err="1"/>
              <a:t>activities</a:t>
            </a:r>
            <a:r>
              <a:rPr lang="nb-NO" dirty="0"/>
              <a:t> for </a:t>
            </a:r>
            <a:r>
              <a:rPr lang="nb-NO" dirty="0" err="1"/>
              <a:t>knowledge</a:t>
            </a:r>
            <a:r>
              <a:rPr lang="nb-NO" dirty="0"/>
              <a:t> </a:t>
            </a:r>
            <a:r>
              <a:rPr lang="nb-NO" dirty="0" err="1"/>
              <a:t>sharing</a:t>
            </a:r>
            <a:r>
              <a:rPr lang="nb-NO" dirty="0"/>
              <a:t> (</a:t>
            </a:r>
            <a:r>
              <a:rPr lang="nb-NO" dirty="0" err="1"/>
              <a:t>dissemination</a:t>
            </a:r>
            <a:r>
              <a:rPr lang="nb-NO" dirty="0"/>
              <a:t>) and </a:t>
            </a:r>
            <a:r>
              <a:rPr lang="nb-NO" dirty="0" err="1"/>
              <a:t>exploitation</a:t>
            </a:r>
            <a:r>
              <a:rPr lang="nb-NO" dirty="0"/>
              <a:t> (</a:t>
            </a:r>
            <a:r>
              <a:rPr lang="nb-NO" dirty="0" err="1"/>
              <a:t>communication</a:t>
            </a:r>
            <a:r>
              <a:rPr lang="nb-NO" dirty="0"/>
              <a:t>).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13</a:t>
            </a:fld>
            <a:endParaRPr lang="nb-NO"/>
          </a:p>
        </p:txBody>
      </p:sp>
    </p:spTree>
    <p:extLst>
      <p:ext uri="{BB962C8B-B14F-4D97-AF65-F5344CB8AC3E}">
        <p14:creationId xmlns:p14="http://schemas.microsoft.com/office/powerpoint/2010/main" val="39709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Examples</a:t>
            </a:r>
            <a:r>
              <a:rPr lang="nb-NO" dirty="0"/>
              <a:t> </a:t>
            </a:r>
            <a:r>
              <a:rPr lang="nb-NO" dirty="0" err="1"/>
              <a:t>of</a:t>
            </a:r>
            <a:r>
              <a:rPr lang="nb-NO" dirty="0"/>
              <a:t> target </a:t>
            </a:r>
            <a:r>
              <a:rPr lang="nb-NO" dirty="0" err="1"/>
              <a:t>audience</a:t>
            </a:r>
            <a:r>
              <a:rPr lang="nb-NO" dirty="0"/>
              <a:t> in </a:t>
            </a:r>
            <a:r>
              <a:rPr lang="nb-NO" dirty="0" err="1"/>
              <a:t>academia</a:t>
            </a:r>
            <a:r>
              <a:rPr lang="nb-NO" dirty="0"/>
              <a:t>: </a:t>
            </a:r>
            <a:r>
              <a:rPr lang="nb-NO" dirty="0" err="1"/>
              <a:t>scholars</a:t>
            </a:r>
            <a:r>
              <a:rPr lang="nb-NO" dirty="0"/>
              <a:t> in </a:t>
            </a:r>
            <a:r>
              <a:rPr lang="nb-NO" dirty="0" err="1"/>
              <a:t>the</a:t>
            </a:r>
            <a:r>
              <a:rPr lang="nb-NO" dirty="0"/>
              <a:t> relevant </a:t>
            </a:r>
            <a:r>
              <a:rPr lang="nb-NO" dirty="0" err="1"/>
              <a:t>discipline</a:t>
            </a:r>
            <a:r>
              <a:rPr lang="nb-NO" dirty="0"/>
              <a:t> and </a:t>
            </a:r>
            <a:r>
              <a:rPr lang="nb-NO" dirty="0" err="1"/>
              <a:t>other</a:t>
            </a:r>
            <a:r>
              <a:rPr lang="nb-NO" dirty="0"/>
              <a:t> </a:t>
            </a:r>
            <a:r>
              <a:rPr lang="nb-NO" dirty="0" err="1"/>
              <a:t>disciplines</a:t>
            </a:r>
            <a:r>
              <a:rPr lang="nb-NO" dirty="0"/>
              <a:t>. </a:t>
            </a:r>
          </a:p>
          <a:p>
            <a:r>
              <a:rPr lang="nb-NO" dirty="0" err="1"/>
              <a:t>Examples</a:t>
            </a:r>
            <a:r>
              <a:rPr lang="nb-NO" dirty="0"/>
              <a:t> </a:t>
            </a:r>
            <a:r>
              <a:rPr lang="nb-NO" dirty="0" err="1"/>
              <a:t>of</a:t>
            </a:r>
            <a:r>
              <a:rPr lang="nb-NO" dirty="0"/>
              <a:t> target </a:t>
            </a:r>
            <a:r>
              <a:rPr lang="nb-NO" dirty="0" err="1"/>
              <a:t>audiences</a:t>
            </a:r>
            <a:r>
              <a:rPr lang="nb-NO" dirty="0"/>
              <a:t> in </a:t>
            </a:r>
            <a:r>
              <a:rPr lang="nb-NO" dirty="0" err="1"/>
              <a:t>the</a:t>
            </a:r>
            <a:r>
              <a:rPr lang="nb-NO" dirty="0"/>
              <a:t> </a:t>
            </a:r>
            <a:r>
              <a:rPr lang="nb-NO" dirty="0" err="1"/>
              <a:t>society</a:t>
            </a:r>
            <a:r>
              <a:rPr lang="nb-NO" dirty="0"/>
              <a:t>: stakeholders (</a:t>
            </a:r>
            <a:r>
              <a:rPr lang="nb-NO" dirty="0" err="1"/>
              <a:t>users</a:t>
            </a:r>
            <a:r>
              <a:rPr lang="nb-NO" dirty="0"/>
              <a:t> and </a:t>
            </a:r>
            <a:r>
              <a:rPr lang="nb-NO" dirty="0" err="1"/>
              <a:t>beneficiaries</a:t>
            </a:r>
            <a:r>
              <a:rPr lang="nb-NO" dirty="0"/>
              <a:t>); policy/</a:t>
            </a:r>
            <a:r>
              <a:rPr lang="nb-NO" dirty="0" err="1"/>
              <a:t>decision</a:t>
            </a:r>
            <a:r>
              <a:rPr lang="nb-NO" dirty="0"/>
              <a:t> makers; </a:t>
            </a:r>
            <a:r>
              <a:rPr lang="nb-NO" dirty="0" err="1"/>
              <a:t>the</a:t>
            </a:r>
            <a:r>
              <a:rPr lang="nb-NO" dirty="0"/>
              <a:t> </a:t>
            </a:r>
            <a:r>
              <a:rPr lang="nb-NO" dirty="0" err="1"/>
              <a:t>broader</a:t>
            </a:r>
            <a:r>
              <a:rPr lang="nb-NO" dirty="0"/>
              <a:t> Norwegian </a:t>
            </a:r>
            <a:r>
              <a:rPr lang="nb-NO" dirty="0" err="1"/>
              <a:t>public</a:t>
            </a:r>
            <a:r>
              <a:rPr lang="nb-NO" dirty="0"/>
              <a:t>. </a:t>
            </a:r>
          </a:p>
          <a:p>
            <a:endParaRPr lang="nb-NO" dirty="0"/>
          </a:p>
          <a:p>
            <a:r>
              <a:rPr lang="en-US" dirty="0"/>
              <a:t>The strategy for communication and exploitation will make it visible that you have a clear plan for how your project results will reach relevant target groups.</a:t>
            </a:r>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14</a:t>
            </a:fld>
            <a:endParaRPr lang="nb-NO"/>
          </a:p>
        </p:txBody>
      </p:sp>
    </p:spTree>
    <p:extLst>
      <p:ext uri="{BB962C8B-B14F-4D97-AF65-F5344CB8AC3E}">
        <p14:creationId xmlns:p14="http://schemas.microsoft.com/office/powerpoint/2010/main" val="3660562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Figure</a:t>
            </a:r>
            <a:r>
              <a:rPr lang="nb-NO" dirty="0"/>
              <a:t> </a:t>
            </a:r>
            <a:r>
              <a:rPr lang="nb-NO" dirty="0" err="1"/>
              <a:t>generated</a:t>
            </a:r>
            <a:r>
              <a:rPr lang="nb-NO" dirty="0"/>
              <a:t> by </a:t>
            </a:r>
            <a:r>
              <a:rPr lang="nb-NO" dirty="0" err="1"/>
              <a:t>Copilot</a:t>
            </a:r>
            <a:r>
              <a:rPr lang="nb-NO" dirty="0"/>
              <a:t>, </a:t>
            </a:r>
            <a:r>
              <a:rPr lang="nb-NO" dirty="0" err="1"/>
              <a:t>using</a:t>
            </a:r>
            <a:r>
              <a:rPr lang="nb-NO" dirty="0"/>
              <a:t> </a:t>
            </a:r>
            <a:r>
              <a:rPr lang="nb-NO" dirty="0" err="1"/>
              <a:t>the</a:t>
            </a:r>
            <a:r>
              <a:rPr lang="nb-NO" dirty="0"/>
              <a:t> </a:t>
            </a:r>
            <a:r>
              <a:rPr lang="nb-NO" dirty="0" err="1"/>
              <a:t>following</a:t>
            </a:r>
            <a:r>
              <a:rPr lang="nb-NO" dirty="0"/>
              <a:t> </a:t>
            </a:r>
            <a:r>
              <a:rPr lang="nb-NO" dirty="0" err="1"/>
              <a:t>call</a:t>
            </a:r>
            <a:r>
              <a:rPr lang="nb-NO" dirty="0"/>
              <a:t> for </a:t>
            </a:r>
            <a:r>
              <a:rPr lang="nb-NO" dirty="0" err="1"/>
              <a:t>proposals</a:t>
            </a:r>
            <a:r>
              <a:rPr lang="nb-NO" dirty="0"/>
              <a:t> from </a:t>
            </a:r>
            <a:r>
              <a:rPr lang="nb-NO" dirty="0" err="1"/>
              <a:t>the</a:t>
            </a:r>
            <a:r>
              <a:rPr lang="nb-NO" dirty="0"/>
              <a:t> Research Council </a:t>
            </a:r>
            <a:r>
              <a:rPr lang="nb-NO" dirty="0" err="1"/>
              <a:t>of</a:t>
            </a:r>
            <a:r>
              <a:rPr lang="nb-NO" dirty="0"/>
              <a:t> Norway: https://www.forskningsradet.no/en/call-for-proposals/2026/research-for-future-skills-education-and-working-life/#tab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15</a:t>
            </a:fld>
            <a:endParaRPr lang="nb-NO"/>
          </a:p>
        </p:txBody>
      </p:sp>
    </p:spTree>
    <p:extLst>
      <p:ext uri="{BB962C8B-B14F-4D97-AF65-F5344CB8AC3E}">
        <p14:creationId xmlns:p14="http://schemas.microsoft.com/office/powerpoint/2010/main" val="1043449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dirty="0" err="1"/>
              <a:t>Figure</a:t>
            </a:r>
            <a:r>
              <a:rPr lang="nb-NO" dirty="0"/>
              <a:t> </a:t>
            </a:r>
            <a:r>
              <a:rPr lang="nb-NO" dirty="0" err="1"/>
              <a:t>generated</a:t>
            </a:r>
            <a:r>
              <a:rPr lang="nb-NO" dirty="0"/>
              <a:t> by </a:t>
            </a:r>
            <a:r>
              <a:rPr lang="nb-NO" dirty="0" err="1"/>
              <a:t>Copilot</a:t>
            </a:r>
            <a:r>
              <a:rPr lang="nb-NO" dirty="0"/>
              <a:t>, </a:t>
            </a:r>
            <a:r>
              <a:rPr lang="nb-NO" dirty="0" err="1"/>
              <a:t>using</a:t>
            </a:r>
            <a:r>
              <a:rPr lang="nb-NO" dirty="0"/>
              <a:t> </a:t>
            </a:r>
            <a:r>
              <a:rPr lang="nb-NO" dirty="0" err="1"/>
              <a:t>the</a:t>
            </a:r>
            <a:r>
              <a:rPr lang="nb-NO" dirty="0"/>
              <a:t> </a:t>
            </a:r>
            <a:r>
              <a:rPr lang="nb-NO" dirty="0" err="1"/>
              <a:t>following</a:t>
            </a:r>
            <a:r>
              <a:rPr lang="nb-NO" dirty="0"/>
              <a:t> </a:t>
            </a:r>
            <a:r>
              <a:rPr lang="nb-NO" dirty="0" err="1"/>
              <a:t>call</a:t>
            </a:r>
            <a:r>
              <a:rPr lang="nb-NO" dirty="0"/>
              <a:t> for </a:t>
            </a:r>
            <a:r>
              <a:rPr lang="nb-NO" dirty="0" err="1"/>
              <a:t>proposals</a:t>
            </a:r>
            <a:r>
              <a:rPr lang="nb-NO" dirty="0"/>
              <a:t> from </a:t>
            </a:r>
            <a:r>
              <a:rPr lang="nb-NO" dirty="0" err="1"/>
              <a:t>the</a:t>
            </a:r>
            <a:r>
              <a:rPr lang="nb-NO" dirty="0"/>
              <a:t> Research Council </a:t>
            </a:r>
            <a:r>
              <a:rPr lang="nb-NO" dirty="0" err="1"/>
              <a:t>of</a:t>
            </a:r>
            <a:r>
              <a:rPr lang="nb-NO" dirty="0"/>
              <a:t> Norway: https://www.forskningsradet.no/en/call-for-proposals/2026/research-for-future-skills-education-and-working-life/#tab </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16</a:t>
            </a:fld>
            <a:endParaRPr lang="nb-NO"/>
          </a:p>
        </p:txBody>
      </p:sp>
    </p:spTree>
    <p:extLst>
      <p:ext uri="{BB962C8B-B14F-4D97-AF65-F5344CB8AC3E}">
        <p14:creationId xmlns:p14="http://schemas.microsoft.com/office/powerpoint/2010/main" val="458958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An </a:t>
            </a:r>
            <a:r>
              <a:rPr lang="nb-NO" dirty="0" err="1"/>
              <a:t>application</a:t>
            </a:r>
            <a:r>
              <a:rPr lang="nb-NO" dirty="0"/>
              <a:t> </a:t>
            </a:r>
            <a:r>
              <a:rPr lang="nb-NO" dirty="0" err="1"/>
              <a:t>with</a:t>
            </a:r>
            <a:r>
              <a:rPr lang="nb-NO" dirty="0"/>
              <a:t> a </a:t>
            </a:r>
            <a:r>
              <a:rPr lang="nb-NO" dirty="0" err="1"/>
              <a:t>clear</a:t>
            </a:r>
            <a:r>
              <a:rPr lang="nb-NO" dirty="0"/>
              <a:t> and </a:t>
            </a:r>
            <a:r>
              <a:rPr lang="nb-NO" dirty="0" err="1"/>
              <a:t>concrete</a:t>
            </a:r>
            <a:r>
              <a:rPr lang="nb-NO" dirty="0"/>
              <a:t> plan for </a:t>
            </a:r>
            <a:r>
              <a:rPr lang="nb-NO" dirty="0" err="1"/>
              <a:t>Implementation</a:t>
            </a:r>
            <a:r>
              <a:rPr lang="nb-NO" dirty="0"/>
              <a:t> has </a:t>
            </a:r>
            <a:r>
              <a:rPr lang="nb-NO" dirty="0" err="1"/>
              <a:t>the</a:t>
            </a:r>
            <a:r>
              <a:rPr lang="nb-NO" dirty="0"/>
              <a:t> most </a:t>
            </a:r>
            <a:r>
              <a:rPr lang="nb-NO" dirty="0" err="1"/>
              <a:t>potential</a:t>
            </a:r>
            <a:r>
              <a:rPr lang="nb-NO" dirty="0"/>
              <a:t> to </a:t>
            </a:r>
            <a:r>
              <a:rPr lang="nb-NO" dirty="0" err="1"/>
              <a:t>win</a:t>
            </a:r>
            <a:r>
              <a:rPr lang="nb-NO" dirty="0"/>
              <a:t> a grant over </a:t>
            </a:r>
            <a:r>
              <a:rPr lang="nb-NO" dirty="0" err="1"/>
              <a:t>applications</a:t>
            </a:r>
            <a:r>
              <a:rPr lang="nb-NO" dirty="0"/>
              <a:t> </a:t>
            </a:r>
            <a:r>
              <a:rPr lang="nb-NO" dirty="0" err="1"/>
              <a:t>without</a:t>
            </a:r>
            <a:r>
              <a:rPr lang="nb-NO" dirty="0"/>
              <a:t> </a:t>
            </a:r>
            <a:r>
              <a:rPr lang="nb-NO" dirty="0" err="1"/>
              <a:t>such</a:t>
            </a:r>
            <a:r>
              <a:rPr lang="nb-NO" dirty="0"/>
              <a:t> </a:t>
            </a:r>
            <a:r>
              <a:rPr lang="nb-NO" dirty="0" err="1"/>
              <a:t>good</a:t>
            </a:r>
            <a:r>
              <a:rPr lang="nb-NO" dirty="0"/>
              <a:t> plan; </a:t>
            </a:r>
            <a:r>
              <a:rPr lang="nb-NO" dirty="0" err="1"/>
              <a:t>even</a:t>
            </a:r>
            <a:r>
              <a:rPr lang="nb-NO" dirty="0"/>
              <a:t> </a:t>
            </a:r>
            <a:r>
              <a:rPr lang="nb-NO" dirty="0" err="1"/>
              <a:t>if</a:t>
            </a:r>
            <a:r>
              <a:rPr lang="nb-NO" dirty="0"/>
              <a:t> </a:t>
            </a:r>
            <a:r>
              <a:rPr lang="nb-NO" dirty="0" err="1"/>
              <a:t>the</a:t>
            </a:r>
            <a:r>
              <a:rPr lang="nb-NO" dirty="0"/>
              <a:t> </a:t>
            </a:r>
            <a:r>
              <a:rPr lang="nb-NO" dirty="0" err="1"/>
              <a:t>excellence</a:t>
            </a:r>
            <a:r>
              <a:rPr lang="nb-NO" dirty="0"/>
              <a:t> part in </a:t>
            </a:r>
            <a:r>
              <a:rPr lang="nb-NO" dirty="0" err="1"/>
              <a:t>other</a:t>
            </a:r>
            <a:r>
              <a:rPr lang="nb-NO" dirty="0"/>
              <a:t> apps is </a:t>
            </a:r>
            <a:r>
              <a:rPr lang="nb-NO" dirty="0" err="1"/>
              <a:t>good</a:t>
            </a:r>
            <a:r>
              <a:rPr lang="nb-NO" dirty="0"/>
              <a:t>. In </a:t>
            </a:r>
            <a:r>
              <a:rPr lang="nb-NO" dirty="0" err="1"/>
              <a:t>Implementation</a:t>
            </a:r>
            <a:r>
              <a:rPr lang="nb-NO" dirty="0"/>
              <a:t> </a:t>
            </a:r>
            <a:r>
              <a:rPr lang="nb-NO" dirty="0" err="1"/>
              <a:t>you</a:t>
            </a:r>
            <a:r>
              <a:rPr lang="nb-NO" dirty="0"/>
              <a:t> </a:t>
            </a:r>
            <a:r>
              <a:rPr lang="nb-NO" dirty="0" err="1"/>
              <a:t>will</a:t>
            </a:r>
            <a:r>
              <a:rPr lang="nb-NO" dirty="0"/>
              <a:t> </a:t>
            </a:r>
            <a:r>
              <a:rPr lang="nb-NO" dirty="0" err="1"/>
              <a:t>describe</a:t>
            </a:r>
            <a:r>
              <a:rPr lang="nb-NO" dirty="0"/>
              <a:t> </a:t>
            </a:r>
            <a:r>
              <a:rPr lang="nb-NO" dirty="0" err="1"/>
              <a:t>your</a:t>
            </a:r>
            <a:r>
              <a:rPr lang="nb-NO" dirty="0"/>
              <a:t> and </a:t>
            </a:r>
            <a:r>
              <a:rPr lang="nb-NO" dirty="0" err="1"/>
              <a:t>your</a:t>
            </a:r>
            <a:r>
              <a:rPr lang="nb-NO" dirty="0"/>
              <a:t> teams relevant </a:t>
            </a:r>
            <a:r>
              <a:rPr lang="nb-NO" dirty="0" err="1"/>
              <a:t>competence</a:t>
            </a:r>
            <a:r>
              <a:rPr lang="nb-NO" dirty="0"/>
              <a:t> and </a:t>
            </a:r>
            <a:r>
              <a:rPr lang="nb-NO" dirty="0" err="1"/>
              <a:t>experience</a:t>
            </a:r>
            <a:r>
              <a:rPr lang="nb-NO" dirty="0"/>
              <a:t>, and </a:t>
            </a:r>
            <a:r>
              <a:rPr lang="nb-NO" dirty="0" err="1"/>
              <a:t>you</a:t>
            </a:r>
            <a:r>
              <a:rPr lang="nb-NO" dirty="0"/>
              <a:t> show </a:t>
            </a:r>
            <a:r>
              <a:rPr lang="nb-NO" dirty="0" err="1"/>
              <a:t>realism</a:t>
            </a:r>
            <a:r>
              <a:rPr lang="nb-NO" dirty="0"/>
              <a:t> and </a:t>
            </a:r>
            <a:r>
              <a:rPr lang="nb-NO" dirty="0" err="1"/>
              <a:t>understanding</a:t>
            </a:r>
            <a:r>
              <a:rPr lang="nb-NO" dirty="0"/>
              <a:t> </a:t>
            </a:r>
            <a:r>
              <a:rPr lang="nb-NO" dirty="0" err="1"/>
              <a:t>of</a:t>
            </a:r>
            <a:r>
              <a:rPr lang="nb-NO" dirty="0"/>
              <a:t> </a:t>
            </a:r>
            <a:r>
              <a:rPr lang="nb-NO" dirty="0" err="1"/>
              <a:t>the</a:t>
            </a:r>
            <a:r>
              <a:rPr lang="nb-NO" dirty="0"/>
              <a:t> </a:t>
            </a:r>
            <a:r>
              <a:rPr lang="nb-NO" dirty="0" err="1"/>
              <a:t>practical</a:t>
            </a:r>
            <a:r>
              <a:rPr lang="nb-NO" dirty="0"/>
              <a:t> </a:t>
            </a:r>
            <a:r>
              <a:rPr lang="nb-NO" dirty="0" err="1"/>
              <a:t>implementation</a:t>
            </a:r>
            <a:r>
              <a:rPr lang="nb-NO" dirty="0"/>
              <a:t> </a:t>
            </a:r>
            <a:r>
              <a:rPr lang="nb-NO" dirty="0" err="1"/>
              <a:t>of</a:t>
            </a:r>
            <a:r>
              <a:rPr lang="nb-NO" dirty="0"/>
              <a:t> </a:t>
            </a:r>
            <a:r>
              <a:rPr lang="nb-NO" dirty="0" err="1"/>
              <a:t>the</a:t>
            </a:r>
            <a:r>
              <a:rPr lang="nb-NO" dirty="0"/>
              <a:t> </a:t>
            </a:r>
            <a:r>
              <a:rPr lang="nb-NO" dirty="0" err="1"/>
              <a:t>project</a:t>
            </a:r>
            <a:r>
              <a:rPr lang="nb-NO" dirty="0"/>
              <a:t>. </a:t>
            </a:r>
          </a:p>
          <a:p>
            <a:endParaRPr lang="nb-NO" dirty="0"/>
          </a:p>
          <a:p>
            <a:r>
              <a:rPr lang="nb-NO" dirty="0" err="1"/>
              <a:t>Describe</a:t>
            </a:r>
            <a:r>
              <a:rPr lang="nb-NO" dirty="0"/>
              <a:t> </a:t>
            </a:r>
            <a:r>
              <a:rPr lang="nb-NO" dirty="0" err="1"/>
              <a:t>the</a:t>
            </a:r>
            <a:r>
              <a:rPr lang="nb-NO" dirty="0"/>
              <a:t> </a:t>
            </a:r>
            <a:r>
              <a:rPr lang="nb-NO" dirty="0" err="1"/>
              <a:t>competense</a:t>
            </a:r>
            <a:r>
              <a:rPr lang="nb-NO" dirty="0"/>
              <a:t>: </a:t>
            </a:r>
          </a:p>
          <a:p>
            <a:r>
              <a:rPr lang="nb-NO" dirty="0"/>
              <a:t> - </a:t>
            </a:r>
            <a:r>
              <a:rPr lang="nb-NO" dirty="0" err="1"/>
              <a:t>You</a:t>
            </a:r>
            <a:r>
              <a:rPr lang="nb-NO" dirty="0"/>
              <a:t> </a:t>
            </a:r>
            <a:r>
              <a:rPr lang="nb-NO" dirty="0" err="1"/>
              <a:t>are</a:t>
            </a:r>
            <a:r>
              <a:rPr lang="nb-NO" dirty="0"/>
              <a:t> </a:t>
            </a:r>
            <a:r>
              <a:rPr lang="nb-NO" dirty="0" err="1"/>
              <a:t>the</a:t>
            </a:r>
            <a:r>
              <a:rPr lang="nb-NO" dirty="0"/>
              <a:t> best person to lead </a:t>
            </a:r>
            <a:r>
              <a:rPr lang="nb-NO" dirty="0" err="1"/>
              <a:t>this</a:t>
            </a:r>
            <a:r>
              <a:rPr lang="nb-NO" dirty="0"/>
              <a:t> </a:t>
            </a:r>
            <a:r>
              <a:rPr lang="nb-NO" dirty="0" err="1"/>
              <a:t>project</a:t>
            </a:r>
            <a:r>
              <a:rPr lang="nb-NO" dirty="0"/>
              <a:t>. </a:t>
            </a:r>
            <a:r>
              <a:rPr lang="en-US" dirty="0"/>
              <a:t>You have the necessary scientific competence; show that you have good professional contacts, a good network. If possible, describe project management experience or other type of management experience. Show that you have the necessary administrative experience (planned and implemented workshops, conferences, seminars, etc.). </a:t>
            </a:r>
          </a:p>
          <a:p>
            <a:r>
              <a:rPr lang="en-US" dirty="0"/>
              <a:t> - Your project team is the best one to implement the project activities. Show how the project participants' expertise is mutually complementary. Describe previous collaboration with project participants that will now be built upon. Explain how your and your project team's expertise covers the project’s scientific and methodological needs and a high ability to implement. </a:t>
            </a:r>
          </a:p>
          <a:p>
            <a:r>
              <a:rPr lang="en-US" dirty="0"/>
              <a:t>PhD or postdocs - describe how the person will contribute to the project. PhD/postdoc will yield increased competency in the field. </a:t>
            </a:r>
          </a:p>
          <a:p>
            <a:r>
              <a:rPr lang="en-US" dirty="0"/>
              <a:t>Put together an advisory board that will be able to provide feedback on the project along the way and participate in project activities. Advisory boards qualify as project networks, but have a more specific, advisory role.</a:t>
            </a:r>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17</a:t>
            </a:fld>
            <a:endParaRPr lang="nb-NO"/>
          </a:p>
        </p:txBody>
      </p:sp>
    </p:spTree>
    <p:extLst>
      <p:ext uri="{BB962C8B-B14F-4D97-AF65-F5344CB8AC3E}">
        <p14:creationId xmlns:p14="http://schemas.microsoft.com/office/powerpoint/2010/main" val="384558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Description</a:t>
            </a:r>
            <a:r>
              <a:rPr lang="nb-NO" dirty="0"/>
              <a:t> </a:t>
            </a:r>
            <a:r>
              <a:rPr lang="nb-NO" dirty="0" err="1"/>
              <a:t>of</a:t>
            </a:r>
            <a:r>
              <a:rPr lang="nb-NO" dirty="0"/>
              <a:t> </a:t>
            </a:r>
            <a:r>
              <a:rPr lang="nb-NO" dirty="0" err="1"/>
              <a:t>the</a:t>
            </a:r>
            <a:r>
              <a:rPr lang="nb-NO" dirty="0"/>
              <a:t> </a:t>
            </a:r>
            <a:r>
              <a:rPr lang="nb-NO" dirty="0" err="1"/>
              <a:t>Implementation</a:t>
            </a:r>
            <a:r>
              <a:rPr lang="nb-NO" dirty="0"/>
              <a:t> plan: a </a:t>
            </a:r>
            <a:r>
              <a:rPr lang="nb-NO" dirty="0" err="1"/>
              <a:t>logical</a:t>
            </a:r>
            <a:r>
              <a:rPr lang="nb-NO" dirty="0"/>
              <a:t>, </a:t>
            </a:r>
            <a:r>
              <a:rPr lang="nb-NO" dirty="0" err="1"/>
              <a:t>operational</a:t>
            </a:r>
            <a:r>
              <a:rPr lang="nb-NO" dirty="0"/>
              <a:t> </a:t>
            </a:r>
            <a:r>
              <a:rPr lang="nb-NO" dirty="0" err="1"/>
              <a:t>roadmap</a:t>
            </a:r>
            <a:r>
              <a:rPr lang="nb-NO" dirty="0"/>
              <a:t> </a:t>
            </a:r>
            <a:r>
              <a:rPr lang="nb-NO" dirty="0" err="1"/>
              <a:t>showing</a:t>
            </a:r>
            <a:r>
              <a:rPr lang="nb-NO" dirty="0"/>
              <a:t> </a:t>
            </a:r>
            <a:r>
              <a:rPr lang="nb-NO" dirty="0" err="1"/>
              <a:t>that</a:t>
            </a:r>
            <a:r>
              <a:rPr lang="nb-NO" dirty="0"/>
              <a:t> </a:t>
            </a:r>
            <a:r>
              <a:rPr lang="nb-NO" dirty="0" err="1"/>
              <a:t>your</a:t>
            </a:r>
            <a:r>
              <a:rPr lang="nb-NO" dirty="0"/>
              <a:t> WPs </a:t>
            </a:r>
            <a:r>
              <a:rPr lang="nb-NO" dirty="0" err="1"/>
              <a:t>are</a:t>
            </a:r>
            <a:r>
              <a:rPr lang="nb-NO" dirty="0"/>
              <a:t> </a:t>
            </a:r>
            <a:r>
              <a:rPr lang="nb-NO" dirty="0" err="1"/>
              <a:t>coherent</a:t>
            </a:r>
            <a:r>
              <a:rPr lang="nb-NO" dirty="0"/>
              <a:t>; </a:t>
            </a:r>
            <a:r>
              <a:rPr lang="nb-NO" dirty="0" err="1"/>
              <a:t>that</a:t>
            </a:r>
            <a:r>
              <a:rPr lang="nb-NO" dirty="0"/>
              <a:t> </a:t>
            </a:r>
            <a:r>
              <a:rPr lang="nb-NO" dirty="0" err="1"/>
              <a:t>activities</a:t>
            </a:r>
            <a:r>
              <a:rPr lang="nb-NO" dirty="0"/>
              <a:t> lead to </a:t>
            </a:r>
            <a:r>
              <a:rPr lang="nb-NO" dirty="0" err="1"/>
              <a:t>milestones</a:t>
            </a:r>
            <a:r>
              <a:rPr lang="nb-NO" dirty="0"/>
              <a:t> -&gt; outputs (</a:t>
            </a:r>
            <a:r>
              <a:rPr lang="nb-NO" dirty="0" err="1"/>
              <a:t>deliverables</a:t>
            </a:r>
            <a:r>
              <a:rPr lang="nb-NO" dirty="0"/>
              <a:t>) -&gt; </a:t>
            </a:r>
            <a:r>
              <a:rPr lang="nb-NO" dirty="0" err="1"/>
              <a:t>objectives</a:t>
            </a:r>
            <a:r>
              <a:rPr lang="nb-NO" dirty="0"/>
              <a:t> (</a:t>
            </a:r>
            <a:r>
              <a:rPr lang="nb-NO" dirty="0" err="1"/>
              <a:t>outcomes</a:t>
            </a:r>
            <a:r>
              <a:rPr lang="nb-NO" dirty="0"/>
              <a:t>). </a:t>
            </a:r>
            <a:r>
              <a:rPr lang="nb-NO" dirty="0" err="1"/>
              <a:t>You</a:t>
            </a:r>
            <a:r>
              <a:rPr lang="nb-NO" dirty="0"/>
              <a:t> </a:t>
            </a:r>
            <a:r>
              <a:rPr lang="nb-NO" dirty="0" err="1"/>
              <a:t>also</a:t>
            </a:r>
            <a:r>
              <a:rPr lang="nb-NO" dirty="0"/>
              <a:t> show </a:t>
            </a:r>
            <a:r>
              <a:rPr lang="nb-NO" dirty="0" err="1"/>
              <a:t>here</a:t>
            </a:r>
            <a:r>
              <a:rPr lang="nb-NO" dirty="0"/>
              <a:t> </a:t>
            </a:r>
            <a:r>
              <a:rPr lang="nb-NO" dirty="0" err="1"/>
              <a:t>that</a:t>
            </a:r>
            <a:r>
              <a:rPr lang="nb-NO" dirty="0"/>
              <a:t> </a:t>
            </a:r>
            <a:r>
              <a:rPr lang="nb-NO" dirty="0" err="1"/>
              <a:t>resources</a:t>
            </a:r>
            <a:r>
              <a:rPr lang="nb-NO" dirty="0"/>
              <a:t> (time, </a:t>
            </a:r>
            <a:r>
              <a:rPr lang="nb-NO" dirty="0" err="1"/>
              <a:t>people</a:t>
            </a:r>
            <a:r>
              <a:rPr lang="nb-NO" dirty="0"/>
              <a:t>, </a:t>
            </a:r>
            <a:r>
              <a:rPr lang="nb-NO" dirty="0" err="1"/>
              <a:t>budget</a:t>
            </a:r>
            <a:r>
              <a:rPr lang="nb-NO" dirty="0"/>
              <a:t>) </a:t>
            </a:r>
            <a:r>
              <a:rPr lang="nb-NO" dirty="0" err="1"/>
              <a:t>are</a:t>
            </a:r>
            <a:r>
              <a:rPr lang="nb-NO" dirty="0"/>
              <a:t> </a:t>
            </a:r>
            <a:r>
              <a:rPr lang="nb-NO" dirty="0" err="1"/>
              <a:t>aligned</a:t>
            </a:r>
            <a:r>
              <a:rPr lang="nb-NO" dirty="0"/>
              <a:t> </a:t>
            </a:r>
            <a:r>
              <a:rPr lang="nb-NO" dirty="0" err="1"/>
              <a:t>with</a:t>
            </a:r>
            <a:r>
              <a:rPr lang="nb-NO" dirty="0"/>
              <a:t> </a:t>
            </a:r>
            <a:r>
              <a:rPr lang="nb-NO" dirty="0" err="1"/>
              <a:t>what</a:t>
            </a:r>
            <a:r>
              <a:rPr lang="nb-NO" dirty="0"/>
              <a:t> </a:t>
            </a:r>
            <a:r>
              <a:rPr lang="nb-NO" dirty="0" err="1"/>
              <a:t>will</a:t>
            </a:r>
            <a:r>
              <a:rPr lang="nb-NO" dirty="0"/>
              <a:t> be done. </a:t>
            </a:r>
          </a:p>
          <a:p>
            <a:endParaRPr lang="nb-NO" dirty="0"/>
          </a:p>
          <a:p>
            <a:r>
              <a:rPr lang="nb-NO" dirty="0"/>
              <a:t>Management and </a:t>
            </a:r>
            <a:r>
              <a:rPr lang="nb-NO" dirty="0" err="1"/>
              <a:t>roles</a:t>
            </a:r>
            <a:r>
              <a:rPr lang="nb-NO" dirty="0"/>
              <a:t>: </a:t>
            </a:r>
            <a:r>
              <a:rPr lang="nb-NO" dirty="0" err="1"/>
              <a:t>here</a:t>
            </a:r>
            <a:r>
              <a:rPr lang="nb-NO" dirty="0"/>
              <a:t> </a:t>
            </a:r>
            <a:r>
              <a:rPr lang="nb-NO" dirty="0" err="1"/>
              <a:t>you</a:t>
            </a:r>
            <a:r>
              <a:rPr lang="nb-NO" dirty="0"/>
              <a:t> </a:t>
            </a:r>
            <a:r>
              <a:rPr lang="nb-NO" dirty="0" err="1"/>
              <a:t>provide</a:t>
            </a:r>
            <a:r>
              <a:rPr lang="nb-NO" dirty="0"/>
              <a:t> a </a:t>
            </a:r>
            <a:r>
              <a:rPr lang="nb-NO" dirty="0" err="1"/>
              <a:t>clear</a:t>
            </a:r>
            <a:r>
              <a:rPr lang="nb-NO" dirty="0"/>
              <a:t> </a:t>
            </a:r>
            <a:r>
              <a:rPr lang="nb-NO" dirty="0" err="1"/>
              <a:t>explanation</a:t>
            </a:r>
            <a:r>
              <a:rPr lang="nb-NO" dirty="0"/>
              <a:t> </a:t>
            </a:r>
            <a:r>
              <a:rPr lang="nb-NO" dirty="0" err="1"/>
              <a:t>of</a:t>
            </a:r>
            <a:r>
              <a:rPr lang="nb-NO" dirty="0"/>
              <a:t> </a:t>
            </a:r>
            <a:r>
              <a:rPr lang="nb-NO" dirty="0" err="1"/>
              <a:t>division</a:t>
            </a:r>
            <a:r>
              <a:rPr lang="nb-NO" dirty="0"/>
              <a:t> </a:t>
            </a:r>
            <a:r>
              <a:rPr lang="nb-NO" dirty="0" err="1"/>
              <a:t>of</a:t>
            </a:r>
            <a:r>
              <a:rPr lang="nb-NO" dirty="0"/>
              <a:t> </a:t>
            </a:r>
            <a:r>
              <a:rPr lang="nb-NO" dirty="0" err="1"/>
              <a:t>responsibilities</a:t>
            </a:r>
            <a:r>
              <a:rPr lang="nb-NO" dirty="0"/>
              <a:t> in </a:t>
            </a:r>
            <a:r>
              <a:rPr lang="nb-NO" dirty="0" err="1"/>
              <a:t>the</a:t>
            </a:r>
            <a:r>
              <a:rPr lang="nb-NO" dirty="0"/>
              <a:t> </a:t>
            </a:r>
            <a:r>
              <a:rPr lang="nb-NO" dirty="0" err="1"/>
              <a:t>project</a:t>
            </a:r>
            <a:r>
              <a:rPr lang="nb-NO" dirty="0"/>
              <a:t>; </a:t>
            </a:r>
            <a:r>
              <a:rPr lang="nb-NO" dirty="0" err="1"/>
              <a:t>decision-making</a:t>
            </a:r>
            <a:r>
              <a:rPr lang="nb-NO" dirty="0"/>
              <a:t> </a:t>
            </a:r>
            <a:r>
              <a:rPr lang="nb-NO" dirty="0" err="1"/>
              <a:t>structure</a:t>
            </a:r>
            <a:r>
              <a:rPr lang="nb-NO" dirty="0"/>
              <a:t>; </a:t>
            </a:r>
            <a:r>
              <a:rPr lang="nb-NO" dirty="0" err="1"/>
              <a:t>coordination</a:t>
            </a:r>
            <a:r>
              <a:rPr lang="nb-NO" dirty="0"/>
              <a:t> </a:t>
            </a:r>
            <a:r>
              <a:rPr lang="nb-NO" dirty="0" err="1"/>
              <a:t>mechanisms</a:t>
            </a:r>
            <a:r>
              <a:rPr lang="nb-NO" dirty="0"/>
              <a:t> and </a:t>
            </a:r>
            <a:r>
              <a:rPr lang="nb-NO" dirty="0" err="1"/>
              <a:t>institutional</a:t>
            </a:r>
            <a:r>
              <a:rPr lang="nb-NO" dirty="0"/>
              <a:t> support. </a:t>
            </a:r>
          </a:p>
          <a:p>
            <a:endParaRPr lang="nb-NO" dirty="0"/>
          </a:p>
          <a:p>
            <a:r>
              <a:rPr lang="nb-NO" dirty="0"/>
              <a:t>The </a:t>
            </a:r>
            <a:r>
              <a:rPr lang="nb-NO" dirty="0" err="1"/>
              <a:t>Implementation</a:t>
            </a:r>
            <a:r>
              <a:rPr lang="nb-NO" dirty="0"/>
              <a:t> plan shows a </a:t>
            </a:r>
            <a:r>
              <a:rPr lang="nb-NO" dirty="0" err="1"/>
              <a:t>credible</a:t>
            </a:r>
            <a:r>
              <a:rPr lang="nb-NO" dirty="0"/>
              <a:t> </a:t>
            </a:r>
            <a:r>
              <a:rPr lang="nb-NO" dirty="0" err="1"/>
              <a:t>path</a:t>
            </a:r>
            <a:r>
              <a:rPr lang="nb-NO" dirty="0"/>
              <a:t> to </a:t>
            </a:r>
            <a:r>
              <a:rPr lang="nb-NO" dirty="0" err="1"/>
              <a:t>project</a:t>
            </a:r>
            <a:r>
              <a:rPr lang="nb-NO" dirty="0"/>
              <a:t> </a:t>
            </a:r>
            <a:r>
              <a:rPr lang="nb-NO" dirty="0" err="1"/>
              <a:t>objectives</a:t>
            </a:r>
            <a:r>
              <a:rPr lang="nb-NO" dirty="0"/>
              <a:t>; </a:t>
            </a:r>
            <a:r>
              <a:rPr lang="nb-NO" dirty="0" err="1"/>
              <a:t>the</a:t>
            </a:r>
            <a:r>
              <a:rPr lang="nb-NO" dirty="0"/>
              <a:t> management </a:t>
            </a:r>
            <a:r>
              <a:rPr lang="nb-NO" dirty="0" err="1"/>
              <a:t>sections</a:t>
            </a:r>
            <a:r>
              <a:rPr lang="nb-NO" dirty="0"/>
              <a:t> shows a </a:t>
            </a:r>
            <a:r>
              <a:rPr lang="nb-NO" dirty="0" err="1"/>
              <a:t>credible</a:t>
            </a:r>
            <a:r>
              <a:rPr lang="nb-NO" dirty="0"/>
              <a:t> team and </a:t>
            </a:r>
            <a:r>
              <a:rPr lang="nb-NO" dirty="0" err="1"/>
              <a:t>structure</a:t>
            </a:r>
            <a:r>
              <a:rPr lang="nb-NO" dirty="0"/>
              <a:t> to </a:t>
            </a:r>
            <a:r>
              <a:rPr lang="nb-NO" dirty="0" err="1"/>
              <a:t>follow</a:t>
            </a:r>
            <a:r>
              <a:rPr lang="nb-NO" dirty="0"/>
              <a:t> </a:t>
            </a:r>
            <a:r>
              <a:rPr lang="nb-NO" dirty="0" err="1"/>
              <a:t>that</a:t>
            </a:r>
            <a:r>
              <a:rPr lang="nb-NO" dirty="0"/>
              <a:t> </a:t>
            </a:r>
            <a:r>
              <a:rPr lang="nb-NO" dirty="0" err="1"/>
              <a:t>path</a:t>
            </a:r>
            <a:r>
              <a:rPr lang="nb-NO" dirty="0"/>
              <a:t>. </a:t>
            </a:r>
            <a:r>
              <a:rPr lang="nb-NO" dirty="0" err="1"/>
              <a:t>You</a:t>
            </a:r>
            <a:r>
              <a:rPr lang="nb-NO" dirty="0"/>
              <a:t> </a:t>
            </a:r>
            <a:r>
              <a:rPr lang="nb-NO" dirty="0" err="1"/>
              <a:t>need</a:t>
            </a:r>
            <a:r>
              <a:rPr lang="nb-NO" dirty="0"/>
              <a:t> </a:t>
            </a:r>
            <a:r>
              <a:rPr lang="nb-NO" dirty="0" err="1"/>
              <a:t>both</a:t>
            </a:r>
            <a:r>
              <a:rPr lang="nb-NO" dirty="0"/>
              <a:t> to </a:t>
            </a:r>
            <a:r>
              <a:rPr lang="nb-NO" dirty="0" err="1"/>
              <a:t>convince</a:t>
            </a:r>
            <a:r>
              <a:rPr lang="nb-NO" dirty="0"/>
              <a:t> </a:t>
            </a:r>
            <a:r>
              <a:rPr lang="nb-NO" dirty="0" err="1"/>
              <a:t>the</a:t>
            </a:r>
            <a:r>
              <a:rPr lang="nb-NO" dirty="0"/>
              <a:t> </a:t>
            </a:r>
            <a:r>
              <a:rPr lang="nb-NO" dirty="0" err="1"/>
              <a:t>reviewers</a:t>
            </a:r>
            <a:r>
              <a:rPr lang="nb-NO" dirty="0"/>
              <a:t>.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18</a:t>
            </a:fld>
            <a:endParaRPr lang="nb-NO"/>
          </a:p>
        </p:txBody>
      </p:sp>
    </p:spTree>
    <p:extLst>
      <p:ext uri="{BB962C8B-B14F-4D97-AF65-F5344CB8AC3E}">
        <p14:creationId xmlns:p14="http://schemas.microsoft.com/office/powerpoint/2010/main" val="249653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This implementation plan shows how the project is structured into four interlinked work packages. Each work package contains clearly defined activities, milestones, and deliverables that progressively build toward the overall project objective. The milestones you will describe under work package section should not be described here, but they should be indicated as activities. The usual activities which lead to milestones in a research project are: literature review, fieldwork, data/material collection, transcription, analysis, article writing, project meetings, workshops, recruitment of a PhD/postdoc, PhD midway evaluations, conference papers, etc.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Source Sans Pro" charset="0"/>
              <a:ea typeface="Source Sans Pro" charset="0"/>
              <a:cs typeface="Source Sans Pro"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Note that WPs can overlap in time, run in parallel, etc. It is recommended to have a separate WP for project management and communication for which the project manager is responsible - specifically for the project's progress, organization of workshops/conferences, recruitment processes, reporting, dissemination activities aimed at target groups within academia and the society.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Source Sans Pro" charset="0"/>
              <a:ea typeface="Source Sans Pro" charset="0"/>
              <a:cs typeface="Source Sans Pro"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ource Sans Pro" charset="0"/>
                <a:ea typeface="Source Sans Pro" charset="0"/>
                <a:cs typeface="Source Sans Pro" charset="0"/>
              </a:rPr>
              <a:t>This type of Implementation plan is also usually visualized with a Gantt Chart as a timeline representation. </a:t>
            </a:r>
          </a:p>
          <a:p>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19</a:t>
            </a:fld>
            <a:endParaRPr lang="nb-NO"/>
          </a:p>
        </p:txBody>
      </p:sp>
    </p:spTree>
    <p:extLst>
      <p:ext uri="{BB962C8B-B14F-4D97-AF65-F5344CB8AC3E}">
        <p14:creationId xmlns:p14="http://schemas.microsoft.com/office/powerpoint/2010/main" val="4109976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What</a:t>
            </a:r>
            <a:r>
              <a:rPr lang="nb-NO" dirty="0"/>
              <a:t> to </a:t>
            </a:r>
            <a:r>
              <a:rPr lang="nb-NO" dirty="0" err="1"/>
              <a:t>include</a:t>
            </a:r>
            <a:r>
              <a:rPr lang="nb-NO" dirty="0"/>
              <a:t>: </a:t>
            </a:r>
          </a:p>
          <a:p>
            <a:r>
              <a:rPr lang="nb-NO" dirty="0"/>
              <a:t> - </a:t>
            </a:r>
            <a:r>
              <a:rPr lang="nb-NO" dirty="0" err="1"/>
              <a:t>Roles</a:t>
            </a:r>
            <a:r>
              <a:rPr lang="nb-NO" dirty="0"/>
              <a:t> and </a:t>
            </a:r>
            <a:r>
              <a:rPr lang="nb-NO" dirty="0" err="1"/>
              <a:t>responsibilities</a:t>
            </a:r>
            <a:r>
              <a:rPr lang="nb-NO" dirty="0"/>
              <a:t>: </a:t>
            </a:r>
            <a:r>
              <a:rPr lang="nb-NO" dirty="0" err="1"/>
              <a:t>who</a:t>
            </a:r>
            <a:r>
              <a:rPr lang="nb-NO" dirty="0"/>
              <a:t> leads </a:t>
            </a:r>
            <a:r>
              <a:rPr lang="nb-NO" dirty="0" err="1"/>
              <a:t>which</a:t>
            </a:r>
            <a:r>
              <a:rPr lang="nb-NO" dirty="0"/>
              <a:t> WP and </a:t>
            </a:r>
            <a:r>
              <a:rPr lang="nb-NO" dirty="0" err="1"/>
              <a:t>why</a:t>
            </a:r>
            <a:r>
              <a:rPr lang="nb-NO" dirty="0"/>
              <a:t>; </a:t>
            </a:r>
            <a:r>
              <a:rPr lang="nb-NO" dirty="0" err="1"/>
              <a:t>key</a:t>
            </a:r>
            <a:r>
              <a:rPr lang="nb-NO" dirty="0"/>
              <a:t> </a:t>
            </a:r>
            <a:r>
              <a:rPr lang="nb-NO" dirty="0" err="1"/>
              <a:t>expertise</a:t>
            </a:r>
            <a:r>
              <a:rPr lang="nb-NO" dirty="0"/>
              <a:t> </a:t>
            </a:r>
            <a:r>
              <a:rPr lang="nb-NO" dirty="0" err="1"/>
              <a:t>of</a:t>
            </a:r>
            <a:r>
              <a:rPr lang="nb-NO" dirty="0"/>
              <a:t> </a:t>
            </a:r>
            <a:r>
              <a:rPr lang="nb-NO" dirty="0" err="1"/>
              <a:t>your</a:t>
            </a:r>
            <a:r>
              <a:rPr lang="nb-NO" dirty="0"/>
              <a:t> partners. </a:t>
            </a:r>
          </a:p>
          <a:p>
            <a:r>
              <a:rPr lang="nb-NO" dirty="0"/>
              <a:t> - </a:t>
            </a:r>
            <a:r>
              <a:rPr lang="nb-NO" dirty="0" err="1"/>
              <a:t>Mechanism</a:t>
            </a:r>
            <a:r>
              <a:rPr lang="nb-NO" dirty="0"/>
              <a:t> to </a:t>
            </a:r>
            <a:r>
              <a:rPr lang="nb-NO" dirty="0" err="1"/>
              <a:t>coordinate</a:t>
            </a:r>
            <a:r>
              <a:rPr lang="nb-NO" dirty="0"/>
              <a:t> </a:t>
            </a:r>
            <a:r>
              <a:rPr lang="nb-NO" dirty="0" err="1"/>
              <a:t>project</a:t>
            </a:r>
            <a:r>
              <a:rPr lang="nb-NO" dirty="0"/>
              <a:t> </a:t>
            </a:r>
            <a:r>
              <a:rPr lang="nb-NO" dirty="0" err="1"/>
              <a:t>activities</a:t>
            </a:r>
            <a:r>
              <a:rPr lang="nb-NO" dirty="0"/>
              <a:t>: </a:t>
            </a:r>
            <a:r>
              <a:rPr lang="nb-NO" dirty="0" err="1"/>
              <a:t>how</a:t>
            </a:r>
            <a:r>
              <a:rPr lang="nb-NO" dirty="0"/>
              <a:t> </a:t>
            </a:r>
            <a:r>
              <a:rPr lang="nb-NO" dirty="0" err="1"/>
              <a:t>will</a:t>
            </a:r>
            <a:r>
              <a:rPr lang="nb-NO" dirty="0"/>
              <a:t> partners </a:t>
            </a:r>
            <a:r>
              <a:rPr lang="nb-NO" dirty="0" err="1"/>
              <a:t>interact</a:t>
            </a:r>
            <a:r>
              <a:rPr lang="nb-NO" dirty="0"/>
              <a:t>, </a:t>
            </a:r>
            <a:r>
              <a:rPr lang="nb-NO" dirty="0" err="1"/>
              <a:t>structure</a:t>
            </a:r>
            <a:r>
              <a:rPr lang="nb-NO" dirty="0"/>
              <a:t> </a:t>
            </a:r>
            <a:r>
              <a:rPr lang="nb-NO" dirty="0" err="1"/>
              <a:t>of</a:t>
            </a:r>
            <a:r>
              <a:rPr lang="nb-NO" dirty="0"/>
              <a:t> </a:t>
            </a:r>
            <a:r>
              <a:rPr lang="nb-NO" dirty="0" err="1"/>
              <a:t>meetings</a:t>
            </a:r>
            <a:r>
              <a:rPr lang="nb-NO" dirty="0"/>
              <a:t>, </a:t>
            </a:r>
            <a:r>
              <a:rPr lang="nb-NO" dirty="0" err="1"/>
              <a:t>communication</a:t>
            </a:r>
            <a:r>
              <a:rPr lang="nb-NO" dirty="0"/>
              <a:t> </a:t>
            </a:r>
            <a:r>
              <a:rPr lang="nb-NO" dirty="0" err="1"/>
              <a:t>routines</a:t>
            </a:r>
            <a:r>
              <a:rPr lang="nb-NO" dirty="0"/>
              <a:t>. </a:t>
            </a:r>
          </a:p>
          <a:p>
            <a:r>
              <a:rPr lang="nb-NO" dirty="0"/>
              <a:t> - Strategic support from </a:t>
            </a:r>
            <a:r>
              <a:rPr lang="nb-NO" dirty="0" err="1"/>
              <a:t>organizations</a:t>
            </a:r>
            <a:r>
              <a:rPr lang="nb-NO" dirty="0"/>
              <a:t>: </a:t>
            </a:r>
            <a:r>
              <a:rPr lang="nb-NO" dirty="0" err="1"/>
              <a:t>briefly</a:t>
            </a:r>
            <a:r>
              <a:rPr lang="nb-NO" dirty="0"/>
              <a:t> </a:t>
            </a:r>
            <a:r>
              <a:rPr lang="nb-NO" dirty="0" err="1"/>
              <a:t>mention</a:t>
            </a:r>
            <a:r>
              <a:rPr lang="nb-NO" dirty="0"/>
              <a:t> </a:t>
            </a:r>
            <a:r>
              <a:rPr lang="nb-NO" dirty="0" err="1"/>
              <a:t>institutional</a:t>
            </a:r>
            <a:r>
              <a:rPr lang="nb-NO" dirty="0"/>
              <a:t> </a:t>
            </a:r>
            <a:r>
              <a:rPr lang="nb-NO" dirty="0" err="1"/>
              <a:t>backing</a:t>
            </a:r>
            <a:r>
              <a:rPr lang="nb-NO" dirty="0"/>
              <a:t> (</a:t>
            </a:r>
            <a:r>
              <a:rPr lang="nb-NO" dirty="0" err="1"/>
              <a:t>infrastructure</a:t>
            </a:r>
            <a:r>
              <a:rPr lang="nb-NO" dirty="0"/>
              <a:t>, co-</a:t>
            </a:r>
            <a:r>
              <a:rPr lang="nb-NO" dirty="0" err="1"/>
              <a:t>financing</a:t>
            </a:r>
            <a:r>
              <a:rPr lang="nb-NO" dirty="0"/>
              <a:t>, </a:t>
            </a:r>
            <a:r>
              <a:rPr lang="nb-NO" dirty="0" err="1"/>
              <a:t>networks</a:t>
            </a:r>
            <a:r>
              <a:rPr lang="nb-NO" dirty="0"/>
              <a:t>), and </a:t>
            </a:r>
            <a:r>
              <a:rPr lang="nb-NO" dirty="0" err="1"/>
              <a:t>why</a:t>
            </a:r>
            <a:r>
              <a:rPr lang="nb-NO" dirty="0"/>
              <a:t> partners </a:t>
            </a:r>
            <a:r>
              <a:rPr lang="nb-NO" dirty="0" err="1"/>
              <a:t>are</a:t>
            </a:r>
            <a:r>
              <a:rPr lang="nb-NO" dirty="0"/>
              <a:t> </a:t>
            </a:r>
            <a:r>
              <a:rPr lang="nb-NO" dirty="0" err="1"/>
              <a:t>suited</a:t>
            </a:r>
            <a:r>
              <a:rPr lang="nb-NO" dirty="0"/>
              <a:t> to </a:t>
            </a:r>
            <a:r>
              <a:rPr lang="nb-NO" dirty="0" err="1"/>
              <a:t>take</a:t>
            </a:r>
            <a:r>
              <a:rPr lang="nb-NO" dirty="0"/>
              <a:t> </a:t>
            </a:r>
            <a:r>
              <a:rPr lang="nb-NO" dirty="0" err="1"/>
              <a:t>on</a:t>
            </a:r>
            <a:r>
              <a:rPr lang="nb-NO" dirty="0"/>
              <a:t> </a:t>
            </a:r>
            <a:r>
              <a:rPr lang="nb-NO" dirty="0" err="1"/>
              <a:t>their</a:t>
            </a:r>
            <a:r>
              <a:rPr lang="nb-NO" dirty="0"/>
              <a:t> </a:t>
            </a:r>
            <a:r>
              <a:rPr lang="nb-NO" dirty="0" err="1"/>
              <a:t>roles</a:t>
            </a:r>
            <a:r>
              <a:rPr lang="nb-NO" dirty="0"/>
              <a:t>. </a:t>
            </a:r>
          </a:p>
        </p:txBody>
      </p:sp>
      <p:sp>
        <p:nvSpPr>
          <p:cNvPr id="4" name="Plassholder for lysbildenummer 3"/>
          <p:cNvSpPr>
            <a:spLocks noGrp="1"/>
          </p:cNvSpPr>
          <p:nvPr>
            <p:ph type="sldNum" sz="quarter" idx="5"/>
          </p:nvPr>
        </p:nvSpPr>
        <p:spPr/>
        <p:txBody>
          <a:bodyPr/>
          <a:lstStyle/>
          <a:p>
            <a:fld id="{F45C457E-F630-C147-B67D-734B6B1CD9DE}" type="slidenum">
              <a:rPr lang="nb-NO" smtClean="0"/>
              <a:pPr/>
              <a:t>20</a:t>
            </a:fld>
            <a:endParaRPr lang="nb-NO"/>
          </a:p>
        </p:txBody>
      </p:sp>
    </p:spTree>
    <p:extLst>
      <p:ext uri="{BB962C8B-B14F-4D97-AF65-F5344CB8AC3E}">
        <p14:creationId xmlns:p14="http://schemas.microsoft.com/office/powerpoint/2010/main" val="3242451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When you describe potential risks, you make it clear to the evaluator that you have thought through the possibilities that something could happen differently than planned. This section is primarily about the risk that the project cannot be carried out as planned. Analyze risk based on the probability that something wrong can happen, the impact on the project, and what can be done to counteract it. The reason risks have become increasingly important to describe in project proposals to RCN is because the RCN experience many projects which have lags in progress and have a constant need for extensions and revisions. For the RCN, this section is a way to counteract that tendency. </a:t>
            </a:r>
          </a:p>
          <a:p>
            <a:endParaRPr lang="en-US" dirty="0"/>
          </a:p>
          <a:p>
            <a:r>
              <a:rPr lang="en-US" dirty="0"/>
              <a:t>Figure prepared by Microsoft Copilot. </a:t>
            </a:r>
            <a:endParaRPr lang="nb-NO" dirty="0"/>
          </a:p>
        </p:txBody>
      </p:sp>
      <p:sp>
        <p:nvSpPr>
          <p:cNvPr id="4" name="Plassholder for lysbildenummer 3"/>
          <p:cNvSpPr>
            <a:spLocks noGrp="1"/>
          </p:cNvSpPr>
          <p:nvPr>
            <p:ph type="sldNum" sz="quarter" idx="5"/>
          </p:nvPr>
        </p:nvSpPr>
        <p:spPr/>
        <p:txBody>
          <a:bodyPr/>
          <a:lstStyle/>
          <a:p>
            <a:fld id="{F45C457E-F630-C147-B67D-734B6B1CD9DE}" type="slidenum">
              <a:rPr lang="nb-NO" smtClean="0"/>
              <a:pPr/>
              <a:t>22</a:t>
            </a:fld>
            <a:endParaRPr lang="nb-NO"/>
          </a:p>
        </p:txBody>
      </p:sp>
    </p:spTree>
    <p:extLst>
      <p:ext uri="{BB962C8B-B14F-4D97-AF65-F5344CB8AC3E}">
        <p14:creationId xmlns:p14="http://schemas.microsoft.com/office/powerpoint/2010/main" val="17045557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3" name="Plassholder for innhold 2"/>
          <p:cNvSpPr>
            <a:spLocks noGrp="1"/>
          </p:cNvSpPr>
          <p:nvPr>
            <p:ph idx="1" hasCustomPrompt="1"/>
          </p:nvPr>
        </p:nvSpPr>
        <p:spPr/>
        <p:txBody>
          <a:bodyPr/>
          <a:lstStyle>
            <a:lvl1pPr marL="342900" marR="0" indent="-342900" algn="l" defTabSz="457200" rtl="0" eaLnBrk="1" fontAlgn="auto" latinLnBrk="0" hangingPunct="1">
              <a:lnSpc>
                <a:spcPct val="100000"/>
              </a:lnSpc>
              <a:spcBef>
                <a:spcPct val="20000"/>
              </a:spcBef>
              <a:spcAft>
                <a:spcPts val="0"/>
              </a:spcAft>
              <a:buClrTx/>
              <a:buSzPct val="100000"/>
              <a:buFontTx/>
              <a:buBlip>
                <a:blip r:embed="rId2"/>
              </a:buBlip>
              <a:tabLst/>
              <a:defRPr/>
            </a:lvl1pPr>
          </a:lstStyle>
          <a:p>
            <a:pPr rtl="0"/>
            <a:r>
              <a:rPr lang="nb-NO" dirty="0" err="1">
                <a:effectLst/>
              </a:rPr>
              <a:t>Click</a:t>
            </a:r>
            <a:r>
              <a:rPr lang="nb-NO" dirty="0">
                <a:effectLst/>
              </a:rPr>
              <a:t> to </a:t>
            </a:r>
            <a:r>
              <a:rPr lang="nb-NO" dirty="0" err="1">
                <a:effectLst/>
              </a:rPr>
              <a:t>edit</a:t>
            </a:r>
            <a:r>
              <a:rPr lang="nb-NO" dirty="0">
                <a:effectLst/>
              </a:rPr>
              <a:t> Master </a:t>
            </a:r>
            <a:r>
              <a:rPr lang="nb-NO" dirty="0" err="1">
                <a:effectLst/>
              </a:rPr>
              <a:t>text</a:t>
            </a:r>
            <a:r>
              <a:rPr lang="nb-NO" dirty="0">
                <a:effectLst/>
              </a:rPr>
              <a:t> styles</a:t>
            </a:r>
          </a:p>
          <a:p>
            <a:pPr lvl="1" rtl="0"/>
            <a:r>
              <a:rPr lang="nb-NO" dirty="0" err="1">
                <a:effectLst/>
              </a:rPr>
              <a:t>second</a:t>
            </a:r>
            <a:r>
              <a:rPr lang="nb-NO" dirty="0">
                <a:effectLst/>
              </a:rPr>
              <a:t> </a:t>
            </a:r>
            <a:r>
              <a:rPr lang="nb-NO" dirty="0" err="1">
                <a:effectLst/>
              </a:rPr>
              <a:t>level</a:t>
            </a:r>
            <a:endParaRPr lang="nb-NO" dirty="0">
              <a:effectLst/>
            </a:endParaRPr>
          </a:p>
          <a:p>
            <a:pPr lvl="2" rtl="0"/>
            <a:r>
              <a:rPr lang="nb-NO" dirty="0" err="1">
                <a:effectLst/>
              </a:rPr>
              <a:t>third</a:t>
            </a:r>
            <a:r>
              <a:rPr lang="nb-NO" dirty="0">
                <a:effectLst/>
              </a:rPr>
              <a:t> </a:t>
            </a:r>
            <a:r>
              <a:rPr lang="nb-NO" dirty="0" err="1">
                <a:effectLst/>
              </a:rPr>
              <a:t>level</a:t>
            </a:r>
            <a:endParaRPr lang="nb-NO" dirty="0">
              <a:effectLst/>
            </a:endParaRPr>
          </a:p>
          <a:p>
            <a:pPr lvl="3" rtl="0"/>
            <a:r>
              <a:rPr lang="nb-NO" dirty="0" err="1">
                <a:effectLst/>
              </a:rPr>
              <a:t>fourth</a:t>
            </a:r>
            <a:r>
              <a:rPr lang="nb-NO" dirty="0">
                <a:effectLst/>
              </a:rPr>
              <a:t> </a:t>
            </a:r>
            <a:r>
              <a:rPr lang="nb-NO" dirty="0" err="1">
                <a:effectLst/>
              </a:rPr>
              <a:t>level</a:t>
            </a:r>
            <a:endParaRPr lang="nb-NO" dirty="0">
              <a:effectLst/>
            </a:endParaRPr>
          </a:p>
          <a:p>
            <a:pPr lvl="4" rtl="0"/>
            <a:r>
              <a:rPr lang="nb-NO" dirty="0" err="1">
                <a:effectLst/>
              </a:rPr>
              <a:t>fifth</a:t>
            </a:r>
            <a:r>
              <a:rPr lang="nb-NO" dirty="0">
                <a:effectLst/>
              </a:rPr>
              <a:t> </a:t>
            </a:r>
            <a:r>
              <a:rPr lang="nb-NO" dirty="0" err="1">
                <a:effectLst/>
              </a:rPr>
              <a:t>level</a:t>
            </a:r>
            <a:endParaRPr lang="nb-NO" dirty="0">
              <a:effectLst/>
            </a:endParaRPr>
          </a:p>
        </p:txBody>
      </p:sp>
      <p:sp>
        <p:nvSpPr>
          <p:cNvPr id="7" name="Plassholder for dato 6"/>
          <p:cNvSpPr>
            <a:spLocks noGrp="1"/>
          </p:cNvSpPr>
          <p:nvPr>
            <p:ph type="dt" sz="half" idx="10"/>
          </p:nvPr>
        </p:nvSpPr>
        <p:spPr/>
        <p:txBody>
          <a:bodyPr/>
          <a:lstStyle/>
          <a:p>
            <a:fld id="{2DA3C812-2013-4249-A5D6-AA9D74EA37D3}" type="datetime1">
              <a:rPr lang="nb-NO" smtClean="0"/>
              <a:t>08.05.2026</a:t>
            </a:fld>
            <a:endParaRPr lang="nb-NO" dirty="0"/>
          </a:p>
        </p:txBody>
      </p:sp>
      <p:sp>
        <p:nvSpPr>
          <p:cNvPr id="8" name="Plassholder for bunntekst 7"/>
          <p:cNvSpPr>
            <a:spLocks noGrp="1"/>
          </p:cNvSpPr>
          <p:nvPr>
            <p:ph type="ftr" sz="quarter" idx="11"/>
          </p:nvPr>
        </p:nvSpPr>
        <p:spPr/>
        <p:txBody>
          <a:bodyPr/>
          <a:lstStyle/>
          <a:p>
            <a:r>
              <a:rPr lang="nb-NO"/>
              <a:t>First name Last name | Faculty</a:t>
            </a:r>
            <a:endParaRPr lang="nb-NO" dirty="0"/>
          </a:p>
        </p:txBody>
      </p:sp>
      <p:sp>
        <p:nvSpPr>
          <p:cNvPr id="9" name="Plassholder for lysbildenummer 8"/>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403852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For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hasCustomPrompt="1"/>
          </p:nvPr>
        </p:nvSpPr>
        <p:spPr>
          <a:xfrm>
            <a:off x="274053" y="1203159"/>
            <a:ext cx="8412748" cy="1784684"/>
          </a:xfrm>
        </p:spPr>
        <p:txBody>
          <a:bodyPr anchor="b">
            <a:normAutofit/>
          </a:bodyPr>
          <a:lstStyle>
            <a:lvl1pP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3" name="Plassholder for dato 2"/>
          <p:cNvSpPr>
            <a:spLocks noGrp="1"/>
          </p:cNvSpPr>
          <p:nvPr>
            <p:ph type="dt" sz="half" idx="10"/>
          </p:nvPr>
        </p:nvSpPr>
        <p:spPr/>
        <p:txBody>
          <a:bodyPr/>
          <a:lstStyle>
            <a:lvl1pPr>
              <a:defRPr>
                <a:solidFill>
                  <a:srgbClr val="FFFFFF"/>
                </a:solidFill>
              </a:defRPr>
            </a:lvl1pPr>
          </a:lstStyle>
          <a:p>
            <a:fld id="{92F0609F-AC82-DF42-AFFF-FAE709692D48}" type="datetime1">
              <a:rPr lang="nb-NO" smtClean="0"/>
              <a:t>08.05.2026</a:t>
            </a:fld>
            <a:endParaRPr lang="nb-NO" dirty="0"/>
          </a:p>
        </p:txBody>
      </p:sp>
      <p:sp>
        <p:nvSpPr>
          <p:cNvPr id="7" name="Plassholder for bunntekst 6"/>
          <p:cNvSpPr>
            <a:spLocks noGrp="1"/>
          </p:cNvSpPr>
          <p:nvPr>
            <p:ph type="ftr" sz="quarter" idx="11"/>
          </p:nvPr>
        </p:nvSpPr>
        <p:spPr/>
        <p:txBody>
          <a:bodyPr/>
          <a:lstStyle>
            <a:lvl1pPr>
              <a:defRPr>
                <a:solidFill>
                  <a:srgbClr val="FFFFFF"/>
                </a:solidFill>
              </a:defRPr>
            </a:lvl1pPr>
          </a:lstStyle>
          <a:p>
            <a:r>
              <a:rPr lang="nb-NO"/>
              <a:t>First name Last name | Faculty</a:t>
            </a:r>
            <a:endParaRPr lang="nb-NO" dirty="0"/>
          </a:p>
        </p:txBody>
      </p:sp>
      <p:sp>
        <p:nvSpPr>
          <p:cNvPr id="9" name="Plassholder for lysbildenummer 8"/>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4" name="Bilde 6">
            <a:extLst>
              <a:ext uri="{FF2B5EF4-FFF2-40B4-BE49-F238E27FC236}">
                <a16:creationId xmlns:a16="http://schemas.microsoft.com/office/drawing/2014/main" id="{7D0BC5F0-485F-03C4-5094-66BFE5DEA9B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74329" y="28922"/>
            <a:ext cx="2467647" cy="763051"/>
          </a:xfrm>
          <a:prstGeom prst="rect">
            <a:avLst/>
          </a:prstGeom>
        </p:spPr>
      </p:pic>
    </p:spTree>
    <p:extLst>
      <p:ext uri="{BB962C8B-B14F-4D97-AF65-F5344CB8AC3E}">
        <p14:creationId xmlns:p14="http://schemas.microsoft.com/office/powerpoint/2010/main" val="630912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tel 1"/>
          <p:cNvSpPr>
            <a:spLocks noGrp="1"/>
          </p:cNvSpPr>
          <p:nvPr>
            <p:ph type="ctrTitle" hasCustomPrompt="1"/>
          </p:nvPr>
        </p:nvSpPr>
        <p:spPr>
          <a:xfrm>
            <a:off x="274053" y="1203159"/>
            <a:ext cx="8412748" cy="1784684"/>
          </a:xfrm>
        </p:spPr>
        <p:txBody>
          <a:bodyPr anchor="b">
            <a:normAutofit/>
          </a:bodyPr>
          <a:lstStyle>
            <a:lvl1pP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4" name="Plassholder for dato 3"/>
          <p:cNvSpPr>
            <a:spLocks noGrp="1"/>
          </p:cNvSpPr>
          <p:nvPr>
            <p:ph type="dt" sz="half" idx="10"/>
          </p:nvPr>
        </p:nvSpPr>
        <p:spPr/>
        <p:txBody>
          <a:bodyPr/>
          <a:lstStyle>
            <a:lvl1pPr>
              <a:defRPr>
                <a:solidFill>
                  <a:srgbClr val="FFFFFF"/>
                </a:solidFill>
              </a:defRPr>
            </a:lvl1pPr>
          </a:lstStyle>
          <a:p>
            <a:fld id="{1F0DC538-88EB-514C-AF97-910F01ED5FAF}" type="datetime1">
              <a:rPr lang="nb-NO" smtClean="0"/>
              <a:t>08.05.2026</a:t>
            </a:fld>
            <a:endParaRPr lang="nb-NO" dirty="0"/>
          </a:p>
        </p:txBody>
      </p:sp>
      <p:sp>
        <p:nvSpPr>
          <p:cNvPr id="5" name="Plassholder for bunntekst 4"/>
          <p:cNvSpPr>
            <a:spLocks noGrp="1"/>
          </p:cNvSpPr>
          <p:nvPr>
            <p:ph type="ftr" sz="quarter" idx="11"/>
          </p:nvPr>
        </p:nvSpPr>
        <p:spPr/>
        <p:txBody>
          <a:bodyPr/>
          <a:lstStyle>
            <a:lvl1pPr>
              <a:defRPr>
                <a:solidFill>
                  <a:schemeClr val="bg2"/>
                </a:solidFill>
              </a:defRPr>
            </a:lvl1pPr>
          </a:lstStyle>
          <a:p>
            <a:r>
              <a:rPr lang="nb-NO"/>
              <a:t>First name Last name | Faculty</a:t>
            </a:r>
            <a:endParaRPr lang="nb-NO" dirty="0"/>
          </a:p>
        </p:txBody>
      </p:sp>
      <p:sp>
        <p:nvSpPr>
          <p:cNvPr id="6" name="Plassholder for lysbildenummer 5"/>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3" name="Bilde 6">
            <a:extLst>
              <a:ext uri="{FF2B5EF4-FFF2-40B4-BE49-F238E27FC236}">
                <a16:creationId xmlns:a16="http://schemas.microsoft.com/office/drawing/2014/main" id="{91268B7F-83C5-A3AC-C3A8-482473B7702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74329" y="28922"/>
            <a:ext cx="2467647" cy="763051"/>
          </a:xfrm>
          <a:prstGeom prst="rect">
            <a:avLst/>
          </a:prstGeom>
        </p:spPr>
      </p:pic>
    </p:spTree>
    <p:extLst>
      <p:ext uri="{BB962C8B-B14F-4D97-AF65-F5344CB8AC3E}">
        <p14:creationId xmlns:p14="http://schemas.microsoft.com/office/powerpoint/2010/main" val="343489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_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e 7"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D77869"/>
          </a:solidFill>
        </p:spPr>
      </p:pic>
      <p:sp>
        <p:nvSpPr>
          <p:cNvPr id="2" name="Tittel 1"/>
          <p:cNvSpPr>
            <a:spLocks noGrp="1"/>
          </p:cNvSpPr>
          <p:nvPr>
            <p:ph type="ctrTitle" hasCustomPrompt="1"/>
          </p:nvPr>
        </p:nvSpPr>
        <p:spPr>
          <a:xfrm>
            <a:off x="274053" y="1203159"/>
            <a:ext cx="8412748" cy="1784684"/>
          </a:xfrm>
        </p:spPr>
        <p:txBody>
          <a:bodyPr anchor="b">
            <a:normAutofit/>
          </a:bodyPr>
          <a:lstStyle>
            <a:lvl1pP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4" name="Plassholder for dato 3"/>
          <p:cNvSpPr>
            <a:spLocks noGrp="1"/>
          </p:cNvSpPr>
          <p:nvPr>
            <p:ph type="dt" sz="half" idx="10"/>
          </p:nvPr>
        </p:nvSpPr>
        <p:spPr/>
        <p:txBody>
          <a:bodyPr/>
          <a:lstStyle>
            <a:lvl1pPr>
              <a:defRPr>
                <a:solidFill>
                  <a:srgbClr val="FFFFFF"/>
                </a:solidFill>
              </a:defRPr>
            </a:lvl1pPr>
          </a:lstStyle>
          <a:p>
            <a:fld id="{1F0DC538-88EB-514C-AF97-910F01ED5FAF}" type="datetime1">
              <a:rPr lang="nb-NO" smtClean="0"/>
              <a:t>08.05.2026</a:t>
            </a:fld>
            <a:endParaRPr lang="nb-NO" dirty="0"/>
          </a:p>
        </p:txBody>
      </p:sp>
      <p:sp>
        <p:nvSpPr>
          <p:cNvPr id="5" name="Plassholder for bunntekst 4"/>
          <p:cNvSpPr>
            <a:spLocks noGrp="1"/>
          </p:cNvSpPr>
          <p:nvPr>
            <p:ph type="ftr" sz="quarter" idx="11"/>
          </p:nvPr>
        </p:nvSpPr>
        <p:spPr/>
        <p:txBody>
          <a:bodyPr/>
          <a:lstStyle>
            <a:lvl1pPr>
              <a:defRPr>
                <a:solidFill>
                  <a:schemeClr val="bg2"/>
                </a:solidFill>
              </a:defRPr>
            </a:lvl1pPr>
          </a:lstStyle>
          <a:p>
            <a:r>
              <a:rPr lang="nb-NO"/>
              <a:t>First name Last name | Faculty</a:t>
            </a:r>
            <a:endParaRPr lang="nb-NO" dirty="0"/>
          </a:p>
        </p:txBody>
      </p:sp>
      <p:sp>
        <p:nvSpPr>
          <p:cNvPr id="6" name="Plassholder for lysbildenummer 5"/>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3" name="Bilde 6">
            <a:extLst>
              <a:ext uri="{FF2B5EF4-FFF2-40B4-BE49-F238E27FC236}">
                <a16:creationId xmlns:a16="http://schemas.microsoft.com/office/drawing/2014/main" id="{28CD0464-3668-2CA7-B140-ACCCB730E0A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74329" y="28922"/>
            <a:ext cx="2467647" cy="76305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2_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A396A3"/>
          </a:solidFill>
        </p:spPr>
      </p:pic>
      <p:sp>
        <p:nvSpPr>
          <p:cNvPr id="2" name="Tittel 1"/>
          <p:cNvSpPr>
            <a:spLocks noGrp="1"/>
          </p:cNvSpPr>
          <p:nvPr>
            <p:ph type="ctrTitle" hasCustomPrompt="1"/>
          </p:nvPr>
        </p:nvSpPr>
        <p:spPr>
          <a:xfrm>
            <a:off x="274053" y="1203159"/>
            <a:ext cx="8412748" cy="1784684"/>
          </a:xfrm>
        </p:spPr>
        <p:txBody>
          <a:bodyPr anchor="b">
            <a:normAutofit/>
          </a:bodyPr>
          <a:lstStyle>
            <a:lvl1pP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4" name="Plassholder for dato 3"/>
          <p:cNvSpPr>
            <a:spLocks noGrp="1"/>
          </p:cNvSpPr>
          <p:nvPr>
            <p:ph type="dt" sz="half" idx="10"/>
          </p:nvPr>
        </p:nvSpPr>
        <p:spPr/>
        <p:txBody>
          <a:bodyPr/>
          <a:lstStyle>
            <a:lvl1pPr>
              <a:defRPr>
                <a:solidFill>
                  <a:srgbClr val="FFFFFF"/>
                </a:solidFill>
              </a:defRPr>
            </a:lvl1pPr>
          </a:lstStyle>
          <a:p>
            <a:fld id="{1F0DC538-88EB-514C-AF97-910F01ED5FAF}" type="datetime1">
              <a:rPr lang="nb-NO" smtClean="0"/>
              <a:t>08.05.2026</a:t>
            </a:fld>
            <a:endParaRPr lang="nb-NO" dirty="0"/>
          </a:p>
        </p:txBody>
      </p:sp>
      <p:sp>
        <p:nvSpPr>
          <p:cNvPr id="5" name="Plassholder for bunntekst 4"/>
          <p:cNvSpPr>
            <a:spLocks noGrp="1"/>
          </p:cNvSpPr>
          <p:nvPr>
            <p:ph type="ftr" sz="quarter" idx="11"/>
          </p:nvPr>
        </p:nvSpPr>
        <p:spPr/>
        <p:txBody>
          <a:bodyPr/>
          <a:lstStyle>
            <a:lvl1pPr>
              <a:defRPr>
                <a:solidFill>
                  <a:schemeClr val="bg2"/>
                </a:solidFill>
              </a:defRPr>
            </a:lvl1pPr>
          </a:lstStyle>
          <a:p>
            <a:r>
              <a:rPr lang="nb-NO"/>
              <a:t>First name Last name | Faculty</a:t>
            </a:r>
            <a:endParaRPr lang="nb-NO" dirty="0"/>
          </a:p>
        </p:txBody>
      </p:sp>
      <p:sp>
        <p:nvSpPr>
          <p:cNvPr id="6" name="Plassholder for lysbildenummer 5"/>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3" name="Bilde 6">
            <a:extLst>
              <a:ext uri="{FF2B5EF4-FFF2-40B4-BE49-F238E27FC236}">
                <a16:creationId xmlns:a16="http://schemas.microsoft.com/office/drawing/2014/main" id="{5E1CB146-8AA1-4211-2F89-A98CAC38AE6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74329" y="28922"/>
            <a:ext cx="2467647" cy="76305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3_For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10" name="Bilde 9" descr="HEX-pp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e 7" descr="HEX-pp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C8C2BE"/>
          </a:solidFill>
        </p:spPr>
      </p:pic>
      <p:sp>
        <p:nvSpPr>
          <p:cNvPr id="2" name="Tittel 1"/>
          <p:cNvSpPr>
            <a:spLocks noGrp="1"/>
          </p:cNvSpPr>
          <p:nvPr>
            <p:ph type="ctrTitle" hasCustomPrompt="1"/>
          </p:nvPr>
        </p:nvSpPr>
        <p:spPr>
          <a:xfrm>
            <a:off x="274053" y="1203159"/>
            <a:ext cx="8412748" cy="1784684"/>
          </a:xfrm>
        </p:spPr>
        <p:txBody>
          <a:bodyPr anchor="b">
            <a:normAutofit/>
          </a:bodyPr>
          <a:lstStyle>
            <a:lvl1pPr>
              <a:defRPr sz="4000">
                <a:solidFill>
                  <a:schemeClr val="bg1"/>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4" name="Plassholder for dato 3"/>
          <p:cNvSpPr>
            <a:spLocks noGrp="1"/>
          </p:cNvSpPr>
          <p:nvPr>
            <p:ph type="dt" sz="half" idx="10"/>
          </p:nvPr>
        </p:nvSpPr>
        <p:spPr/>
        <p:txBody>
          <a:bodyPr/>
          <a:lstStyle>
            <a:lvl1pPr>
              <a:defRPr>
                <a:solidFill>
                  <a:schemeClr val="bg1"/>
                </a:solidFill>
              </a:defRPr>
            </a:lvl1pPr>
          </a:lstStyle>
          <a:p>
            <a:fld id="{1F0DC538-88EB-514C-AF97-910F01ED5FAF}" type="datetime1">
              <a:rPr lang="nb-NO" smtClean="0"/>
              <a:pPr/>
              <a:t>08.05.2026</a:t>
            </a:fld>
            <a:endParaRPr lang="nb-NO" dirty="0"/>
          </a:p>
        </p:txBody>
      </p:sp>
      <p:sp>
        <p:nvSpPr>
          <p:cNvPr id="5" name="Plassholder for bunntekst 4"/>
          <p:cNvSpPr>
            <a:spLocks noGrp="1"/>
          </p:cNvSpPr>
          <p:nvPr>
            <p:ph type="ftr" sz="quarter" idx="11"/>
          </p:nvPr>
        </p:nvSpPr>
        <p:spPr/>
        <p:txBody>
          <a:bodyPr/>
          <a:lstStyle>
            <a:lvl1pPr>
              <a:defRPr>
                <a:solidFill>
                  <a:schemeClr val="bg1"/>
                </a:solidFill>
              </a:defRPr>
            </a:lvl1pPr>
          </a:lstStyle>
          <a:p>
            <a:r>
              <a:rPr lang="nb-NO" dirty="0"/>
              <a:t>First </a:t>
            </a:r>
            <a:r>
              <a:rPr lang="nb-NO" dirty="0" err="1"/>
              <a:t>name</a:t>
            </a:r>
            <a:r>
              <a:rPr lang="nb-NO" dirty="0"/>
              <a:t> Last </a:t>
            </a:r>
            <a:r>
              <a:rPr lang="nb-NO" dirty="0" err="1"/>
              <a:t>name</a:t>
            </a:r>
            <a:r>
              <a:rPr lang="nb-NO" dirty="0"/>
              <a:t> | </a:t>
            </a:r>
            <a:r>
              <a:rPr lang="nb-NO" dirty="0" err="1"/>
              <a:t>Faculty</a:t>
            </a:r>
            <a:endParaRPr lang="nb-NO" dirty="0"/>
          </a:p>
        </p:txBody>
      </p:sp>
      <p:sp>
        <p:nvSpPr>
          <p:cNvPr id="6" name="Plassholder for lysbildenummer 5"/>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dirty="0"/>
          </a:p>
        </p:txBody>
      </p:sp>
      <p:pic>
        <p:nvPicPr>
          <p:cNvPr id="3" name="Bilde 6">
            <a:extLst>
              <a:ext uri="{FF2B5EF4-FFF2-40B4-BE49-F238E27FC236}">
                <a16:creationId xmlns:a16="http://schemas.microsoft.com/office/drawing/2014/main" id="{5AF34B6A-A54D-C7A5-558B-0A133E9209BA}"/>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674329" y="28922"/>
            <a:ext cx="2467647" cy="76305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Kapittelside 1-Gronn">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2" name="Plassholder for dato 1"/>
          <p:cNvSpPr>
            <a:spLocks noGrp="1"/>
          </p:cNvSpPr>
          <p:nvPr>
            <p:ph type="dt" sz="half" idx="10"/>
          </p:nvPr>
        </p:nvSpPr>
        <p:spPr/>
        <p:txBody>
          <a:bodyPr/>
          <a:lstStyle>
            <a:lvl1pPr>
              <a:defRPr>
                <a:solidFill>
                  <a:srgbClr val="FFFFFF"/>
                </a:solidFill>
              </a:defRPr>
            </a:lvl1pPr>
          </a:lstStyle>
          <a:p>
            <a:fld id="{9788591A-DFDE-C64F-B10A-97A04EF43015}" type="datetime1">
              <a:rPr lang="nb-NO" smtClean="0"/>
              <a:t>08.05.2026</a:t>
            </a:fld>
            <a:endParaRPr lang="nb-NO" dirty="0"/>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First name Last name | Faculty</a:t>
            </a:r>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4" name="Bilde 6">
            <a:extLst>
              <a:ext uri="{FF2B5EF4-FFF2-40B4-BE49-F238E27FC236}">
                <a16:creationId xmlns:a16="http://schemas.microsoft.com/office/drawing/2014/main" id="{C6C9383D-F5CD-E038-19FF-C589B69D6D2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674329" y="28922"/>
            <a:ext cx="2467647" cy="763051"/>
          </a:xfrm>
          <a:prstGeom prst="rect">
            <a:avLst/>
          </a:prstGeom>
        </p:spPr>
      </p:pic>
    </p:spTree>
    <p:extLst>
      <p:ext uri="{BB962C8B-B14F-4D97-AF65-F5344CB8AC3E}">
        <p14:creationId xmlns:p14="http://schemas.microsoft.com/office/powerpoint/2010/main" val="309819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Kapittelside 1-Blaa">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2" name="Plassholder for dato 1"/>
          <p:cNvSpPr>
            <a:spLocks noGrp="1"/>
          </p:cNvSpPr>
          <p:nvPr>
            <p:ph type="dt" sz="half" idx="10"/>
          </p:nvPr>
        </p:nvSpPr>
        <p:spPr/>
        <p:txBody>
          <a:bodyPr/>
          <a:lstStyle>
            <a:lvl1pPr>
              <a:defRPr>
                <a:solidFill>
                  <a:srgbClr val="FFFFFF"/>
                </a:solidFill>
              </a:defRPr>
            </a:lvl1pPr>
          </a:lstStyle>
          <a:p>
            <a:fld id="{721E3B7C-4BCE-0246-87A2-E17DC34110E8}" type="datetime1">
              <a:rPr lang="nb-NO" smtClean="0"/>
              <a:t>08.05.2026</a:t>
            </a:fld>
            <a:endParaRPr lang="nb-NO" dirty="0"/>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First name Last name | Faculty</a:t>
            </a:r>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4" name="Bilde 6">
            <a:extLst>
              <a:ext uri="{FF2B5EF4-FFF2-40B4-BE49-F238E27FC236}">
                <a16:creationId xmlns:a16="http://schemas.microsoft.com/office/drawing/2014/main" id="{295E5CAC-FD8A-64E1-23C5-7CFDADFCF9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674329" y="28922"/>
            <a:ext cx="2467647" cy="763051"/>
          </a:xfrm>
          <a:prstGeom prst="rect">
            <a:avLst/>
          </a:prstGeom>
        </p:spPr>
      </p:pic>
    </p:spTree>
    <p:extLst>
      <p:ext uri="{BB962C8B-B14F-4D97-AF65-F5344CB8AC3E}">
        <p14:creationId xmlns:p14="http://schemas.microsoft.com/office/powerpoint/2010/main" val="1673634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Kapittelside 1-Blaa">
    <p:bg>
      <p:bgPr>
        <a:solidFill>
          <a:srgbClr val="D77869"/>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2" name="Plassholder for dato 1"/>
          <p:cNvSpPr>
            <a:spLocks noGrp="1"/>
          </p:cNvSpPr>
          <p:nvPr>
            <p:ph type="dt" sz="half" idx="10"/>
          </p:nvPr>
        </p:nvSpPr>
        <p:spPr/>
        <p:txBody>
          <a:bodyPr/>
          <a:lstStyle>
            <a:lvl1pPr>
              <a:defRPr>
                <a:solidFill>
                  <a:srgbClr val="FFFFFF"/>
                </a:solidFill>
              </a:defRPr>
            </a:lvl1pPr>
          </a:lstStyle>
          <a:p>
            <a:fld id="{721E3B7C-4BCE-0246-87A2-E17DC34110E8}" type="datetime1">
              <a:rPr lang="nb-NO" smtClean="0"/>
              <a:t>08.05.2026</a:t>
            </a:fld>
            <a:endParaRPr lang="nb-NO" dirty="0"/>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First name Last name | Faculty</a:t>
            </a:r>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4" name="Bilde 6">
            <a:extLst>
              <a:ext uri="{FF2B5EF4-FFF2-40B4-BE49-F238E27FC236}">
                <a16:creationId xmlns:a16="http://schemas.microsoft.com/office/drawing/2014/main" id="{46D0DA0C-7E64-7186-3708-1F7D61D5F8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674329" y="28922"/>
            <a:ext cx="2467647" cy="763051"/>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Kapittelside 1-Blaa">
    <p:bg>
      <p:bgPr>
        <a:solidFill>
          <a:srgbClr val="A396A3"/>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rgbClr val="FFFFFF"/>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2" name="Plassholder for dato 1"/>
          <p:cNvSpPr>
            <a:spLocks noGrp="1"/>
          </p:cNvSpPr>
          <p:nvPr>
            <p:ph type="dt" sz="half" idx="10"/>
          </p:nvPr>
        </p:nvSpPr>
        <p:spPr/>
        <p:txBody>
          <a:bodyPr/>
          <a:lstStyle>
            <a:lvl1pPr>
              <a:defRPr>
                <a:solidFill>
                  <a:srgbClr val="FFFFFF"/>
                </a:solidFill>
              </a:defRPr>
            </a:lvl1pPr>
          </a:lstStyle>
          <a:p>
            <a:fld id="{721E3B7C-4BCE-0246-87A2-E17DC34110E8}" type="datetime1">
              <a:rPr lang="nb-NO" smtClean="0"/>
              <a:t>08.05.2026</a:t>
            </a:fld>
            <a:endParaRPr lang="nb-NO" dirty="0"/>
          </a:p>
        </p:txBody>
      </p:sp>
      <p:sp>
        <p:nvSpPr>
          <p:cNvPr id="3" name="Plassholder for bunntekst 2"/>
          <p:cNvSpPr>
            <a:spLocks noGrp="1"/>
          </p:cNvSpPr>
          <p:nvPr>
            <p:ph type="ftr" sz="quarter" idx="11"/>
          </p:nvPr>
        </p:nvSpPr>
        <p:spPr/>
        <p:txBody>
          <a:bodyPr/>
          <a:lstStyle>
            <a:lvl1pPr>
              <a:defRPr>
                <a:solidFill>
                  <a:srgbClr val="FFFFFF"/>
                </a:solidFill>
              </a:defRPr>
            </a:lvl1pPr>
          </a:lstStyle>
          <a:p>
            <a:r>
              <a:rPr lang="nb-NO"/>
              <a:t>First name Last name | Faculty</a:t>
            </a:r>
            <a:endParaRPr lang="nb-NO" dirty="0"/>
          </a:p>
        </p:txBody>
      </p:sp>
      <p:sp>
        <p:nvSpPr>
          <p:cNvPr id="7" name="Plassholder for lysbildenummer 6"/>
          <p:cNvSpPr>
            <a:spLocks noGrp="1"/>
          </p:cNvSpPr>
          <p:nvPr>
            <p:ph type="sldNum" sz="quarter" idx="12"/>
          </p:nvPr>
        </p:nvSpPr>
        <p:spPr/>
        <p:txBody>
          <a:bodyPr/>
          <a:lstStyle>
            <a:lvl1pPr>
              <a:defRPr>
                <a:solidFill>
                  <a:srgbClr val="FFFFFF"/>
                </a:solidFill>
              </a:defRPr>
            </a:lvl1pPr>
          </a:lstStyle>
          <a:p>
            <a:fld id="{28ECCE09-4EB9-D24E-99A2-F5BDA1BD657E}" type="slidenum">
              <a:rPr lang="nb-NO" smtClean="0"/>
              <a:pPr/>
              <a:t>‹#›</a:t>
            </a:fld>
            <a:endParaRPr lang="nb-NO" dirty="0"/>
          </a:p>
        </p:txBody>
      </p:sp>
      <p:pic>
        <p:nvPicPr>
          <p:cNvPr id="4" name="Bilde 6">
            <a:extLst>
              <a:ext uri="{FF2B5EF4-FFF2-40B4-BE49-F238E27FC236}">
                <a16:creationId xmlns:a16="http://schemas.microsoft.com/office/drawing/2014/main" id="{53DEF088-7DFD-792B-1FDF-1640633E643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674329" y="28922"/>
            <a:ext cx="2467647" cy="763051"/>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3_Kapittelside 1-Blaa">
    <p:bg>
      <p:bgPr>
        <a:solidFill>
          <a:srgbClr val="C8C2BE"/>
        </a:solidFill>
        <a:effectLst/>
      </p:bgPr>
    </p:bg>
    <p:spTree>
      <p:nvGrpSpPr>
        <p:cNvPr id="1" name=""/>
        <p:cNvGrpSpPr/>
        <p:nvPr/>
      </p:nvGrpSpPr>
      <p:grpSpPr>
        <a:xfrm>
          <a:off x="0" y="0"/>
          <a:ext cx="0" cy="0"/>
          <a:chOff x="0" y="0"/>
          <a:chExt cx="0" cy="0"/>
        </a:xfrm>
      </p:grpSpPr>
      <p:sp>
        <p:nvSpPr>
          <p:cNvPr id="10" name="Plassholder for tittel 1"/>
          <p:cNvSpPr>
            <a:spLocks noGrp="1"/>
          </p:cNvSpPr>
          <p:nvPr>
            <p:ph type="title" hasCustomPrompt="1"/>
          </p:nvPr>
        </p:nvSpPr>
        <p:spPr>
          <a:xfrm>
            <a:off x="1510632" y="761999"/>
            <a:ext cx="6075947" cy="3215106"/>
          </a:xfrm>
          <a:prstGeom prst="rect">
            <a:avLst/>
          </a:prstGeom>
        </p:spPr>
        <p:txBody>
          <a:bodyPr vert="horz" lIns="91440" tIns="45720" rIns="91440" bIns="45720" rtlCol="0" anchor="ctr">
            <a:normAutofit/>
          </a:bodyPr>
          <a:lstStyle>
            <a:lvl1pPr algn="ctr">
              <a:defRPr sz="4000">
                <a:solidFill>
                  <a:schemeClr val="bg1"/>
                </a:solidFill>
              </a:defRPr>
            </a:lvl1p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2" name="Plassholder for dato 1"/>
          <p:cNvSpPr>
            <a:spLocks noGrp="1"/>
          </p:cNvSpPr>
          <p:nvPr>
            <p:ph type="dt" sz="half" idx="10"/>
          </p:nvPr>
        </p:nvSpPr>
        <p:spPr/>
        <p:txBody>
          <a:bodyPr/>
          <a:lstStyle>
            <a:lvl1pPr>
              <a:defRPr>
                <a:solidFill>
                  <a:schemeClr val="bg1"/>
                </a:solidFill>
              </a:defRPr>
            </a:lvl1pPr>
          </a:lstStyle>
          <a:p>
            <a:fld id="{721E3B7C-4BCE-0246-87A2-E17DC34110E8}" type="datetime1">
              <a:rPr lang="nb-NO" smtClean="0"/>
              <a:pPr/>
              <a:t>08.05.2026</a:t>
            </a:fld>
            <a:endParaRPr lang="nb-NO" dirty="0"/>
          </a:p>
        </p:txBody>
      </p:sp>
      <p:sp>
        <p:nvSpPr>
          <p:cNvPr id="3" name="Plassholder for bunntekst 2"/>
          <p:cNvSpPr>
            <a:spLocks noGrp="1"/>
          </p:cNvSpPr>
          <p:nvPr>
            <p:ph type="ftr" sz="quarter" idx="11"/>
          </p:nvPr>
        </p:nvSpPr>
        <p:spPr/>
        <p:txBody>
          <a:bodyPr/>
          <a:lstStyle>
            <a:lvl1pPr>
              <a:defRPr>
                <a:solidFill>
                  <a:schemeClr val="bg1"/>
                </a:solidFill>
              </a:defRPr>
            </a:lvl1pPr>
          </a:lstStyle>
          <a:p>
            <a:r>
              <a:rPr lang="nb-NO" dirty="0"/>
              <a:t>First </a:t>
            </a:r>
            <a:r>
              <a:rPr lang="nb-NO" dirty="0" err="1"/>
              <a:t>name</a:t>
            </a:r>
            <a:r>
              <a:rPr lang="nb-NO" dirty="0"/>
              <a:t> Last </a:t>
            </a:r>
            <a:r>
              <a:rPr lang="nb-NO" dirty="0" err="1"/>
              <a:t>name</a:t>
            </a:r>
            <a:r>
              <a:rPr lang="nb-NO" dirty="0"/>
              <a:t> | </a:t>
            </a:r>
            <a:r>
              <a:rPr lang="nb-NO" dirty="0" err="1"/>
              <a:t>Faculty</a:t>
            </a:r>
            <a:endParaRPr lang="nb-NO" dirty="0"/>
          </a:p>
        </p:txBody>
      </p:sp>
      <p:sp>
        <p:nvSpPr>
          <p:cNvPr id="7" name="Plassholder for lysbildenummer 6"/>
          <p:cNvSpPr>
            <a:spLocks noGrp="1"/>
          </p:cNvSpPr>
          <p:nvPr>
            <p:ph type="sldNum" sz="quarter" idx="12"/>
          </p:nvPr>
        </p:nvSpPr>
        <p:spPr/>
        <p:txBody>
          <a:bodyPr/>
          <a:lstStyle>
            <a:lvl1pPr>
              <a:defRPr>
                <a:solidFill>
                  <a:schemeClr val="bg1"/>
                </a:solidFill>
              </a:defRPr>
            </a:lvl1pPr>
          </a:lstStyle>
          <a:p>
            <a:fld id="{28ECCE09-4EB9-D24E-99A2-F5BDA1BD657E}" type="slidenum">
              <a:rPr lang="nb-NO" smtClean="0"/>
              <a:pPr/>
              <a:t>‹#›</a:t>
            </a:fld>
            <a:endParaRPr lang="nb-NO" dirty="0"/>
          </a:p>
        </p:txBody>
      </p:sp>
      <p:pic>
        <p:nvPicPr>
          <p:cNvPr id="5" name="Bilde 6">
            <a:extLst>
              <a:ext uri="{FF2B5EF4-FFF2-40B4-BE49-F238E27FC236}">
                <a16:creationId xmlns:a16="http://schemas.microsoft.com/office/drawing/2014/main" id="{DFD0B3B8-CAE3-8946-DCBD-54DAB7F2E77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674329" y="28922"/>
            <a:ext cx="2467647" cy="763052"/>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pittelside 1-Hexag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Plassholder for tittel 1"/>
          <p:cNvSpPr>
            <a:spLocks noGrp="1"/>
          </p:cNvSpPr>
          <p:nvPr>
            <p:ph type="title" hasCustomPrompt="1"/>
          </p:nvPr>
        </p:nvSpPr>
        <p:spPr>
          <a:xfrm>
            <a:off x="1510632" y="762000"/>
            <a:ext cx="6075947" cy="1998578"/>
          </a:xfrm>
          <a:prstGeom prst="rect">
            <a:avLst/>
          </a:prstGeom>
        </p:spPr>
        <p:txBody>
          <a:bodyPr vert="horz" lIns="91440" tIns="45720" rIns="91440" bIns="45720" rtlCol="0" anchor="ctr">
            <a:normAutofit/>
          </a:bodyPr>
          <a:lstStyle>
            <a:lvl1pPr algn="ctr">
              <a:defRPr sz="4000"/>
            </a:lvl1pPr>
          </a:lstStyle>
          <a:p>
            <a:r>
              <a:rPr lang="nb-NO" dirty="0" err="1"/>
              <a:t>Click</a:t>
            </a:r>
            <a:r>
              <a:rPr lang="nb-NO" dirty="0"/>
              <a:t> to </a:t>
            </a:r>
            <a:r>
              <a:rPr lang="nb-NO" dirty="0" err="1"/>
              <a:t>edit</a:t>
            </a:r>
            <a:r>
              <a:rPr lang="nb-NO" dirty="0"/>
              <a:t> </a:t>
            </a:r>
            <a:r>
              <a:rPr lang="nb-NO" dirty="0" err="1"/>
              <a:t>title</a:t>
            </a:r>
            <a:r>
              <a:rPr lang="nb-NO" dirty="0"/>
              <a:t> styles</a:t>
            </a:r>
          </a:p>
        </p:txBody>
      </p:sp>
    </p:spTree>
    <p:extLst>
      <p:ext uri="{BB962C8B-B14F-4D97-AF65-F5344CB8AC3E}">
        <p14:creationId xmlns:p14="http://schemas.microsoft.com/office/powerpoint/2010/main" val="34390504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sz="half" idx="1"/>
          </p:nvPr>
        </p:nvSpPr>
        <p:spPr>
          <a:xfrm>
            <a:off x="457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4648200" y="1200151"/>
            <a:ext cx="4038600" cy="3394472"/>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dato 7"/>
          <p:cNvSpPr>
            <a:spLocks noGrp="1"/>
          </p:cNvSpPr>
          <p:nvPr>
            <p:ph type="dt" sz="half" idx="10"/>
          </p:nvPr>
        </p:nvSpPr>
        <p:spPr/>
        <p:txBody>
          <a:bodyPr/>
          <a:lstStyle/>
          <a:p>
            <a:fld id="{67171961-C96F-8C4A-AC47-FCDB5782E20C}" type="datetime1">
              <a:rPr lang="nb-NO" smtClean="0"/>
              <a:t>08.05.2026</a:t>
            </a:fld>
            <a:endParaRPr lang="nb-NO" dirty="0"/>
          </a:p>
        </p:txBody>
      </p:sp>
      <p:sp>
        <p:nvSpPr>
          <p:cNvPr id="9" name="Plassholder for bunntekst 8"/>
          <p:cNvSpPr>
            <a:spLocks noGrp="1"/>
          </p:cNvSpPr>
          <p:nvPr>
            <p:ph type="ftr" sz="quarter" idx="11"/>
          </p:nvPr>
        </p:nvSpPr>
        <p:spPr/>
        <p:txBody>
          <a:bodyPr/>
          <a:lstStyle/>
          <a:p>
            <a:r>
              <a:rPr lang="nb-NO"/>
              <a:t>First name Last name | Faculty</a:t>
            </a:r>
            <a:endParaRPr lang="nb-NO" dirty="0"/>
          </a:p>
        </p:txBody>
      </p:sp>
      <p:sp>
        <p:nvSpPr>
          <p:cNvPr id="10" name="Plassholder for lysbildenummer 9"/>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1487898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457200" y="675105"/>
            <a:ext cx="4040188"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Plassholder for tekst 4"/>
          <p:cNvSpPr>
            <a:spLocks noGrp="1"/>
          </p:cNvSpPr>
          <p:nvPr>
            <p:ph type="body" sz="quarter" idx="3"/>
          </p:nvPr>
        </p:nvSpPr>
        <p:spPr>
          <a:xfrm>
            <a:off x="4645026" y="675105"/>
            <a:ext cx="4041775" cy="95605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6" y="1631156"/>
            <a:ext cx="4041775" cy="2963466"/>
          </a:xfrm>
        </p:spPr>
        <p:txBody>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 name="Plassholder for dato 1"/>
          <p:cNvSpPr>
            <a:spLocks noGrp="1"/>
          </p:cNvSpPr>
          <p:nvPr>
            <p:ph type="dt" sz="half" idx="10"/>
          </p:nvPr>
        </p:nvSpPr>
        <p:spPr/>
        <p:txBody>
          <a:bodyPr/>
          <a:lstStyle/>
          <a:p>
            <a:fld id="{8201B6AC-387B-1141-B47A-FA154D0AE120}" type="datetime1">
              <a:rPr lang="nb-NO" smtClean="0"/>
              <a:t>08.05.2026</a:t>
            </a:fld>
            <a:endParaRPr lang="nb-NO" dirty="0"/>
          </a:p>
        </p:txBody>
      </p:sp>
      <p:sp>
        <p:nvSpPr>
          <p:cNvPr id="10" name="Plassholder for bunntekst 9"/>
          <p:cNvSpPr>
            <a:spLocks noGrp="1"/>
          </p:cNvSpPr>
          <p:nvPr>
            <p:ph type="ftr" sz="quarter" idx="11"/>
          </p:nvPr>
        </p:nvSpPr>
        <p:spPr/>
        <p:txBody>
          <a:bodyPr/>
          <a:lstStyle/>
          <a:p>
            <a:r>
              <a:rPr lang="nb-NO"/>
              <a:t>First name Last name | Faculty</a:t>
            </a:r>
            <a:endParaRPr lang="nb-NO" dirty="0"/>
          </a:p>
        </p:txBody>
      </p:sp>
      <p:sp>
        <p:nvSpPr>
          <p:cNvPr id="11" name="Plassholder for lysbildenummer 10"/>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12245999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6" name="Plassholder for dato 5"/>
          <p:cNvSpPr>
            <a:spLocks noGrp="1"/>
          </p:cNvSpPr>
          <p:nvPr>
            <p:ph type="dt" sz="half" idx="10"/>
          </p:nvPr>
        </p:nvSpPr>
        <p:spPr/>
        <p:txBody>
          <a:bodyPr/>
          <a:lstStyle/>
          <a:p>
            <a:fld id="{60D5CB05-93CD-1744-B458-F7EECB58F929}" type="datetime1">
              <a:rPr lang="nb-NO" smtClean="0"/>
              <a:t>08.05.2026</a:t>
            </a:fld>
            <a:endParaRPr lang="nb-NO" dirty="0"/>
          </a:p>
        </p:txBody>
      </p:sp>
      <p:sp>
        <p:nvSpPr>
          <p:cNvPr id="7" name="Plassholder for bunntekst 6"/>
          <p:cNvSpPr>
            <a:spLocks noGrp="1"/>
          </p:cNvSpPr>
          <p:nvPr>
            <p:ph type="ftr" sz="quarter" idx="11"/>
          </p:nvPr>
        </p:nvSpPr>
        <p:spPr/>
        <p:txBody>
          <a:bodyPr/>
          <a:lstStyle/>
          <a:p>
            <a:r>
              <a:rPr lang="nb-NO"/>
              <a:t>First name Last name | Faculty</a:t>
            </a:r>
            <a:endParaRPr lang="nb-NO" dirty="0"/>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3893546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CAF23149-15E5-404B-B323-66EFA187CBEE}" type="datetime1">
              <a:rPr lang="nb-NO" smtClean="0"/>
              <a:t>08.05.2026</a:t>
            </a:fld>
            <a:endParaRPr lang="nb-NO" dirty="0"/>
          </a:p>
        </p:txBody>
      </p:sp>
      <p:sp>
        <p:nvSpPr>
          <p:cNvPr id="6" name="Plassholder for bunntekst 5"/>
          <p:cNvSpPr>
            <a:spLocks noGrp="1"/>
          </p:cNvSpPr>
          <p:nvPr>
            <p:ph type="ftr" sz="quarter" idx="11"/>
          </p:nvPr>
        </p:nvSpPr>
        <p:spPr/>
        <p:txBody>
          <a:bodyPr/>
          <a:lstStyle/>
          <a:p>
            <a:r>
              <a:rPr lang="nb-NO"/>
              <a:t>First name Last name | Faculty</a:t>
            </a:r>
            <a:endParaRPr lang="nb-NO" dirty="0"/>
          </a:p>
        </p:txBody>
      </p:sp>
      <p:sp>
        <p:nvSpPr>
          <p:cNvPr id="7" name="Plassholder for lysbildenummer 6"/>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2520449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Bilde med tekst">
    <p:spTree>
      <p:nvGrpSpPr>
        <p:cNvPr id="1" name=""/>
        <p:cNvGrpSpPr/>
        <p:nvPr/>
      </p:nvGrpSpPr>
      <p:grpSpPr>
        <a:xfrm>
          <a:off x="0" y="0"/>
          <a:ext cx="0" cy="0"/>
          <a:chOff x="0" y="0"/>
          <a:chExt cx="0" cy="0"/>
        </a:xfrm>
      </p:grpSpPr>
      <p:sp>
        <p:nvSpPr>
          <p:cNvPr id="3" name="Plassholder for bilde 2"/>
          <p:cNvSpPr>
            <a:spLocks noGrp="1"/>
          </p:cNvSpPr>
          <p:nvPr>
            <p:ph type="pic" idx="1" hasCustomPrompt="1"/>
          </p:nvPr>
        </p:nvSpPr>
        <p:spPr>
          <a:xfrm>
            <a:off x="0" y="100262"/>
            <a:ext cx="9144000" cy="4485105"/>
          </a:xfrm>
        </p:spPr>
        <p:txBody>
          <a:bodyPr anchor="ct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err="1"/>
              <a:t>Click</a:t>
            </a:r>
            <a:r>
              <a:rPr lang="nb-NO" dirty="0"/>
              <a:t> to </a:t>
            </a:r>
            <a:r>
              <a:rPr lang="nb-NO" dirty="0" err="1"/>
              <a:t>insert</a:t>
            </a:r>
            <a:r>
              <a:rPr lang="nb-NO" dirty="0"/>
              <a:t> image</a:t>
            </a:r>
          </a:p>
        </p:txBody>
      </p:sp>
      <p:sp>
        <p:nvSpPr>
          <p:cNvPr id="2" name="Plassholder for dato 1"/>
          <p:cNvSpPr>
            <a:spLocks noGrp="1"/>
          </p:cNvSpPr>
          <p:nvPr>
            <p:ph type="dt" sz="half" idx="10"/>
          </p:nvPr>
        </p:nvSpPr>
        <p:spPr/>
        <p:txBody>
          <a:bodyPr/>
          <a:lstStyle/>
          <a:p>
            <a:fld id="{114C8BAD-DF40-8740-A282-8FAE99D2307F}" type="datetime1">
              <a:rPr lang="nb-NO" smtClean="0"/>
              <a:t>08.05.2026</a:t>
            </a:fld>
            <a:endParaRPr lang="nb-NO" dirty="0"/>
          </a:p>
        </p:txBody>
      </p:sp>
      <p:sp>
        <p:nvSpPr>
          <p:cNvPr id="4" name="Plassholder for bunntekst 3"/>
          <p:cNvSpPr>
            <a:spLocks noGrp="1"/>
          </p:cNvSpPr>
          <p:nvPr>
            <p:ph type="ftr" sz="quarter" idx="11"/>
          </p:nvPr>
        </p:nvSpPr>
        <p:spPr/>
        <p:txBody>
          <a:bodyPr/>
          <a:lstStyle/>
          <a:p>
            <a:r>
              <a:rPr lang="nb-NO"/>
              <a:t>First name Last name | Faculty</a:t>
            </a:r>
            <a:endParaRPr lang="nb-NO" dirty="0"/>
          </a:p>
        </p:txBody>
      </p:sp>
      <p:sp>
        <p:nvSpPr>
          <p:cNvPr id="8" name="Plassholder for lysbildenummer 7"/>
          <p:cNvSpPr>
            <a:spLocks noGrp="1"/>
          </p:cNvSpPr>
          <p:nvPr>
            <p:ph type="sldNum" sz="quarter" idx="12"/>
          </p:nvPr>
        </p:nvSpPr>
        <p:spPr/>
        <p:txBody>
          <a:bodyPr/>
          <a:lstStyle/>
          <a:p>
            <a:fld id="{28ECCE09-4EB9-D24E-99A2-F5BDA1BD657E}" type="slidenum">
              <a:rPr lang="nb-NO" smtClean="0"/>
              <a:pPr/>
              <a:t>‹#›</a:t>
            </a:fld>
            <a:endParaRPr lang="nb-NO" dirty="0"/>
          </a:p>
        </p:txBody>
      </p:sp>
    </p:spTree>
    <p:extLst>
      <p:ext uri="{BB962C8B-B14F-4D97-AF65-F5344CB8AC3E}">
        <p14:creationId xmlns:p14="http://schemas.microsoft.com/office/powerpoint/2010/main" val="1357453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Hvileside 1-Gronn">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Grafikk 1">
            <a:extLst>
              <a:ext uri="{FF2B5EF4-FFF2-40B4-BE49-F238E27FC236}">
                <a16:creationId xmlns:a16="http://schemas.microsoft.com/office/drawing/2014/main" id="{5E17ABC3-39FE-4821-8B32-1E82CFC334F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506236" y="934367"/>
            <a:ext cx="4131527" cy="1277560"/>
          </a:xfrm>
          <a:prstGeom prst="rect">
            <a:avLst/>
          </a:prstGeom>
        </p:spPr>
      </p:pic>
    </p:spTree>
    <p:extLst>
      <p:ext uri="{BB962C8B-B14F-4D97-AF65-F5344CB8AC3E}">
        <p14:creationId xmlns:p14="http://schemas.microsoft.com/office/powerpoint/2010/main" val="3002871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Grafikk 1">
            <a:extLst>
              <a:ext uri="{FF2B5EF4-FFF2-40B4-BE49-F238E27FC236}">
                <a16:creationId xmlns:a16="http://schemas.microsoft.com/office/drawing/2014/main" id="{45B0FD0B-E518-A4E9-D8A6-7D5E8A77D352}"/>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506236" y="934367"/>
            <a:ext cx="4131527" cy="1277560"/>
          </a:xfrm>
          <a:prstGeom prst="rect">
            <a:avLst/>
          </a:prstGeom>
        </p:spPr>
      </p:pic>
    </p:spTree>
    <p:extLst>
      <p:ext uri="{BB962C8B-B14F-4D97-AF65-F5344CB8AC3E}">
        <p14:creationId xmlns:p14="http://schemas.microsoft.com/office/powerpoint/2010/main" val="737467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Hvileside 1-Blaa">
    <p:bg>
      <p:bgPr>
        <a:solidFill>
          <a:srgbClr val="D77869"/>
        </a:solidFill>
        <a:effectLst/>
      </p:bgPr>
    </p:bg>
    <p:spTree>
      <p:nvGrpSpPr>
        <p:cNvPr id="1" name=""/>
        <p:cNvGrpSpPr/>
        <p:nvPr/>
      </p:nvGrpSpPr>
      <p:grpSpPr>
        <a:xfrm>
          <a:off x="0" y="0"/>
          <a:ext cx="0" cy="0"/>
          <a:chOff x="0" y="0"/>
          <a:chExt cx="0" cy="0"/>
        </a:xfrm>
      </p:grpSpPr>
      <p:pic>
        <p:nvPicPr>
          <p:cNvPr id="4" name="Bilde 3" descr="HEX-hvit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Bilde 5" descr="HEX-hvit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Grafikk 1">
            <a:extLst>
              <a:ext uri="{FF2B5EF4-FFF2-40B4-BE49-F238E27FC236}">
                <a16:creationId xmlns:a16="http://schemas.microsoft.com/office/drawing/2014/main" id="{1F8F8776-CA90-FA67-5DF1-1A41B24D045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2506236" y="934367"/>
            <a:ext cx="4131527" cy="127756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2_Hvileside 1-Blaa">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Bilde 3" descr="HEX-hvitt-nett.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Bilde 5" descr="HEX-hvitt-net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a:solidFill>
            <a:srgbClr val="A396A3"/>
          </a:solidFill>
        </p:spPr>
      </p:pic>
      <p:pic>
        <p:nvPicPr>
          <p:cNvPr id="5" name="Grafikk 4">
            <a:extLst>
              <a:ext uri="{FF2B5EF4-FFF2-40B4-BE49-F238E27FC236}">
                <a16:creationId xmlns:a16="http://schemas.microsoft.com/office/drawing/2014/main" id="{F40F2CD4-FC54-3D72-AF7D-B9B06B320AA5}"/>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2506236" y="934367"/>
            <a:ext cx="4131527" cy="127756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_Hvileside 1-Blaa">
    <p:bg>
      <p:bgPr>
        <a:solidFill>
          <a:srgbClr val="C8C2BE"/>
        </a:solidFill>
        <a:effectLst/>
      </p:bgPr>
    </p:bg>
    <p:spTree>
      <p:nvGrpSpPr>
        <p:cNvPr id="1" name=""/>
        <p:cNvGrpSpPr/>
        <p:nvPr/>
      </p:nvGrpSpPr>
      <p:grpSpPr>
        <a:xfrm>
          <a:off x="0" y="0"/>
          <a:ext cx="0" cy="0"/>
          <a:chOff x="0" y="0"/>
          <a:chExt cx="0" cy="0"/>
        </a:xfrm>
      </p:grpSpPr>
      <p:pic>
        <p:nvPicPr>
          <p:cNvPr id="4" name="Bilde 3" descr="HEX-hvitt-nett.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Bilde 5" descr="HEX-hvitt-net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Grafikk 6">
            <a:extLst>
              <a:ext uri="{FF2B5EF4-FFF2-40B4-BE49-F238E27FC236}">
                <a16:creationId xmlns:a16="http://schemas.microsoft.com/office/drawing/2014/main" id="{E23A60AE-E52C-AD37-667C-8EB388CCFCC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506236" y="935067"/>
            <a:ext cx="4131527" cy="1277561"/>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675104"/>
            <a:ext cx="8229600" cy="454527"/>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a:t>
            </a:r>
            <a:r>
              <a:rPr lang="nb-NO" dirty="0" err="1"/>
              <a:t>title</a:t>
            </a:r>
            <a:r>
              <a:rPr lang="nb-NO" dirty="0"/>
              <a:t> styles</a:t>
            </a:r>
          </a:p>
        </p:txBody>
      </p:sp>
      <p:sp>
        <p:nvSpPr>
          <p:cNvPr id="3" name="Plassholder f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rtl="0"/>
            <a:r>
              <a:rPr lang="nb-NO">
                <a:effectLst/>
              </a:rPr>
              <a:t>Klikk for å redigere tekststiler i malen</a:t>
            </a:r>
          </a:p>
          <a:p>
            <a:pPr lvl="1" rtl="0"/>
            <a:r>
              <a:rPr lang="nb-NO">
                <a:effectLst/>
              </a:rPr>
              <a:t>Andre nivå</a:t>
            </a:r>
          </a:p>
          <a:p>
            <a:pPr lvl="2" rtl="0"/>
            <a:r>
              <a:rPr lang="nb-NO">
                <a:effectLst/>
              </a:rPr>
              <a:t>Tredje nivå</a:t>
            </a:r>
          </a:p>
          <a:p>
            <a:pPr lvl="3" rtl="0"/>
            <a:r>
              <a:rPr lang="nb-NO">
                <a:effectLst/>
              </a:rPr>
              <a:t>Fjerde nivå</a:t>
            </a:r>
          </a:p>
          <a:p>
            <a:pPr lvl="4" rtl="0"/>
            <a:r>
              <a:rPr lang="nb-NO">
                <a:effectLst/>
              </a:rPr>
              <a:t>Femte nivå</a:t>
            </a:r>
            <a:endParaRPr lang="nb-NO" dirty="0">
              <a:effectLst/>
            </a:endParaRPr>
          </a:p>
        </p:txBody>
      </p:sp>
      <p:sp>
        <p:nvSpPr>
          <p:cNvPr id="4" name="Plassholder for dato 3"/>
          <p:cNvSpPr>
            <a:spLocks noGrp="1"/>
          </p:cNvSpPr>
          <p:nvPr>
            <p:ph type="dt" sz="half" idx="2"/>
          </p:nvPr>
        </p:nvSpPr>
        <p:spPr>
          <a:xfrm>
            <a:off x="6697576" y="4768684"/>
            <a:ext cx="1684420" cy="273844"/>
          </a:xfrm>
          <a:prstGeom prst="rect">
            <a:avLst/>
          </a:prstGeom>
        </p:spPr>
        <p:txBody>
          <a:bodyPr vert="horz" lIns="91440" tIns="45720" rIns="91440" bIns="45720" rtlCol="0" anchor="ctr"/>
          <a:lstStyle>
            <a:lvl1pPr algn="r">
              <a:defRPr sz="1200">
                <a:solidFill>
                  <a:schemeClr val="tx1"/>
                </a:solidFill>
                <a:latin typeface="Source Sans Pro"/>
              </a:defRPr>
            </a:lvl1pPr>
          </a:lstStyle>
          <a:p>
            <a:fld id="{AB12BD90-583A-DE43-8747-87C3B8A6053C}" type="datetime1">
              <a:rPr lang="nb-NO" smtClean="0"/>
              <a:t>08.05.2026</a:t>
            </a:fld>
            <a:endParaRPr lang="nb-NO" dirty="0"/>
          </a:p>
        </p:txBody>
      </p:sp>
      <p:sp>
        <p:nvSpPr>
          <p:cNvPr id="5" name="Plassholder for bunntekst 4"/>
          <p:cNvSpPr>
            <a:spLocks noGrp="1"/>
          </p:cNvSpPr>
          <p:nvPr>
            <p:ph type="ftr" sz="quarter" idx="3"/>
          </p:nvPr>
        </p:nvSpPr>
        <p:spPr>
          <a:xfrm>
            <a:off x="316835" y="4767263"/>
            <a:ext cx="5926221" cy="273844"/>
          </a:xfrm>
          <a:prstGeom prst="rect">
            <a:avLst/>
          </a:prstGeom>
        </p:spPr>
        <p:txBody>
          <a:bodyPr vert="horz" lIns="91440" tIns="45720" rIns="91440" bIns="45720" rtlCol="0" anchor="ctr"/>
          <a:lstStyle>
            <a:lvl1pPr algn="l">
              <a:defRPr sz="1200">
                <a:solidFill>
                  <a:srgbClr val="101820"/>
                </a:solidFill>
                <a:latin typeface="Source Sans Pro"/>
              </a:defRPr>
            </a:lvl1pPr>
          </a:lstStyle>
          <a:p>
            <a:r>
              <a:rPr lang="nb-NO"/>
              <a:t>First name Last name | Faculty</a:t>
            </a:r>
            <a:endParaRPr lang="nb-NO" dirty="0"/>
          </a:p>
        </p:txBody>
      </p:sp>
      <p:sp>
        <p:nvSpPr>
          <p:cNvPr id="6" name="Plassholder for lysbildenummer 5"/>
          <p:cNvSpPr>
            <a:spLocks noGrp="1"/>
          </p:cNvSpPr>
          <p:nvPr>
            <p:ph type="sldNum" sz="quarter" idx="4"/>
          </p:nvPr>
        </p:nvSpPr>
        <p:spPr>
          <a:xfrm>
            <a:off x="8381996" y="4767263"/>
            <a:ext cx="411747" cy="273844"/>
          </a:xfrm>
          <a:prstGeom prst="rect">
            <a:avLst/>
          </a:prstGeom>
        </p:spPr>
        <p:txBody>
          <a:bodyPr vert="horz" lIns="91440" tIns="45720" rIns="91440" bIns="45720" rtlCol="0" anchor="ctr"/>
          <a:lstStyle>
            <a:lvl1pPr algn="r">
              <a:defRPr sz="1200">
                <a:solidFill>
                  <a:srgbClr val="101820"/>
                </a:solidFill>
                <a:latin typeface="Source Sans Pro"/>
              </a:defRPr>
            </a:lvl1pPr>
          </a:lstStyle>
          <a:p>
            <a:fld id="{28ECCE09-4EB9-D24E-99A2-F5BDA1BD657E}" type="slidenum">
              <a:rPr lang="nb-NO" smtClean="0"/>
              <a:pPr/>
              <a:t>‹#›</a:t>
            </a:fld>
            <a:endParaRPr lang="nb-NO" dirty="0"/>
          </a:p>
        </p:txBody>
      </p:sp>
      <p:pic>
        <p:nvPicPr>
          <p:cNvPr id="7" name="Bilde 6">
            <a:extLst>
              <a:ext uri="{FF2B5EF4-FFF2-40B4-BE49-F238E27FC236}">
                <a16:creationId xmlns:a16="http://schemas.microsoft.com/office/drawing/2014/main" id="{9385CF94-5566-4229-714A-1DE73BB1C2B5}"/>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6674329" y="28922"/>
            <a:ext cx="2467647" cy="763052"/>
          </a:xfrm>
          <a:prstGeom prst="rect">
            <a:avLst/>
          </a:prstGeom>
        </p:spPr>
      </p:pic>
    </p:spTree>
    <p:extLst>
      <p:ext uri="{BB962C8B-B14F-4D97-AF65-F5344CB8AC3E}">
        <p14:creationId xmlns:p14="http://schemas.microsoft.com/office/powerpoint/2010/main" val="1697296968"/>
      </p:ext>
    </p:extLst>
  </p:cSld>
  <p:clrMap bg1="lt1" tx1="dk1" bg2="lt2" tx2="dk2" accent1="accent1" accent2="accent2" accent3="accent3" accent4="accent4" accent5="accent5" accent6="accent6" hlink="hlink" folHlink="folHlink"/>
  <p:sldLayoutIdLst>
    <p:sldLayoutId id="2147483698" r:id="rId1"/>
    <p:sldLayoutId id="2147483693" r:id="rId2"/>
    <p:sldLayoutId id="2147483694" r:id="rId3"/>
    <p:sldLayoutId id="2147483706" r:id="rId4"/>
    <p:sldLayoutId id="2147483707" r:id="rId5"/>
    <p:sldLayoutId id="2147483708" r:id="rId6"/>
    <p:sldLayoutId id="2147483695" r:id="rId7"/>
    <p:sldLayoutId id="2147483696" r:id="rId8"/>
    <p:sldLayoutId id="2147483709" r:id="rId9"/>
    <p:sldLayoutId id="2147483710" r:id="rId10"/>
    <p:sldLayoutId id="2147483711" r:id="rId11"/>
    <p:sldLayoutId id="2147483697" r:id="rId12"/>
    <p:sldLayoutId id="2147483699" r:id="rId13"/>
    <p:sldLayoutId id="2147483700" r:id="rId14"/>
    <p:sldLayoutId id="2147483701" r:id="rId15"/>
    <p:sldLayoutId id="2147483702" r:id="rId16"/>
    <p:sldLayoutId id="2147483703" r:id="rId17"/>
    <p:sldLayoutId id="2147483704" r:id="rId18"/>
    <p:sldLayoutId id="2147483705" r:id="rId19"/>
    <p:sldLayoutId id="2147483712" r:id="rId20"/>
    <p:sldLayoutId id="2147483713" r:id="rId21"/>
    <p:sldLayoutId id="2147483714" r:id="rId22"/>
  </p:sldLayoutIdLst>
  <p:hf hdr="0"/>
  <p:txStyles>
    <p:titleStyle>
      <a:lvl1pPr algn="l" defTabSz="457200" rtl="0" eaLnBrk="1" latinLnBrk="0" hangingPunct="1">
        <a:spcBef>
          <a:spcPct val="0"/>
        </a:spcBef>
        <a:buNone/>
        <a:defRPr sz="2800" kern="1200" baseline="0">
          <a:solidFill>
            <a:schemeClr val="tx1"/>
          </a:solidFill>
          <a:latin typeface="Source Sans Pro"/>
          <a:ea typeface="+mj-ea"/>
          <a:cs typeface="+mj-cs"/>
        </a:defRPr>
      </a:lvl1pPr>
    </p:titleStyle>
    <p:bodyStyle>
      <a:lvl1pPr marL="342900" indent="-342900" algn="l" defTabSz="457200" rtl="0" eaLnBrk="1" latinLnBrk="0" hangingPunct="1">
        <a:spcBef>
          <a:spcPct val="20000"/>
        </a:spcBef>
        <a:buSzPct val="100000"/>
        <a:buFontTx/>
        <a:buBlip>
          <a:blip r:embed="rId26"/>
        </a:buBlip>
        <a:defRPr sz="2400" kern="1200">
          <a:solidFill>
            <a:schemeClr val="tx1"/>
          </a:solidFill>
          <a:latin typeface="Source Sans Pro"/>
          <a:ea typeface="+mn-ea"/>
          <a:cs typeface="+mn-cs"/>
        </a:defRPr>
      </a:lvl1pPr>
      <a:lvl2pPr marL="742950" indent="-285750" algn="l" defTabSz="457200" rtl="0" eaLnBrk="1" latinLnBrk="0" hangingPunct="1">
        <a:spcBef>
          <a:spcPct val="20000"/>
        </a:spcBef>
        <a:buSzPct val="100000"/>
        <a:buFontTx/>
        <a:buBlip>
          <a:blip r:embed="rId26"/>
        </a:buBlip>
        <a:defRPr sz="2000" kern="1200">
          <a:solidFill>
            <a:schemeClr val="tx1"/>
          </a:solidFill>
          <a:latin typeface="Source Sans Pro"/>
          <a:ea typeface="+mn-ea"/>
          <a:cs typeface="+mn-cs"/>
        </a:defRPr>
      </a:lvl2pPr>
      <a:lvl3pPr marL="1143000" indent="-228600" algn="l" defTabSz="457200" rtl="0" eaLnBrk="1" latinLnBrk="0" hangingPunct="1">
        <a:spcBef>
          <a:spcPct val="20000"/>
        </a:spcBef>
        <a:buSzPct val="100000"/>
        <a:buFontTx/>
        <a:buBlip>
          <a:blip r:embed="rId26"/>
        </a:buBlip>
        <a:defRPr sz="1800" kern="1200">
          <a:solidFill>
            <a:schemeClr val="tx1"/>
          </a:solidFill>
          <a:latin typeface="Source Sans Pro"/>
          <a:ea typeface="+mn-ea"/>
          <a:cs typeface="+mn-cs"/>
        </a:defRPr>
      </a:lvl3pPr>
      <a:lvl4pPr marL="1600200" indent="-228600" algn="l" defTabSz="457200" rtl="0" eaLnBrk="1" latinLnBrk="0" hangingPunct="1">
        <a:spcBef>
          <a:spcPct val="20000"/>
        </a:spcBef>
        <a:buSzPct val="100000"/>
        <a:buFontTx/>
        <a:buBlip>
          <a:blip r:embed="rId26"/>
        </a:buBlip>
        <a:defRPr sz="1600" kern="1200">
          <a:solidFill>
            <a:schemeClr val="tx1"/>
          </a:solidFill>
          <a:latin typeface="Source Sans Pro"/>
          <a:ea typeface="+mn-ea"/>
          <a:cs typeface="+mn-cs"/>
        </a:defRPr>
      </a:lvl4pPr>
      <a:lvl5pPr marL="2057400" indent="-228600" algn="l" defTabSz="457200" rtl="0" eaLnBrk="1" latinLnBrk="0" hangingPunct="1">
        <a:spcBef>
          <a:spcPct val="20000"/>
        </a:spcBef>
        <a:buSzPct val="100000"/>
        <a:buFontTx/>
        <a:buBlip>
          <a:blip r:embed="rId26"/>
        </a:buBlip>
        <a:defRPr sz="1400" kern="1200">
          <a:solidFill>
            <a:schemeClr val="tx1"/>
          </a:solidFill>
          <a:latin typeface="Source Sans Pro"/>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hyperlink" Target="https://www.forskningsradet.no/en/call-for-proposals/2026/research-for-future-skills-education-and-working-life/#Purpose" TargetMode="Externa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nettskjema.no/a/627339"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Grant </a:t>
            </a:r>
            <a:r>
              <a:rPr lang="nb-NO" dirty="0" err="1"/>
              <a:t>Writing</a:t>
            </a:r>
            <a:r>
              <a:rPr lang="nb-NO" dirty="0"/>
              <a:t> – Tips &amp; Tricks</a:t>
            </a:r>
          </a:p>
        </p:txBody>
      </p:sp>
      <p:sp>
        <p:nvSpPr>
          <p:cNvPr id="5" name="Plassholder for dato 4"/>
          <p:cNvSpPr>
            <a:spLocks noGrp="1"/>
          </p:cNvSpPr>
          <p:nvPr>
            <p:ph type="dt" sz="half" idx="10"/>
          </p:nvPr>
        </p:nvSpPr>
        <p:spPr>
          <a:xfrm>
            <a:off x="6697576" y="4768684"/>
            <a:ext cx="1684420" cy="273844"/>
          </a:xfrm>
        </p:spPr>
        <p:txBody>
          <a:bodyPr/>
          <a:lstStyle/>
          <a:p>
            <a:fld id="{E4D652E1-5E1B-F449-B43B-5F2B1F0D58F1}" type="datetime1">
              <a:rPr lang="nb-NO" smtClean="0"/>
              <a:t>08.05.2026</a:t>
            </a:fld>
            <a:endParaRPr lang="nb-NO" dirty="0"/>
          </a:p>
        </p:txBody>
      </p:sp>
      <p:sp>
        <p:nvSpPr>
          <p:cNvPr id="4" name="Plassholder for bunntekst 3"/>
          <p:cNvSpPr>
            <a:spLocks noGrp="1"/>
          </p:cNvSpPr>
          <p:nvPr>
            <p:ph type="ftr" sz="quarter" idx="11"/>
          </p:nvPr>
        </p:nvSpPr>
        <p:spPr>
          <a:xfrm>
            <a:off x="316835" y="4767263"/>
            <a:ext cx="5926221" cy="273844"/>
          </a:xfrm>
        </p:spPr>
        <p:txBody>
          <a:bodyPr/>
          <a:lstStyle/>
          <a:p>
            <a:r>
              <a:rPr lang="nb-NO" dirty="0"/>
              <a:t>Veslemøy Ramsfjell| Research Administration</a:t>
            </a:r>
          </a:p>
        </p:txBody>
      </p:sp>
      <p:sp>
        <p:nvSpPr>
          <p:cNvPr id="6" name="Plassholder for lysbildenummer 5"/>
          <p:cNvSpPr>
            <a:spLocks noGrp="1"/>
          </p:cNvSpPr>
          <p:nvPr>
            <p:ph type="sldNum" sz="quarter" idx="12"/>
          </p:nvPr>
        </p:nvSpPr>
        <p:spPr>
          <a:xfrm>
            <a:off x="8381996" y="4767263"/>
            <a:ext cx="411747" cy="273844"/>
          </a:xfrm>
        </p:spPr>
        <p:txBody>
          <a:bodyPr/>
          <a:lstStyle/>
          <a:p>
            <a:fld id="{28ECCE09-4EB9-D24E-99A2-F5BDA1BD657E}" type="slidenum">
              <a:rPr lang="nb-NO" smtClean="0"/>
              <a:pPr/>
              <a:t>1</a:t>
            </a:fld>
            <a:endParaRPr lang="nb-NO" dirty="0"/>
          </a:p>
        </p:txBody>
      </p:sp>
    </p:spTree>
    <p:extLst>
      <p:ext uri="{BB962C8B-B14F-4D97-AF65-F5344CB8AC3E}">
        <p14:creationId xmlns:p14="http://schemas.microsoft.com/office/powerpoint/2010/main" val="34277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E391563-C43B-B8D0-F471-9FFDB8E72009}"/>
              </a:ext>
            </a:extLst>
          </p:cNvPr>
          <p:cNvSpPr>
            <a:spLocks noGrp="1"/>
          </p:cNvSpPr>
          <p:nvPr>
            <p:ph type="title"/>
          </p:nvPr>
        </p:nvSpPr>
        <p:spPr/>
        <p:txBody>
          <a:bodyPr>
            <a:normAutofit fontScale="90000"/>
          </a:bodyPr>
          <a:lstStyle/>
          <a:p>
            <a:r>
              <a:rPr lang="nb-NO" dirty="0"/>
              <a:t>Agenda</a:t>
            </a:r>
          </a:p>
        </p:txBody>
      </p:sp>
      <p:sp>
        <p:nvSpPr>
          <p:cNvPr id="7" name="Plassholder for innhold 6">
            <a:extLst>
              <a:ext uri="{FF2B5EF4-FFF2-40B4-BE49-F238E27FC236}">
                <a16:creationId xmlns:a16="http://schemas.microsoft.com/office/drawing/2014/main" id="{2493C6F8-237F-92C0-06C5-AE35830D00DC}"/>
              </a:ext>
            </a:extLst>
          </p:cNvPr>
          <p:cNvSpPr>
            <a:spLocks noGrp="1"/>
          </p:cNvSpPr>
          <p:nvPr>
            <p:ph idx="1"/>
          </p:nvPr>
        </p:nvSpPr>
        <p:spPr/>
        <p:txBody>
          <a:bodyPr>
            <a:normAutofit/>
          </a:bodyPr>
          <a:lstStyle/>
          <a:p>
            <a:r>
              <a:rPr lang="en-US" sz="2000" dirty="0"/>
              <a:t>How to understand what the funder aims to achieve with the call</a:t>
            </a:r>
          </a:p>
          <a:p>
            <a:r>
              <a:rPr lang="en-US" sz="2000" dirty="0"/>
              <a:t>Who are you writing for?</a:t>
            </a:r>
          </a:p>
          <a:p>
            <a:r>
              <a:rPr lang="en-US" sz="2000" dirty="0"/>
              <a:t>How to engage the evaluator?</a:t>
            </a:r>
          </a:p>
          <a:p>
            <a:r>
              <a:rPr lang="en-US" sz="2000" dirty="0"/>
              <a:t>What is the difference between Excellence, Impact and Implementation?</a:t>
            </a:r>
          </a:p>
          <a:p>
            <a:r>
              <a:rPr lang="en-US" sz="2000" dirty="0"/>
              <a:t>How to demonstrate that your project is feasible</a:t>
            </a:r>
          </a:p>
        </p:txBody>
      </p:sp>
      <p:sp>
        <p:nvSpPr>
          <p:cNvPr id="3" name="Plassholder for dato 2">
            <a:extLst>
              <a:ext uri="{FF2B5EF4-FFF2-40B4-BE49-F238E27FC236}">
                <a16:creationId xmlns:a16="http://schemas.microsoft.com/office/drawing/2014/main" id="{B67E69BB-3667-C8FA-DA8B-C975CE6DD8E9}"/>
              </a:ext>
            </a:extLst>
          </p:cNvPr>
          <p:cNvSpPr>
            <a:spLocks noGrp="1"/>
          </p:cNvSpPr>
          <p:nvPr>
            <p:ph type="dt" sz="half" idx="10"/>
          </p:nvPr>
        </p:nvSpPr>
        <p:spPr/>
        <p:txBody>
          <a:bodyPr/>
          <a:lstStyle/>
          <a:p>
            <a:fld id="{92F0609F-AC82-DF42-AFFF-FAE709692D48}" type="datetime1">
              <a:rPr lang="nb-NO" smtClean="0"/>
              <a:t>08.05.2026</a:t>
            </a:fld>
            <a:endParaRPr lang="nb-NO" dirty="0"/>
          </a:p>
        </p:txBody>
      </p:sp>
      <p:sp>
        <p:nvSpPr>
          <p:cNvPr id="4" name="Plassholder for bunntekst 3">
            <a:extLst>
              <a:ext uri="{FF2B5EF4-FFF2-40B4-BE49-F238E27FC236}">
                <a16:creationId xmlns:a16="http://schemas.microsoft.com/office/drawing/2014/main" id="{F4FB4EB4-B10C-1AC7-4BB5-21EBB158FF34}"/>
              </a:ext>
            </a:extLst>
          </p:cNvPr>
          <p:cNvSpPr>
            <a:spLocks noGrp="1"/>
          </p:cNvSpPr>
          <p:nvPr>
            <p:ph type="ftr" sz="quarter" idx="11"/>
          </p:nvPr>
        </p:nvSpPr>
        <p:spPr/>
        <p:txBody>
          <a:bodyPr/>
          <a:lstStyle/>
          <a:p>
            <a:r>
              <a:rPr lang="nb-NO" dirty="0"/>
              <a:t>Veslemøy Ramsfjell | Research Administration</a:t>
            </a:r>
          </a:p>
        </p:txBody>
      </p:sp>
      <p:sp>
        <p:nvSpPr>
          <p:cNvPr id="5" name="Plassholder for lysbildenummer 4">
            <a:extLst>
              <a:ext uri="{FF2B5EF4-FFF2-40B4-BE49-F238E27FC236}">
                <a16:creationId xmlns:a16="http://schemas.microsoft.com/office/drawing/2014/main" id="{4500006C-4676-AD8E-1D02-D14AB239F101}"/>
              </a:ext>
            </a:extLst>
          </p:cNvPr>
          <p:cNvSpPr>
            <a:spLocks noGrp="1"/>
          </p:cNvSpPr>
          <p:nvPr>
            <p:ph type="sldNum" sz="quarter" idx="12"/>
          </p:nvPr>
        </p:nvSpPr>
        <p:spPr/>
        <p:txBody>
          <a:bodyPr/>
          <a:lstStyle/>
          <a:p>
            <a:fld id="{28ECCE09-4EB9-D24E-99A2-F5BDA1BD657E}" type="slidenum">
              <a:rPr lang="nb-NO" smtClean="0"/>
              <a:pPr/>
              <a:t>2</a:t>
            </a:fld>
            <a:endParaRPr lang="nb-NO" dirty="0"/>
          </a:p>
        </p:txBody>
      </p:sp>
    </p:spTree>
    <p:extLst>
      <p:ext uri="{BB962C8B-B14F-4D97-AF65-F5344CB8AC3E}">
        <p14:creationId xmlns:p14="http://schemas.microsoft.com/office/powerpoint/2010/main" val="150307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40A3C079-392D-6B6C-7385-B3AF18D849F1}"/>
              </a:ext>
            </a:extLst>
          </p:cNvPr>
          <p:cNvSpPr>
            <a:spLocks noGrp="1"/>
          </p:cNvSpPr>
          <p:nvPr>
            <p:ph type="title"/>
          </p:nvPr>
        </p:nvSpPr>
        <p:spPr/>
        <p:txBody>
          <a:bodyPr>
            <a:normAutofit fontScale="90000"/>
          </a:bodyPr>
          <a:lstStyle/>
          <a:p>
            <a:r>
              <a:rPr lang="nb-NO" dirty="0"/>
              <a:t>Research Council </a:t>
            </a:r>
            <a:r>
              <a:rPr lang="nb-NO" dirty="0" err="1"/>
              <a:t>of</a:t>
            </a:r>
            <a:r>
              <a:rPr lang="nb-NO" dirty="0"/>
              <a:t> Norway</a:t>
            </a:r>
          </a:p>
        </p:txBody>
      </p:sp>
      <p:sp>
        <p:nvSpPr>
          <p:cNvPr id="11" name="Plassholder for innhold 10">
            <a:extLst>
              <a:ext uri="{FF2B5EF4-FFF2-40B4-BE49-F238E27FC236}">
                <a16:creationId xmlns:a16="http://schemas.microsoft.com/office/drawing/2014/main" id="{A93A3B72-B662-18B8-6C0F-2C5DF8CF3DD9}"/>
              </a:ext>
            </a:extLst>
          </p:cNvPr>
          <p:cNvSpPr>
            <a:spLocks noGrp="1"/>
          </p:cNvSpPr>
          <p:nvPr>
            <p:ph sz="half" idx="2"/>
          </p:nvPr>
        </p:nvSpPr>
        <p:spPr/>
        <p:txBody>
          <a:bodyPr>
            <a:normAutofit fontScale="92500" lnSpcReduction="20000"/>
          </a:bodyPr>
          <a:lstStyle/>
          <a:p>
            <a:r>
              <a:rPr lang="nb-NO" dirty="0" err="1"/>
              <a:t>Aims</a:t>
            </a:r>
            <a:r>
              <a:rPr lang="nb-NO" dirty="0"/>
              <a:t> to:</a:t>
            </a:r>
          </a:p>
          <a:p>
            <a:pPr lvl="1"/>
            <a:r>
              <a:rPr lang="en-US" dirty="0"/>
              <a:t>increase scientific quality</a:t>
            </a:r>
          </a:p>
          <a:p>
            <a:pPr lvl="1"/>
            <a:r>
              <a:rPr lang="en-US" dirty="0"/>
              <a:t>increase value creation in the industry</a:t>
            </a:r>
          </a:p>
          <a:p>
            <a:pPr lvl="1"/>
            <a:r>
              <a:rPr lang="en-US" dirty="0"/>
              <a:t>address major societal challenges</a:t>
            </a:r>
          </a:p>
          <a:p>
            <a:pPr marL="457200" lvl="1" indent="0">
              <a:buNone/>
            </a:pPr>
            <a:endParaRPr lang="en-US" dirty="0"/>
          </a:p>
          <a:p>
            <a:r>
              <a:rPr lang="nb-NO" dirty="0"/>
              <a:t>This is  </a:t>
            </a:r>
            <a:r>
              <a:rPr lang="nb-NO" dirty="0" err="1"/>
              <a:t>promoted</a:t>
            </a:r>
            <a:r>
              <a:rPr lang="nb-NO" dirty="0"/>
              <a:t> by </a:t>
            </a:r>
            <a:r>
              <a:rPr lang="nb-NO" dirty="0" err="1"/>
              <a:t>each</a:t>
            </a:r>
            <a:r>
              <a:rPr lang="nb-NO" dirty="0"/>
              <a:t> </a:t>
            </a:r>
            <a:r>
              <a:rPr lang="nb-NO" dirty="0" err="1"/>
              <a:t>call</a:t>
            </a:r>
            <a:r>
              <a:rPr lang="nb-NO" dirty="0"/>
              <a:t> to have:</a:t>
            </a:r>
          </a:p>
          <a:p>
            <a:pPr lvl="1"/>
            <a:r>
              <a:rPr lang="nb-NO" dirty="0"/>
              <a:t>purpose</a:t>
            </a:r>
          </a:p>
          <a:p>
            <a:pPr lvl="1"/>
            <a:r>
              <a:rPr lang="nb-NO" dirty="0" err="1"/>
              <a:t>thematic</a:t>
            </a:r>
            <a:r>
              <a:rPr lang="nb-NO" dirty="0"/>
              <a:t> or </a:t>
            </a:r>
            <a:r>
              <a:rPr lang="nb-NO" dirty="0" err="1"/>
              <a:t>subject-specific</a:t>
            </a:r>
            <a:r>
              <a:rPr lang="nb-NO" dirty="0"/>
              <a:t> guidelines</a:t>
            </a:r>
          </a:p>
          <a:p>
            <a:pPr lvl="1"/>
            <a:r>
              <a:rPr lang="nb-NO" dirty="0" err="1"/>
              <a:t>structural</a:t>
            </a:r>
            <a:r>
              <a:rPr lang="nb-NO" dirty="0"/>
              <a:t> guideline </a:t>
            </a:r>
          </a:p>
          <a:p>
            <a:pPr lvl="1"/>
            <a:r>
              <a:rPr lang="nb-NO" dirty="0" err="1"/>
              <a:t>requirements</a:t>
            </a:r>
            <a:endParaRPr lang="nb-NO" dirty="0"/>
          </a:p>
          <a:p>
            <a:endParaRPr lang="nb-NO" dirty="0"/>
          </a:p>
        </p:txBody>
      </p:sp>
      <p:sp>
        <p:nvSpPr>
          <p:cNvPr id="6" name="Plassholder for dato 5">
            <a:extLst>
              <a:ext uri="{FF2B5EF4-FFF2-40B4-BE49-F238E27FC236}">
                <a16:creationId xmlns:a16="http://schemas.microsoft.com/office/drawing/2014/main" id="{AD3EDFDD-0DF1-D332-8722-BF80C72E9074}"/>
              </a:ext>
            </a:extLst>
          </p:cNvPr>
          <p:cNvSpPr>
            <a:spLocks noGrp="1"/>
          </p:cNvSpPr>
          <p:nvPr>
            <p:ph type="dt" sz="half" idx="10"/>
          </p:nvPr>
        </p:nvSpPr>
        <p:spPr/>
        <p:txBody>
          <a:bodyPr/>
          <a:lstStyle/>
          <a:p>
            <a:fld id="{8201B6AC-387B-1141-B47A-FA154D0AE120}" type="datetime1">
              <a:rPr lang="nb-NO" smtClean="0"/>
              <a:t>08.05.2026</a:t>
            </a:fld>
            <a:endParaRPr lang="nb-NO" dirty="0"/>
          </a:p>
        </p:txBody>
      </p:sp>
      <p:sp>
        <p:nvSpPr>
          <p:cNvPr id="7" name="Plassholder for bunntekst 6">
            <a:extLst>
              <a:ext uri="{FF2B5EF4-FFF2-40B4-BE49-F238E27FC236}">
                <a16:creationId xmlns:a16="http://schemas.microsoft.com/office/drawing/2014/main" id="{FE61C59A-2587-271D-8C83-AEE7FB3551ED}"/>
              </a:ext>
            </a:extLst>
          </p:cNvPr>
          <p:cNvSpPr>
            <a:spLocks noGrp="1"/>
          </p:cNvSpPr>
          <p:nvPr>
            <p:ph type="ftr" sz="quarter" idx="11"/>
          </p:nvPr>
        </p:nvSpPr>
        <p:spPr/>
        <p:txBody>
          <a:bodyPr/>
          <a:lstStyle/>
          <a:p>
            <a:r>
              <a:rPr lang="nb-NO" dirty="0"/>
              <a:t>Veslemøy Ramsfjell| Research Administration</a:t>
            </a:r>
          </a:p>
        </p:txBody>
      </p:sp>
      <p:sp>
        <p:nvSpPr>
          <p:cNvPr id="8" name="Plassholder for lysbildenummer 7">
            <a:extLst>
              <a:ext uri="{FF2B5EF4-FFF2-40B4-BE49-F238E27FC236}">
                <a16:creationId xmlns:a16="http://schemas.microsoft.com/office/drawing/2014/main" id="{DA85F638-385C-E7F8-4365-3F4351064CA6}"/>
              </a:ext>
            </a:extLst>
          </p:cNvPr>
          <p:cNvSpPr>
            <a:spLocks noGrp="1"/>
          </p:cNvSpPr>
          <p:nvPr>
            <p:ph type="sldNum" sz="quarter" idx="12"/>
          </p:nvPr>
        </p:nvSpPr>
        <p:spPr/>
        <p:txBody>
          <a:bodyPr/>
          <a:lstStyle/>
          <a:p>
            <a:fld id="{28ECCE09-4EB9-D24E-99A2-F5BDA1BD657E}" type="slidenum">
              <a:rPr lang="nb-NO" smtClean="0"/>
              <a:pPr/>
              <a:t>3</a:t>
            </a:fld>
            <a:endParaRPr lang="nb-NO" dirty="0"/>
          </a:p>
        </p:txBody>
      </p:sp>
      <p:pic>
        <p:nvPicPr>
          <p:cNvPr id="12" name="Plassholder for innhold 11" descr="Forskningsradet Temabilde Modermerke 01 1x RGB">
            <a:extLst>
              <a:ext uri="{FF2B5EF4-FFF2-40B4-BE49-F238E27FC236}">
                <a16:creationId xmlns:a16="http://schemas.microsoft.com/office/drawing/2014/main" id="{CA95619C-4E03-4DB1-E27E-8D8F176E60B4}"/>
              </a:ext>
            </a:extLst>
          </p:cNvPr>
          <p:cNvPicPr>
            <a:picLocks noGrp="1" noChangeAspect="1"/>
          </p:cNvPicPr>
          <p:nvPr>
            <p:ph sz="half" idx="1"/>
          </p:nvPr>
        </p:nvPicPr>
        <p:blipFill>
          <a:blip r:embed="rId3"/>
          <a:srcRect l="11422" r="9159" b="-3"/>
          <a:stretch>
            <a:fillRect/>
          </a:stretch>
        </p:blipFill>
        <p:spPr>
          <a:xfrm>
            <a:off x="457200" y="1202847"/>
            <a:ext cx="4038600" cy="3388681"/>
          </a:xfrm>
          <a:prstGeom prst="rect">
            <a:avLst/>
          </a:prstGeom>
          <a:noFill/>
          <a:effectLst>
            <a:outerShdw blurRad="50800" dist="50800" dir="5400000" algn="ctr" rotWithShape="0">
              <a:srgbClr val="010000">
                <a:alpha val="0"/>
              </a:srgbClr>
            </a:outerShdw>
          </a:effectLst>
        </p:spPr>
      </p:pic>
      <p:sp>
        <p:nvSpPr>
          <p:cNvPr id="13" name="TekstSylinder 12">
            <a:extLst>
              <a:ext uri="{FF2B5EF4-FFF2-40B4-BE49-F238E27FC236}">
                <a16:creationId xmlns:a16="http://schemas.microsoft.com/office/drawing/2014/main" id="{A142187F-C9F4-D190-409B-3E51DB45A843}"/>
              </a:ext>
            </a:extLst>
          </p:cNvPr>
          <p:cNvSpPr txBox="1"/>
          <p:nvPr/>
        </p:nvSpPr>
        <p:spPr>
          <a:xfrm rot="20643099">
            <a:off x="420717" y="2393808"/>
            <a:ext cx="6949096" cy="707886"/>
          </a:xfrm>
          <a:prstGeom prst="rect">
            <a:avLst/>
          </a:prstGeom>
          <a:solidFill>
            <a:schemeClr val="bg2"/>
          </a:solidFill>
          <a:ln>
            <a:solidFill>
              <a:schemeClr val="tx1"/>
            </a:solidFill>
          </a:ln>
        </p:spPr>
        <p:txBody>
          <a:bodyPr wrap="square" rtlCol="0">
            <a:spAutoFit/>
          </a:bodyPr>
          <a:lstStyle/>
          <a:p>
            <a:r>
              <a:rPr lang="nb-NO" sz="2000" dirty="0">
                <a:solidFill>
                  <a:srgbClr val="FF0000"/>
                </a:solidFill>
              </a:rPr>
              <a:t>All </a:t>
            </a:r>
            <a:r>
              <a:rPr lang="nb-NO" sz="2000" dirty="0" err="1">
                <a:solidFill>
                  <a:srgbClr val="FF0000"/>
                </a:solidFill>
              </a:rPr>
              <a:t>requirements</a:t>
            </a:r>
            <a:r>
              <a:rPr lang="nb-NO" sz="2000" dirty="0">
                <a:solidFill>
                  <a:srgbClr val="FF0000"/>
                </a:solidFill>
              </a:rPr>
              <a:t>, guidelines and purpose have to be met </a:t>
            </a:r>
            <a:r>
              <a:rPr lang="nb-NO" sz="2000" dirty="0" err="1">
                <a:solidFill>
                  <a:srgbClr val="FF0000"/>
                </a:solidFill>
              </a:rPr>
              <a:t>before</a:t>
            </a:r>
            <a:r>
              <a:rPr lang="nb-NO" sz="2000" dirty="0">
                <a:solidFill>
                  <a:srgbClr val="FF0000"/>
                </a:solidFill>
              </a:rPr>
              <a:t> </a:t>
            </a:r>
            <a:r>
              <a:rPr lang="nb-NO" sz="2000" dirty="0" err="1">
                <a:solidFill>
                  <a:srgbClr val="FF0000"/>
                </a:solidFill>
              </a:rPr>
              <a:t>you</a:t>
            </a:r>
            <a:r>
              <a:rPr lang="nb-NO" sz="2000" dirty="0">
                <a:solidFill>
                  <a:srgbClr val="FF0000"/>
                </a:solidFill>
              </a:rPr>
              <a:t> </a:t>
            </a:r>
            <a:r>
              <a:rPr lang="nb-NO" sz="2000" dirty="0" err="1">
                <a:solidFill>
                  <a:srgbClr val="FF0000"/>
                </a:solidFill>
              </a:rPr>
              <a:t>invest</a:t>
            </a:r>
            <a:r>
              <a:rPr lang="nb-NO" sz="2000" dirty="0">
                <a:solidFill>
                  <a:srgbClr val="FF0000"/>
                </a:solidFill>
              </a:rPr>
              <a:t> time in </a:t>
            </a:r>
            <a:r>
              <a:rPr lang="nb-NO" sz="2000" dirty="0" err="1">
                <a:solidFill>
                  <a:srgbClr val="FF0000"/>
                </a:solidFill>
              </a:rPr>
              <a:t>writing</a:t>
            </a:r>
            <a:r>
              <a:rPr lang="nb-NO" sz="2000" dirty="0">
                <a:solidFill>
                  <a:srgbClr val="FF0000"/>
                </a:solidFill>
              </a:rPr>
              <a:t>!</a:t>
            </a:r>
          </a:p>
        </p:txBody>
      </p:sp>
    </p:spTree>
    <p:extLst>
      <p:ext uri="{BB962C8B-B14F-4D97-AF65-F5344CB8AC3E}">
        <p14:creationId xmlns:p14="http://schemas.microsoft.com/office/powerpoint/2010/main" val="974280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build="p"/>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tel 15">
            <a:extLst>
              <a:ext uri="{FF2B5EF4-FFF2-40B4-BE49-F238E27FC236}">
                <a16:creationId xmlns:a16="http://schemas.microsoft.com/office/drawing/2014/main" id="{7D69FA13-7779-E7C9-9335-9FDA53F5E822}"/>
              </a:ext>
            </a:extLst>
          </p:cNvPr>
          <p:cNvSpPr>
            <a:spLocks noGrp="1"/>
          </p:cNvSpPr>
          <p:nvPr>
            <p:ph type="title"/>
          </p:nvPr>
        </p:nvSpPr>
        <p:spPr>
          <a:xfrm>
            <a:off x="457200" y="490377"/>
            <a:ext cx="8229600" cy="454527"/>
          </a:xfrm>
        </p:spPr>
        <p:txBody>
          <a:bodyPr>
            <a:normAutofit fontScale="90000"/>
          </a:bodyPr>
          <a:lstStyle/>
          <a:p>
            <a:r>
              <a:rPr lang="nb-NO" dirty="0"/>
              <a:t>Read and re-</a:t>
            </a:r>
            <a:r>
              <a:rPr lang="nb-NO" dirty="0" err="1"/>
              <a:t>read</a:t>
            </a:r>
            <a:r>
              <a:rPr lang="nb-NO" dirty="0"/>
              <a:t> </a:t>
            </a:r>
            <a:r>
              <a:rPr lang="nb-NO" dirty="0" err="1"/>
              <a:t>the</a:t>
            </a:r>
            <a:r>
              <a:rPr lang="nb-NO" dirty="0"/>
              <a:t> </a:t>
            </a:r>
            <a:r>
              <a:rPr lang="nb-NO" dirty="0" err="1"/>
              <a:t>call</a:t>
            </a:r>
            <a:r>
              <a:rPr lang="nb-NO" dirty="0"/>
              <a:t>!</a:t>
            </a:r>
          </a:p>
        </p:txBody>
      </p:sp>
      <p:sp>
        <p:nvSpPr>
          <p:cNvPr id="10" name="Plassholder for innhold 9">
            <a:extLst>
              <a:ext uri="{FF2B5EF4-FFF2-40B4-BE49-F238E27FC236}">
                <a16:creationId xmlns:a16="http://schemas.microsoft.com/office/drawing/2014/main" id="{443E01C3-6718-DD5F-53B6-5275A1CA5A63}"/>
              </a:ext>
            </a:extLst>
          </p:cNvPr>
          <p:cNvSpPr>
            <a:spLocks noGrp="1"/>
          </p:cNvSpPr>
          <p:nvPr>
            <p:ph sz="half" idx="1"/>
          </p:nvPr>
        </p:nvSpPr>
        <p:spPr>
          <a:xfrm>
            <a:off x="457200" y="1200152"/>
            <a:ext cx="4038600" cy="1459922"/>
          </a:xfrm>
        </p:spPr>
        <p:txBody>
          <a:bodyPr>
            <a:normAutofit fontScale="92500" lnSpcReduction="20000"/>
          </a:bodyPr>
          <a:lstStyle/>
          <a:p>
            <a:r>
              <a:rPr lang="nb-NO" sz="2100" dirty="0"/>
              <a:t>All </a:t>
            </a:r>
            <a:r>
              <a:rPr lang="nb-NO" sz="2100" dirty="0" err="1"/>
              <a:t>information</a:t>
            </a:r>
            <a:r>
              <a:rPr lang="nb-NO" sz="2100" dirty="0"/>
              <a:t> is in </a:t>
            </a:r>
            <a:r>
              <a:rPr lang="nb-NO" sz="2100" dirty="0" err="1"/>
              <a:t>the</a:t>
            </a:r>
            <a:r>
              <a:rPr lang="nb-NO" sz="2100" dirty="0"/>
              <a:t> </a:t>
            </a:r>
            <a:r>
              <a:rPr lang="nb-NO" sz="2100" dirty="0" err="1"/>
              <a:t>call</a:t>
            </a:r>
            <a:r>
              <a:rPr lang="nb-NO" sz="2100" dirty="0"/>
              <a:t> </a:t>
            </a:r>
            <a:r>
              <a:rPr lang="nb-NO" sz="2100" dirty="0" err="1"/>
              <a:t>text</a:t>
            </a:r>
            <a:endParaRPr lang="nb-NO" sz="2100" dirty="0"/>
          </a:p>
          <a:p>
            <a:r>
              <a:rPr lang="nb-NO" sz="2100" dirty="0" err="1"/>
              <a:t>Evaluators</a:t>
            </a:r>
            <a:r>
              <a:rPr lang="nb-NO" sz="2100" dirty="0"/>
              <a:t> base </a:t>
            </a:r>
            <a:r>
              <a:rPr lang="nb-NO" sz="2100" dirty="0" err="1"/>
              <a:t>their</a:t>
            </a:r>
            <a:r>
              <a:rPr lang="nb-NO" sz="2100" dirty="0"/>
              <a:t> </a:t>
            </a:r>
            <a:r>
              <a:rPr lang="nb-NO" sz="2100" dirty="0" err="1"/>
              <a:t>judgement</a:t>
            </a:r>
            <a:r>
              <a:rPr lang="nb-NO" sz="2100" dirty="0"/>
              <a:t> </a:t>
            </a:r>
            <a:r>
              <a:rPr lang="nb-NO" sz="2100" dirty="0" err="1"/>
              <a:t>only</a:t>
            </a:r>
            <a:r>
              <a:rPr lang="nb-NO" sz="2100" dirty="0"/>
              <a:t> </a:t>
            </a:r>
            <a:r>
              <a:rPr lang="nb-NO" sz="2100" dirty="0" err="1"/>
              <a:t>on</a:t>
            </a:r>
            <a:r>
              <a:rPr lang="nb-NO" sz="2100" dirty="0"/>
              <a:t> </a:t>
            </a:r>
            <a:r>
              <a:rPr lang="nb-NO" sz="2100" dirty="0" err="1"/>
              <a:t>the</a:t>
            </a:r>
            <a:r>
              <a:rPr lang="nb-NO" sz="2100" dirty="0"/>
              <a:t> </a:t>
            </a:r>
            <a:r>
              <a:rPr lang="nb-NO" sz="2100" dirty="0" err="1"/>
              <a:t>call</a:t>
            </a:r>
            <a:r>
              <a:rPr lang="nb-NO" sz="2100" dirty="0"/>
              <a:t> </a:t>
            </a:r>
            <a:r>
              <a:rPr lang="nb-NO" sz="2100" dirty="0" err="1"/>
              <a:t>text</a:t>
            </a:r>
            <a:endParaRPr lang="nb-NO" sz="2100" dirty="0"/>
          </a:p>
          <a:p>
            <a:r>
              <a:rPr lang="nb-NO" sz="2100" dirty="0"/>
              <a:t>Purpose = </a:t>
            </a:r>
            <a:r>
              <a:rPr lang="nb-NO" sz="2100" dirty="0" err="1"/>
              <a:t>what</a:t>
            </a:r>
            <a:r>
              <a:rPr lang="nb-NO" sz="2100" dirty="0"/>
              <a:t> </a:t>
            </a:r>
            <a:r>
              <a:rPr lang="nb-NO" sz="2100" dirty="0" err="1"/>
              <a:t>the</a:t>
            </a:r>
            <a:r>
              <a:rPr lang="nb-NO" sz="2100" dirty="0"/>
              <a:t> funder </a:t>
            </a:r>
            <a:r>
              <a:rPr lang="nb-NO" sz="2100" dirty="0" err="1"/>
              <a:t>will</a:t>
            </a:r>
            <a:r>
              <a:rPr lang="nb-NO" sz="2100" dirty="0"/>
              <a:t> </a:t>
            </a:r>
            <a:r>
              <a:rPr lang="nb-NO" sz="2100" dirty="0" err="1"/>
              <a:t>achieve</a:t>
            </a:r>
            <a:r>
              <a:rPr lang="nb-NO" sz="2100" dirty="0"/>
              <a:t> </a:t>
            </a:r>
            <a:r>
              <a:rPr lang="nb-NO" sz="2100" dirty="0" err="1"/>
              <a:t>with</a:t>
            </a:r>
            <a:r>
              <a:rPr lang="nb-NO" sz="2100" dirty="0"/>
              <a:t> </a:t>
            </a:r>
            <a:r>
              <a:rPr lang="nb-NO" sz="2100" dirty="0" err="1"/>
              <a:t>the</a:t>
            </a:r>
            <a:r>
              <a:rPr lang="nb-NO" sz="2100" dirty="0"/>
              <a:t> </a:t>
            </a:r>
            <a:r>
              <a:rPr lang="nb-NO" sz="2100" dirty="0" err="1"/>
              <a:t>call</a:t>
            </a:r>
            <a:r>
              <a:rPr lang="nb-NO" sz="2100" dirty="0"/>
              <a:t>:</a:t>
            </a:r>
          </a:p>
          <a:p>
            <a:endParaRPr lang="nb-NO" dirty="0"/>
          </a:p>
          <a:p>
            <a:endParaRPr lang="nb-NO" sz="2000" dirty="0"/>
          </a:p>
          <a:p>
            <a:endParaRPr lang="nb-NO" sz="2000" dirty="0"/>
          </a:p>
          <a:p>
            <a:endParaRPr lang="nb-NO" sz="2000" dirty="0"/>
          </a:p>
          <a:p>
            <a:pPr marL="0" indent="0">
              <a:buNone/>
            </a:pPr>
            <a:endParaRPr lang="nb-NO" sz="2000" dirty="0"/>
          </a:p>
        </p:txBody>
      </p:sp>
      <p:sp>
        <p:nvSpPr>
          <p:cNvPr id="6" name="Plassholder for dato 5">
            <a:extLst>
              <a:ext uri="{FF2B5EF4-FFF2-40B4-BE49-F238E27FC236}">
                <a16:creationId xmlns:a16="http://schemas.microsoft.com/office/drawing/2014/main" id="{F39AF1F4-90A0-A10C-B9F2-E5D86691C365}"/>
              </a:ext>
            </a:extLst>
          </p:cNvPr>
          <p:cNvSpPr>
            <a:spLocks noGrp="1"/>
          </p:cNvSpPr>
          <p:nvPr>
            <p:ph type="dt" sz="half" idx="10"/>
          </p:nvPr>
        </p:nvSpPr>
        <p:spPr/>
        <p:txBody>
          <a:bodyPr/>
          <a:lstStyle/>
          <a:p>
            <a:fld id="{8201B6AC-387B-1141-B47A-FA154D0AE120}" type="datetime1">
              <a:rPr lang="nb-NO" smtClean="0"/>
              <a:t>08.05.2026</a:t>
            </a:fld>
            <a:endParaRPr lang="nb-NO" dirty="0"/>
          </a:p>
        </p:txBody>
      </p:sp>
      <p:sp>
        <p:nvSpPr>
          <p:cNvPr id="8" name="Plassholder for lysbildenummer 7">
            <a:extLst>
              <a:ext uri="{FF2B5EF4-FFF2-40B4-BE49-F238E27FC236}">
                <a16:creationId xmlns:a16="http://schemas.microsoft.com/office/drawing/2014/main" id="{A7D3A351-13D5-233F-5CE8-16249856F191}"/>
              </a:ext>
            </a:extLst>
          </p:cNvPr>
          <p:cNvSpPr>
            <a:spLocks noGrp="1"/>
          </p:cNvSpPr>
          <p:nvPr>
            <p:ph type="sldNum" sz="quarter" idx="12"/>
          </p:nvPr>
        </p:nvSpPr>
        <p:spPr/>
        <p:txBody>
          <a:bodyPr/>
          <a:lstStyle/>
          <a:p>
            <a:fld id="{28ECCE09-4EB9-D24E-99A2-F5BDA1BD657E}" type="slidenum">
              <a:rPr lang="nb-NO" smtClean="0"/>
              <a:pPr/>
              <a:t>4</a:t>
            </a:fld>
            <a:endParaRPr lang="nb-NO" dirty="0"/>
          </a:p>
        </p:txBody>
      </p:sp>
      <p:pic>
        <p:nvPicPr>
          <p:cNvPr id="12" name="Bilde 11">
            <a:extLst>
              <a:ext uri="{FF2B5EF4-FFF2-40B4-BE49-F238E27FC236}">
                <a16:creationId xmlns:a16="http://schemas.microsoft.com/office/drawing/2014/main" id="{A11C14FC-640F-7AC3-D8EE-014C23FD04EE}"/>
              </a:ext>
            </a:extLst>
          </p:cNvPr>
          <p:cNvPicPr>
            <a:picLocks noChangeAspect="1"/>
          </p:cNvPicPr>
          <p:nvPr/>
        </p:nvPicPr>
        <p:blipFill>
          <a:blip r:embed="rId3"/>
          <a:stretch>
            <a:fillRect/>
          </a:stretch>
        </p:blipFill>
        <p:spPr>
          <a:xfrm>
            <a:off x="4941411" y="118919"/>
            <a:ext cx="4035540" cy="4873000"/>
          </a:xfrm>
          <a:prstGeom prst="rect">
            <a:avLst/>
          </a:prstGeom>
          <a:ln w="12700">
            <a:solidFill>
              <a:srgbClr val="FF0000"/>
            </a:solidFill>
          </a:ln>
        </p:spPr>
      </p:pic>
      <p:pic>
        <p:nvPicPr>
          <p:cNvPr id="18" name="Bilde 17">
            <a:extLst>
              <a:ext uri="{FF2B5EF4-FFF2-40B4-BE49-F238E27FC236}">
                <a16:creationId xmlns:a16="http://schemas.microsoft.com/office/drawing/2014/main" id="{EBDF8BB9-E38B-844F-07BE-2E72194EF202}"/>
              </a:ext>
            </a:extLst>
          </p:cNvPr>
          <p:cNvPicPr>
            <a:picLocks noChangeAspect="1"/>
          </p:cNvPicPr>
          <p:nvPr/>
        </p:nvPicPr>
        <p:blipFill>
          <a:blip r:embed="rId4"/>
          <a:stretch>
            <a:fillRect/>
          </a:stretch>
        </p:blipFill>
        <p:spPr>
          <a:xfrm>
            <a:off x="545893" y="2750531"/>
            <a:ext cx="4026107" cy="920797"/>
          </a:xfrm>
          <a:prstGeom prst="rect">
            <a:avLst/>
          </a:prstGeom>
          <a:ln w="15875">
            <a:solidFill>
              <a:schemeClr val="accent1">
                <a:lumMod val="75000"/>
              </a:schemeClr>
            </a:solidFill>
          </a:ln>
        </p:spPr>
      </p:pic>
      <p:sp>
        <p:nvSpPr>
          <p:cNvPr id="20" name="TekstSylinder 19">
            <a:extLst>
              <a:ext uri="{FF2B5EF4-FFF2-40B4-BE49-F238E27FC236}">
                <a16:creationId xmlns:a16="http://schemas.microsoft.com/office/drawing/2014/main" id="{79EDA808-8113-D956-E665-3BC347AF765D}"/>
              </a:ext>
            </a:extLst>
          </p:cNvPr>
          <p:cNvSpPr txBox="1"/>
          <p:nvPr/>
        </p:nvSpPr>
        <p:spPr>
          <a:xfrm>
            <a:off x="457200" y="4779904"/>
            <a:ext cx="4572000" cy="276999"/>
          </a:xfrm>
          <a:prstGeom prst="rect">
            <a:avLst/>
          </a:prstGeom>
          <a:noFill/>
        </p:spPr>
        <p:txBody>
          <a:bodyPr wrap="square">
            <a:spAutoFit/>
          </a:bodyPr>
          <a:lstStyle/>
          <a:p>
            <a:r>
              <a:rPr lang="en-US" sz="1200" dirty="0">
                <a:hlinkClick r:id="rId5"/>
              </a:rPr>
              <a:t>Research for Future Skills, Education and Working Life</a:t>
            </a:r>
            <a:endParaRPr lang="nb-NO" sz="1200" dirty="0"/>
          </a:p>
        </p:txBody>
      </p:sp>
      <p:sp>
        <p:nvSpPr>
          <p:cNvPr id="22" name="TekstSylinder 21">
            <a:extLst>
              <a:ext uri="{FF2B5EF4-FFF2-40B4-BE49-F238E27FC236}">
                <a16:creationId xmlns:a16="http://schemas.microsoft.com/office/drawing/2014/main" id="{78E8DC65-E9F2-3F29-2099-BC14340B8229}"/>
              </a:ext>
            </a:extLst>
          </p:cNvPr>
          <p:cNvSpPr txBox="1"/>
          <p:nvPr/>
        </p:nvSpPr>
        <p:spPr>
          <a:xfrm>
            <a:off x="738909" y="4006792"/>
            <a:ext cx="3833091" cy="923330"/>
          </a:xfrm>
          <a:prstGeom prst="rect">
            <a:avLst/>
          </a:prstGeom>
          <a:noFill/>
        </p:spPr>
        <p:txBody>
          <a:bodyPr wrap="square" rtlCol="0">
            <a:spAutoFit/>
          </a:bodyPr>
          <a:lstStyle/>
          <a:p>
            <a:r>
              <a:rPr lang="nb-NO" dirty="0" err="1"/>
              <a:t>Use</a:t>
            </a:r>
            <a:r>
              <a:rPr lang="nb-NO" dirty="0"/>
              <a:t> </a:t>
            </a:r>
            <a:r>
              <a:rPr lang="nb-NO" dirty="0" err="1"/>
              <a:t>the</a:t>
            </a:r>
            <a:r>
              <a:rPr lang="nb-NO" dirty="0"/>
              <a:t> </a:t>
            </a:r>
            <a:r>
              <a:rPr lang="nb-NO" dirty="0" err="1"/>
              <a:t>assessment</a:t>
            </a:r>
            <a:r>
              <a:rPr lang="nb-NO" dirty="0"/>
              <a:t>/</a:t>
            </a:r>
            <a:r>
              <a:rPr lang="nb-NO" dirty="0" err="1"/>
              <a:t>evaluation</a:t>
            </a:r>
            <a:r>
              <a:rPr lang="nb-NO" dirty="0"/>
              <a:t> </a:t>
            </a:r>
            <a:r>
              <a:rPr lang="nb-NO" dirty="0" err="1"/>
              <a:t>criteria</a:t>
            </a:r>
            <a:r>
              <a:rPr lang="nb-NO" dirty="0"/>
              <a:t> as a </a:t>
            </a:r>
            <a:r>
              <a:rPr lang="nb-NO" dirty="0" err="1"/>
              <a:t>check</a:t>
            </a:r>
            <a:r>
              <a:rPr lang="nb-NO" dirty="0"/>
              <a:t> list</a:t>
            </a:r>
          </a:p>
          <a:p>
            <a:endParaRPr lang="nb-NO" dirty="0"/>
          </a:p>
        </p:txBody>
      </p:sp>
      <p:pic>
        <p:nvPicPr>
          <p:cNvPr id="24" name="Bilde 23">
            <a:extLst>
              <a:ext uri="{FF2B5EF4-FFF2-40B4-BE49-F238E27FC236}">
                <a16:creationId xmlns:a16="http://schemas.microsoft.com/office/drawing/2014/main" id="{68D269B5-0DC9-F271-39E0-F02556A2CBF7}"/>
              </a:ext>
            </a:extLst>
          </p:cNvPr>
          <p:cNvPicPr>
            <a:picLocks noChangeAspect="1"/>
          </p:cNvPicPr>
          <p:nvPr/>
        </p:nvPicPr>
        <p:blipFill>
          <a:blip r:embed="rId6"/>
          <a:stretch>
            <a:fillRect/>
          </a:stretch>
        </p:blipFill>
        <p:spPr>
          <a:xfrm>
            <a:off x="450637" y="4106404"/>
            <a:ext cx="288271" cy="317098"/>
          </a:xfrm>
          <a:prstGeom prst="rect">
            <a:avLst/>
          </a:prstGeom>
        </p:spPr>
      </p:pic>
    </p:spTree>
    <p:extLst>
      <p:ext uri="{BB962C8B-B14F-4D97-AF65-F5344CB8AC3E}">
        <p14:creationId xmlns:p14="http://schemas.microsoft.com/office/powerpoint/2010/main" val="56089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uiExpand="1" build="allAtOnce"/>
      <p:bldP spid="20"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52F28567-2417-11DB-3256-8463F9C03249}"/>
              </a:ext>
            </a:extLst>
          </p:cNvPr>
          <p:cNvSpPr>
            <a:spLocks noGrp="1"/>
          </p:cNvSpPr>
          <p:nvPr>
            <p:ph type="title"/>
          </p:nvPr>
        </p:nvSpPr>
        <p:spPr>
          <a:xfrm>
            <a:off x="457200" y="675104"/>
            <a:ext cx="8229600" cy="454527"/>
          </a:xfrm>
        </p:spPr>
        <p:txBody>
          <a:bodyPr anchor="ctr">
            <a:normAutofit/>
          </a:bodyPr>
          <a:lstStyle/>
          <a:p>
            <a:pPr>
              <a:lnSpc>
                <a:spcPct val="90000"/>
              </a:lnSpc>
            </a:pPr>
            <a:r>
              <a:rPr lang="nb-NO" sz="2600" dirty="0"/>
              <a:t>Who </a:t>
            </a:r>
            <a:r>
              <a:rPr lang="nb-NO" sz="2600" dirty="0" err="1"/>
              <a:t>are</a:t>
            </a:r>
            <a:r>
              <a:rPr lang="nb-NO" sz="2600" dirty="0"/>
              <a:t> </a:t>
            </a:r>
            <a:r>
              <a:rPr lang="nb-NO" sz="2600" dirty="0" err="1"/>
              <a:t>you</a:t>
            </a:r>
            <a:r>
              <a:rPr lang="nb-NO" sz="2600" dirty="0"/>
              <a:t> </a:t>
            </a:r>
            <a:r>
              <a:rPr lang="nb-NO" sz="2600" dirty="0" err="1"/>
              <a:t>writing</a:t>
            </a:r>
            <a:r>
              <a:rPr lang="nb-NO" sz="2600" dirty="0"/>
              <a:t> for?</a:t>
            </a:r>
          </a:p>
        </p:txBody>
      </p:sp>
      <p:pic>
        <p:nvPicPr>
          <p:cNvPr id="14" name="Picture 17">
            <a:extLst>
              <a:ext uri="{FF2B5EF4-FFF2-40B4-BE49-F238E27FC236}">
                <a16:creationId xmlns:a16="http://schemas.microsoft.com/office/drawing/2014/main" id="{A314FFA7-DC47-6102-E32F-309116FE428E}"/>
              </a:ext>
            </a:extLst>
          </p:cNvPr>
          <p:cNvPicPr>
            <a:picLocks noChangeAspect="1"/>
          </p:cNvPicPr>
          <p:nvPr/>
        </p:nvPicPr>
        <p:blipFill rotWithShape="1">
          <a:blip r:embed="rId3"/>
          <a:srcRect l="15384" r="5296" b="-3"/>
          <a:stretch>
            <a:fillRect/>
          </a:stretch>
        </p:blipFill>
        <p:spPr>
          <a:xfrm>
            <a:off x="457200" y="1200151"/>
            <a:ext cx="4038600" cy="3394472"/>
          </a:xfrm>
          <a:prstGeom prst="rect">
            <a:avLst/>
          </a:prstGeom>
          <a:noFill/>
          <a:effectLst>
            <a:outerShdw blurRad="50800" dist="50800" dir="5400000" algn="ctr" rotWithShape="0">
              <a:srgbClr val="010000">
                <a:alpha val="0"/>
              </a:srgbClr>
            </a:outerShdw>
          </a:effectLst>
        </p:spPr>
      </p:pic>
      <p:sp>
        <p:nvSpPr>
          <p:cNvPr id="19" name="Content Placeholder 3">
            <a:extLst>
              <a:ext uri="{FF2B5EF4-FFF2-40B4-BE49-F238E27FC236}">
                <a16:creationId xmlns:a16="http://schemas.microsoft.com/office/drawing/2014/main" id="{E06DDA73-2F83-5E9D-0460-09FB1CDB8794}"/>
              </a:ext>
            </a:extLst>
          </p:cNvPr>
          <p:cNvSpPr>
            <a:spLocks noGrp="1"/>
          </p:cNvSpPr>
          <p:nvPr>
            <p:ph sz="half" idx="2"/>
          </p:nvPr>
        </p:nvSpPr>
        <p:spPr>
          <a:xfrm>
            <a:off x="4648200" y="1107788"/>
            <a:ext cx="4038600" cy="3658177"/>
          </a:xfrm>
        </p:spPr>
        <p:txBody>
          <a:bodyPr>
            <a:noAutofit/>
          </a:bodyPr>
          <a:lstStyle/>
          <a:p>
            <a:r>
              <a:rPr lang="nb-NO" sz="1400" b="1" dirty="0"/>
              <a:t>Experts</a:t>
            </a:r>
            <a:r>
              <a:rPr lang="nb-NO" sz="1400" dirty="0"/>
              <a:t> in relevant </a:t>
            </a:r>
            <a:r>
              <a:rPr lang="nb-NO" sz="1400" dirty="0" err="1"/>
              <a:t>field</a:t>
            </a:r>
            <a:r>
              <a:rPr lang="nb-NO" sz="1400" dirty="0"/>
              <a:t> </a:t>
            </a:r>
            <a:r>
              <a:rPr lang="nb-NO" sz="1400" b="1" dirty="0"/>
              <a:t>and generalists</a:t>
            </a:r>
          </a:p>
          <a:p>
            <a:r>
              <a:rPr lang="en-US" sz="1400" dirty="0">
                <a:solidFill>
                  <a:srgbClr val="444444"/>
                </a:solidFill>
              </a:rPr>
              <a:t>Come from </a:t>
            </a:r>
            <a:r>
              <a:rPr lang="en-US" sz="1400" dirty="0">
                <a:latin typeface="Source Sans Pro" charset="0"/>
                <a:ea typeface="Source Sans Pro" charset="0"/>
                <a:cs typeface="Source Sans Pro" charset="0"/>
              </a:rPr>
              <a:t>internationally leading research and innovation environments</a:t>
            </a:r>
          </a:p>
          <a:p>
            <a:r>
              <a:rPr lang="en-US" sz="1400" dirty="0">
                <a:solidFill>
                  <a:srgbClr val="444444"/>
                </a:solidFill>
              </a:rPr>
              <a:t>Project title, objectives and summary - main source for assigning your proposal to a panel</a:t>
            </a:r>
          </a:p>
          <a:p>
            <a:r>
              <a:rPr lang="en-US" sz="1400" dirty="0">
                <a:solidFill>
                  <a:srgbClr val="444444"/>
                </a:solidFill>
              </a:rPr>
              <a:t>Evaluators are checked for impartiality</a:t>
            </a:r>
          </a:p>
          <a:p>
            <a:r>
              <a:rPr lang="nb-NO" sz="1400" dirty="0"/>
              <a:t>At </a:t>
            </a:r>
            <a:r>
              <a:rPr lang="nb-NO" sz="1400" dirty="0" err="1"/>
              <a:t>least</a:t>
            </a:r>
            <a:r>
              <a:rPr lang="nb-NO" sz="1400" dirty="0"/>
              <a:t> </a:t>
            </a:r>
            <a:r>
              <a:rPr lang="nb-NO" sz="1400" dirty="0" err="1"/>
              <a:t>three</a:t>
            </a:r>
            <a:r>
              <a:rPr lang="nb-NO" sz="1400" dirty="0"/>
              <a:t> </a:t>
            </a:r>
            <a:r>
              <a:rPr lang="nb-NO" sz="1400" dirty="0" err="1"/>
              <a:t>evaluators</a:t>
            </a:r>
            <a:r>
              <a:rPr lang="nb-NO" sz="1400" dirty="0"/>
              <a:t> per </a:t>
            </a:r>
            <a:r>
              <a:rPr lang="nb-NO" sz="1400" dirty="0" err="1"/>
              <a:t>application</a:t>
            </a:r>
            <a:endParaRPr lang="nb-NO" sz="1400" dirty="0"/>
          </a:p>
          <a:p>
            <a:r>
              <a:rPr lang="en-US" sz="1400" dirty="0">
                <a:solidFill>
                  <a:srgbClr val="444444"/>
                </a:solidFill>
              </a:rPr>
              <a:t>Assess and score each criterion: Excellence, Impact and Implementation</a:t>
            </a:r>
          </a:p>
          <a:p>
            <a:pPr marL="0" indent="0">
              <a:buNone/>
            </a:pPr>
            <a:endParaRPr lang="en-US" sz="1400" dirty="0">
              <a:solidFill>
                <a:srgbClr val="444444"/>
              </a:solidFill>
            </a:endParaRPr>
          </a:p>
          <a:p>
            <a:r>
              <a:rPr lang="en-US" sz="1400" dirty="0">
                <a:solidFill>
                  <a:srgbClr val="444444"/>
                </a:solidFill>
              </a:rPr>
              <a:t>First: Individual evaluation and scoring </a:t>
            </a:r>
          </a:p>
          <a:p>
            <a:r>
              <a:rPr lang="en-US" sz="1400" dirty="0">
                <a:solidFill>
                  <a:srgbClr val="444444"/>
                </a:solidFill>
              </a:rPr>
              <a:t>Then: Online meeting to </a:t>
            </a:r>
            <a:r>
              <a:rPr lang="en-US" sz="1400" b="1" dirty="0">
                <a:solidFill>
                  <a:srgbClr val="444444"/>
                </a:solidFill>
              </a:rPr>
              <a:t>reach consensus</a:t>
            </a:r>
            <a:endParaRPr lang="en-US" sz="1400" dirty="0">
              <a:solidFill>
                <a:srgbClr val="444444"/>
              </a:solidFill>
            </a:endParaRPr>
          </a:p>
          <a:p>
            <a:pPr marL="0" indent="0">
              <a:buNone/>
            </a:pPr>
            <a:endParaRPr lang="en-US" sz="1400" dirty="0">
              <a:solidFill>
                <a:srgbClr val="444444"/>
              </a:solidFill>
            </a:endParaRPr>
          </a:p>
          <a:p>
            <a:r>
              <a:rPr lang="en-US" sz="1400" dirty="0">
                <a:solidFill>
                  <a:srgbClr val="444444"/>
                </a:solidFill>
              </a:rPr>
              <a:t>They may assess many proposals – convince them that </a:t>
            </a:r>
            <a:r>
              <a:rPr lang="en-US" sz="1400" u="sng" dirty="0">
                <a:solidFill>
                  <a:srgbClr val="444444"/>
                </a:solidFill>
              </a:rPr>
              <a:t>your</a:t>
            </a:r>
            <a:r>
              <a:rPr lang="en-US" sz="1400" dirty="0">
                <a:solidFill>
                  <a:srgbClr val="444444"/>
                </a:solidFill>
              </a:rPr>
              <a:t> proposal should get funded!</a:t>
            </a:r>
          </a:p>
          <a:p>
            <a:endParaRPr lang="en-US" sz="1400" dirty="0"/>
          </a:p>
        </p:txBody>
      </p:sp>
      <p:sp>
        <p:nvSpPr>
          <p:cNvPr id="3" name="Plassholder for dato 2">
            <a:extLst>
              <a:ext uri="{FF2B5EF4-FFF2-40B4-BE49-F238E27FC236}">
                <a16:creationId xmlns:a16="http://schemas.microsoft.com/office/drawing/2014/main" id="{165B0095-9086-1342-5DBD-483D0EF51EEC}"/>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02E343F4-8F3E-7FC2-84BB-9628F0006AE0}"/>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Veslemøy Ramsfjell| Research Administration</a:t>
            </a:r>
          </a:p>
        </p:txBody>
      </p:sp>
      <p:sp>
        <p:nvSpPr>
          <p:cNvPr id="5" name="Plassholder for lysbildenummer 4">
            <a:extLst>
              <a:ext uri="{FF2B5EF4-FFF2-40B4-BE49-F238E27FC236}">
                <a16:creationId xmlns:a16="http://schemas.microsoft.com/office/drawing/2014/main" id="{D07D5289-39A3-3385-9D39-94C49DA2504F}"/>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5</a:t>
            </a:fld>
            <a:endParaRPr lang="nb-NO"/>
          </a:p>
        </p:txBody>
      </p:sp>
    </p:spTree>
    <p:extLst>
      <p:ext uri="{BB962C8B-B14F-4D97-AF65-F5344CB8AC3E}">
        <p14:creationId xmlns:p14="http://schemas.microsoft.com/office/powerpoint/2010/main" val="4044264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FE1FA3CC-3164-210F-2EED-5E9B8074180E}"/>
              </a:ext>
            </a:extLst>
          </p:cNvPr>
          <p:cNvSpPr>
            <a:spLocks noGrp="1"/>
          </p:cNvSpPr>
          <p:nvPr>
            <p:ph type="title"/>
          </p:nvPr>
        </p:nvSpPr>
        <p:spPr>
          <a:xfrm>
            <a:off x="457200" y="675104"/>
            <a:ext cx="8229600" cy="454527"/>
          </a:xfrm>
        </p:spPr>
        <p:txBody>
          <a:bodyPr anchor="ctr">
            <a:normAutofit/>
          </a:bodyPr>
          <a:lstStyle/>
          <a:p>
            <a:pPr>
              <a:lnSpc>
                <a:spcPct val="90000"/>
              </a:lnSpc>
            </a:pPr>
            <a:r>
              <a:rPr lang="nb-NO" sz="2600" err="1"/>
              <a:t>Address</a:t>
            </a:r>
            <a:r>
              <a:rPr lang="nb-NO" sz="2600"/>
              <a:t> </a:t>
            </a:r>
            <a:r>
              <a:rPr lang="en-US" sz="2600"/>
              <a:t>key aspects in the appropriate sections</a:t>
            </a:r>
            <a:r>
              <a:rPr lang="nb-NO" sz="2600"/>
              <a:t> </a:t>
            </a:r>
          </a:p>
        </p:txBody>
      </p:sp>
      <p:pic>
        <p:nvPicPr>
          <p:cNvPr id="15" name="Plassholder for innhold 14" descr="Sjekkliste med heldekkende fyll">
            <a:extLst>
              <a:ext uri="{FF2B5EF4-FFF2-40B4-BE49-F238E27FC236}">
                <a16:creationId xmlns:a16="http://schemas.microsoft.com/office/drawing/2014/main" id="{4E544563-A692-6316-F5B7-C08F41CAFB21}"/>
              </a:ext>
            </a:extLst>
          </p:cNvPr>
          <p:cNvPicPr>
            <a:picLocks noGrp="1" noChangeAspect="1"/>
          </p:cNvPicPr>
          <p:nvPr>
            <p:ph sz="half" idx="1"/>
          </p:nvPr>
        </p:nvPicPr>
        <p:blipFill>
          <a:blip>
            <a:extLst>
              <a:ext uri="{96DAC541-7B7A-43D3-8B79-37D633B846F1}">
                <asvg:svgBlip xmlns:asvg="http://schemas.microsoft.com/office/drawing/2016/SVG/main" r:embed="rId3"/>
              </a:ext>
            </a:extLst>
          </a:blip>
          <a:stretch>
            <a:fillRect/>
          </a:stretch>
        </p:blipFill>
        <p:spPr>
          <a:xfrm>
            <a:off x="779264" y="978481"/>
            <a:ext cx="3394472" cy="3394472"/>
          </a:xfrm>
        </p:spPr>
      </p:pic>
      <p:sp>
        <p:nvSpPr>
          <p:cNvPr id="10" name="Plassholder for innhold 9">
            <a:extLst>
              <a:ext uri="{FF2B5EF4-FFF2-40B4-BE49-F238E27FC236}">
                <a16:creationId xmlns:a16="http://schemas.microsoft.com/office/drawing/2014/main" id="{7226D383-67EB-7089-BD24-50942CB6C040}"/>
              </a:ext>
            </a:extLst>
          </p:cNvPr>
          <p:cNvSpPr>
            <a:spLocks noGrp="1"/>
          </p:cNvSpPr>
          <p:nvPr>
            <p:ph sz="half" idx="2"/>
          </p:nvPr>
        </p:nvSpPr>
        <p:spPr>
          <a:xfrm>
            <a:off x="4648200" y="1200151"/>
            <a:ext cx="4038600" cy="3394472"/>
          </a:xfrm>
        </p:spPr>
        <p:txBody>
          <a:bodyPr>
            <a:normAutofit/>
          </a:bodyPr>
          <a:lstStyle/>
          <a:p>
            <a:r>
              <a:rPr lang="nb-NO" dirty="0" err="1"/>
              <a:t>Evaluators</a:t>
            </a:r>
            <a:r>
              <a:rPr lang="nb-NO" dirty="0"/>
              <a:t> </a:t>
            </a:r>
            <a:r>
              <a:rPr lang="nb-NO" dirty="0" err="1"/>
              <a:t>are</a:t>
            </a:r>
            <a:r>
              <a:rPr lang="nb-NO" dirty="0"/>
              <a:t> </a:t>
            </a:r>
            <a:r>
              <a:rPr lang="nb-NO" dirty="0" err="1"/>
              <a:t>busy</a:t>
            </a:r>
            <a:r>
              <a:rPr lang="nb-NO" dirty="0"/>
              <a:t> </a:t>
            </a:r>
            <a:r>
              <a:rPr lang="nb-NO" dirty="0" err="1"/>
              <a:t>researchers</a:t>
            </a:r>
            <a:r>
              <a:rPr lang="nb-NO" dirty="0"/>
              <a:t> and </a:t>
            </a:r>
            <a:r>
              <a:rPr lang="nb-NO" dirty="0" err="1"/>
              <a:t>will</a:t>
            </a:r>
            <a:r>
              <a:rPr lang="nb-NO" dirty="0"/>
              <a:t> not </a:t>
            </a:r>
            <a:r>
              <a:rPr lang="nb-NO" dirty="0" err="1"/>
              <a:t>read</a:t>
            </a:r>
            <a:r>
              <a:rPr lang="nb-NO" dirty="0"/>
              <a:t> </a:t>
            </a:r>
            <a:r>
              <a:rPr lang="nb-NO" dirty="0" err="1"/>
              <a:t>every</a:t>
            </a:r>
            <a:r>
              <a:rPr lang="nb-NO" dirty="0"/>
              <a:t> single </a:t>
            </a:r>
            <a:r>
              <a:rPr lang="nb-NO" dirty="0" err="1"/>
              <a:t>word</a:t>
            </a:r>
            <a:endParaRPr lang="nb-NO" dirty="0"/>
          </a:p>
          <a:p>
            <a:r>
              <a:rPr lang="nb-NO" dirty="0" err="1"/>
              <a:t>They</a:t>
            </a:r>
            <a:r>
              <a:rPr lang="nb-NO" dirty="0"/>
              <a:t> </a:t>
            </a:r>
            <a:r>
              <a:rPr lang="nb-NO" dirty="0" err="1"/>
              <a:t>follow</a:t>
            </a:r>
            <a:r>
              <a:rPr lang="nb-NO" dirty="0"/>
              <a:t> </a:t>
            </a:r>
            <a:r>
              <a:rPr lang="nb-NO" dirty="0" err="1"/>
              <a:t>the</a:t>
            </a:r>
            <a:r>
              <a:rPr lang="nb-NO" dirty="0"/>
              <a:t> </a:t>
            </a:r>
            <a:r>
              <a:rPr lang="nb-NO" dirty="0" err="1"/>
              <a:t>template</a:t>
            </a:r>
            <a:r>
              <a:rPr lang="nb-NO" dirty="0"/>
              <a:t> and </a:t>
            </a:r>
            <a:r>
              <a:rPr lang="nb-NO" dirty="0" err="1"/>
              <a:t>know</a:t>
            </a:r>
            <a:r>
              <a:rPr lang="nb-NO" dirty="0"/>
              <a:t> </a:t>
            </a:r>
            <a:r>
              <a:rPr lang="nb-NO" dirty="0" err="1"/>
              <a:t>where</a:t>
            </a:r>
            <a:r>
              <a:rPr lang="nb-NO" dirty="0"/>
              <a:t> to </a:t>
            </a:r>
            <a:r>
              <a:rPr lang="nb-NO" dirty="0" err="1"/>
              <a:t>expect</a:t>
            </a:r>
            <a:r>
              <a:rPr lang="nb-NO" dirty="0"/>
              <a:t> </a:t>
            </a:r>
            <a:r>
              <a:rPr lang="nb-NO" dirty="0" err="1"/>
              <a:t>the</a:t>
            </a:r>
            <a:r>
              <a:rPr lang="nb-NO" dirty="0"/>
              <a:t> different </a:t>
            </a:r>
            <a:r>
              <a:rPr lang="nb-NO" dirty="0" err="1"/>
              <a:t>aspects</a:t>
            </a:r>
            <a:r>
              <a:rPr lang="nb-NO" dirty="0"/>
              <a:t> </a:t>
            </a:r>
          </a:p>
          <a:p>
            <a:r>
              <a:rPr lang="nb-NO" dirty="0"/>
              <a:t>Information </a:t>
            </a:r>
            <a:r>
              <a:rPr lang="nb-NO" dirty="0" err="1"/>
              <a:t>placed</a:t>
            </a:r>
            <a:r>
              <a:rPr lang="nb-NO" dirty="0"/>
              <a:t> </a:t>
            </a:r>
            <a:r>
              <a:rPr lang="nb-NO" dirty="0" err="1"/>
              <a:t>elsewhere</a:t>
            </a:r>
            <a:r>
              <a:rPr lang="nb-NO" dirty="0"/>
              <a:t> </a:t>
            </a:r>
            <a:r>
              <a:rPr lang="nb-NO" dirty="0" err="1"/>
              <a:t>may</a:t>
            </a:r>
            <a:r>
              <a:rPr lang="nb-NO" dirty="0"/>
              <a:t> be </a:t>
            </a:r>
            <a:r>
              <a:rPr lang="nb-NO" dirty="0" err="1"/>
              <a:t>overlooked</a:t>
            </a:r>
            <a:r>
              <a:rPr lang="nb-NO" dirty="0"/>
              <a:t> and </a:t>
            </a:r>
            <a:r>
              <a:rPr lang="nb-NO" dirty="0" err="1"/>
              <a:t>treated</a:t>
            </a:r>
            <a:r>
              <a:rPr lang="nb-NO" dirty="0"/>
              <a:t> as </a:t>
            </a:r>
            <a:r>
              <a:rPr lang="nb-NO" dirty="0" err="1"/>
              <a:t>missing</a:t>
            </a:r>
            <a:endParaRPr lang="nb-NO" dirty="0"/>
          </a:p>
        </p:txBody>
      </p:sp>
      <p:sp>
        <p:nvSpPr>
          <p:cNvPr id="6" name="Plassholder for dato 5">
            <a:extLst>
              <a:ext uri="{FF2B5EF4-FFF2-40B4-BE49-F238E27FC236}">
                <a16:creationId xmlns:a16="http://schemas.microsoft.com/office/drawing/2014/main" id="{FF6A8171-7348-6372-F36D-2F89D3E8A7CE}"/>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8201B6AC-387B-1141-B47A-FA154D0AE120}" type="datetime1">
              <a:rPr lang="nb-NO" smtClean="0"/>
              <a:pPr>
                <a:lnSpc>
                  <a:spcPct val="90000"/>
                </a:lnSpc>
                <a:spcAft>
                  <a:spcPts val="600"/>
                </a:spcAft>
              </a:pPr>
              <a:t>08.05.2026</a:t>
            </a:fld>
            <a:endParaRPr lang="nb-NO"/>
          </a:p>
        </p:txBody>
      </p:sp>
      <p:sp>
        <p:nvSpPr>
          <p:cNvPr id="7" name="Plassholder for bunntekst 6">
            <a:extLst>
              <a:ext uri="{FF2B5EF4-FFF2-40B4-BE49-F238E27FC236}">
                <a16:creationId xmlns:a16="http://schemas.microsoft.com/office/drawing/2014/main" id="{9AEE8305-9B4E-7D7D-DFAB-5CF757884CB4}"/>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Veslemøy Ramsfjell| Research Administration</a:t>
            </a:r>
          </a:p>
        </p:txBody>
      </p:sp>
      <p:sp>
        <p:nvSpPr>
          <p:cNvPr id="8" name="Plassholder for lysbildenummer 7">
            <a:extLst>
              <a:ext uri="{FF2B5EF4-FFF2-40B4-BE49-F238E27FC236}">
                <a16:creationId xmlns:a16="http://schemas.microsoft.com/office/drawing/2014/main" id="{20008471-45F4-5442-A423-2B0E4CE71777}"/>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6</a:t>
            </a:fld>
            <a:endParaRPr lang="nb-NO"/>
          </a:p>
        </p:txBody>
      </p:sp>
    </p:spTree>
    <p:extLst>
      <p:ext uri="{BB962C8B-B14F-4D97-AF65-F5344CB8AC3E}">
        <p14:creationId xmlns:p14="http://schemas.microsoft.com/office/powerpoint/2010/main" val="3448898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8">
            <a:extLst>
              <a:ext uri="{FF2B5EF4-FFF2-40B4-BE49-F238E27FC236}">
                <a16:creationId xmlns:a16="http://schemas.microsoft.com/office/drawing/2014/main" id="{66A4C372-F115-CA3F-8262-9E197C8506C3}"/>
              </a:ext>
            </a:extLst>
          </p:cNvPr>
          <p:cNvSpPr>
            <a:spLocks noGrp="1"/>
          </p:cNvSpPr>
          <p:nvPr>
            <p:ph type="title"/>
          </p:nvPr>
        </p:nvSpPr>
        <p:spPr>
          <a:xfrm>
            <a:off x="457200" y="675104"/>
            <a:ext cx="8229600" cy="454527"/>
          </a:xfrm>
        </p:spPr>
        <p:txBody>
          <a:bodyPr anchor="ctr">
            <a:normAutofit/>
          </a:bodyPr>
          <a:lstStyle/>
          <a:p>
            <a:pPr>
              <a:lnSpc>
                <a:spcPct val="90000"/>
              </a:lnSpc>
            </a:pPr>
            <a:r>
              <a:rPr lang="nb-NO" sz="2600"/>
              <a:t>The </a:t>
            </a:r>
            <a:r>
              <a:rPr lang="nb-NO" sz="2600" err="1"/>
              <a:t>importance</a:t>
            </a:r>
            <a:r>
              <a:rPr lang="nb-NO" sz="2600"/>
              <a:t> </a:t>
            </a:r>
            <a:r>
              <a:rPr lang="nb-NO" sz="2600" err="1"/>
              <a:t>of</a:t>
            </a:r>
            <a:r>
              <a:rPr lang="nb-NO" sz="2600"/>
              <a:t> </a:t>
            </a:r>
            <a:r>
              <a:rPr lang="nb-NO" sz="2600" err="1"/>
              <a:t>the</a:t>
            </a:r>
            <a:r>
              <a:rPr lang="nb-NO" sz="2600"/>
              <a:t> first </a:t>
            </a:r>
            <a:r>
              <a:rPr lang="nb-NO" sz="2600" err="1"/>
              <a:t>page</a:t>
            </a:r>
            <a:r>
              <a:rPr lang="nb-NO" sz="2600"/>
              <a:t> </a:t>
            </a:r>
            <a:r>
              <a:rPr lang="nb-NO" sz="2600" err="1"/>
              <a:t>of</a:t>
            </a:r>
            <a:r>
              <a:rPr lang="nb-NO" sz="2600"/>
              <a:t> </a:t>
            </a:r>
            <a:r>
              <a:rPr lang="nb-NO" sz="2600" err="1"/>
              <a:t>the</a:t>
            </a:r>
            <a:r>
              <a:rPr lang="nb-NO" sz="2600"/>
              <a:t> </a:t>
            </a:r>
            <a:r>
              <a:rPr lang="nb-NO" sz="2600" err="1"/>
              <a:t>proposal</a:t>
            </a:r>
            <a:endParaRPr lang="nb-NO" sz="2600"/>
          </a:p>
        </p:txBody>
      </p:sp>
      <p:pic>
        <p:nvPicPr>
          <p:cNvPr id="15" name="Bilde 14">
            <a:extLst>
              <a:ext uri="{FF2B5EF4-FFF2-40B4-BE49-F238E27FC236}">
                <a16:creationId xmlns:a16="http://schemas.microsoft.com/office/drawing/2014/main" id="{127E82D7-2F9F-3386-5C7D-3162B6B2828D}"/>
              </a:ext>
            </a:extLst>
          </p:cNvPr>
          <p:cNvPicPr>
            <a:picLocks noChangeAspect="1"/>
          </p:cNvPicPr>
          <p:nvPr/>
        </p:nvPicPr>
        <p:blipFill>
          <a:blip r:embed="rId3"/>
          <a:srcRect l="9870" r="6846" b="-1"/>
          <a:stretch>
            <a:fillRect/>
          </a:stretch>
        </p:blipFill>
        <p:spPr>
          <a:xfrm>
            <a:off x="2552697" y="1200151"/>
            <a:ext cx="4038605" cy="3394472"/>
          </a:xfrm>
          <a:prstGeom prst="rect">
            <a:avLst/>
          </a:prstGeom>
          <a:noFill/>
        </p:spPr>
      </p:pic>
      <p:sp>
        <p:nvSpPr>
          <p:cNvPr id="6" name="Plassholder for dato 5">
            <a:extLst>
              <a:ext uri="{FF2B5EF4-FFF2-40B4-BE49-F238E27FC236}">
                <a16:creationId xmlns:a16="http://schemas.microsoft.com/office/drawing/2014/main" id="{F93B7C5C-5D38-893C-DF4E-54E9E9DDCB4F}"/>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8201B6AC-387B-1141-B47A-FA154D0AE120}" type="datetime1">
              <a:rPr lang="nb-NO" smtClean="0"/>
              <a:pPr>
                <a:lnSpc>
                  <a:spcPct val="90000"/>
                </a:lnSpc>
                <a:spcAft>
                  <a:spcPts val="600"/>
                </a:spcAft>
              </a:pPr>
              <a:t>08.05.2026</a:t>
            </a:fld>
            <a:endParaRPr lang="nb-NO"/>
          </a:p>
        </p:txBody>
      </p:sp>
      <p:sp>
        <p:nvSpPr>
          <p:cNvPr id="7" name="Plassholder for bunntekst 6">
            <a:extLst>
              <a:ext uri="{FF2B5EF4-FFF2-40B4-BE49-F238E27FC236}">
                <a16:creationId xmlns:a16="http://schemas.microsoft.com/office/drawing/2014/main" id="{0F185511-5AD0-06CE-DC7E-761154347F82}"/>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Veslemøy Ramsfjell| Research Administration</a:t>
            </a:r>
          </a:p>
        </p:txBody>
      </p:sp>
      <p:sp>
        <p:nvSpPr>
          <p:cNvPr id="8" name="Plassholder for lysbildenummer 7">
            <a:extLst>
              <a:ext uri="{FF2B5EF4-FFF2-40B4-BE49-F238E27FC236}">
                <a16:creationId xmlns:a16="http://schemas.microsoft.com/office/drawing/2014/main" id="{A94ED8A6-7BB1-0F88-B9E1-549FA40D2591}"/>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7</a:t>
            </a:fld>
            <a:endParaRPr lang="nb-NO"/>
          </a:p>
        </p:txBody>
      </p:sp>
    </p:spTree>
    <p:extLst>
      <p:ext uri="{BB962C8B-B14F-4D97-AF65-F5344CB8AC3E}">
        <p14:creationId xmlns:p14="http://schemas.microsoft.com/office/powerpoint/2010/main" val="1142182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C0FE4566-4A6B-E016-CF13-1813F5EC60AF}"/>
              </a:ext>
            </a:extLst>
          </p:cNvPr>
          <p:cNvSpPr>
            <a:spLocks noGrp="1"/>
          </p:cNvSpPr>
          <p:nvPr>
            <p:ph type="title"/>
          </p:nvPr>
        </p:nvSpPr>
        <p:spPr>
          <a:xfrm>
            <a:off x="327894" y="675104"/>
            <a:ext cx="8229600" cy="454527"/>
          </a:xfrm>
        </p:spPr>
        <p:txBody>
          <a:bodyPr>
            <a:normAutofit fontScale="90000"/>
          </a:bodyPr>
          <a:lstStyle/>
          <a:p>
            <a:br>
              <a:rPr lang="nb-NO" dirty="0"/>
            </a:br>
            <a:r>
              <a:rPr lang="nb-NO" dirty="0"/>
              <a:t>Pitch </a:t>
            </a:r>
            <a:r>
              <a:rPr lang="nb-NO" dirty="0" err="1"/>
              <a:t>your</a:t>
            </a:r>
            <a:r>
              <a:rPr lang="nb-NO" dirty="0"/>
              <a:t> </a:t>
            </a:r>
            <a:r>
              <a:rPr lang="nb-NO" dirty="0" err="1"/>
              <a:t>project</a:t>
            </a:r>
            <a:r>
              <a:rPr lang="nb-NO" dirty="0"/>
              <a:t> </a:t>
            </a:r>
            <a:r>
              <a:rPr lang="nb-NO" dirty="0" err="1"/>
              <a:t>on</a:t>
            </a:r>
            <a:r>
              <a:rPr lang="nb-NO" dirty="0"/>
              <a:t> </a:t>
            </a:r>
            <a:r>
              <a:rPr lang="nb-NO" dirty="0" err="1"/>
              <a:t>the</a:t>
            </a:r>
            <a:r>
              <a:rPr lang="nb-NO" dirty="0"/>
              <a:t> first </a:t>
            </a:r>
            <a:r>
              <a:rPr lang="nb-NO" dirty="0" err="1"/>
              <a:t>page</a:t>
            </a:r>
            <a:r>
              <a:rPr lang="nb-NO" dirty="0"/>
              <a:t> - </a:t>
            </a:r>
            <a:r>
              <a:rPr lang="nb-NO" dirty="0" err="1"/>
              <a:t>engage</a:t>
            </a:r>
            <a:r>
              <a:rPr lang="nb-NO" dirty="0"/>
              <a:t> </a:t>
            </a:r>
            <a:r>
              <a:rPr lang="nb-NO" dirty="0" err="1"/>
              <a:t>the</a:t>
            </a:r>
            <a:r>
              <a:rPr lang="nb-NO" dirty="0"/>
              <a:t> </a:t>
            </a:r>
            <a:r>
              <a:rPr lang="nb-NO" dirty="0" err="1"/>
              <a:t>evaluator</a:t>
            </a:r>
            <a:r>
              <a:rPr lang="nb-NO" dirty="0"/>
              <a:t>!</a:t>
            </a:r>
            <a:br>
              <a:rPr lang="nb-NO" dirty="0"/>
            </a:br>
            <a:endParaRPr lang="nb-NO" dirty="0"/>
          </a:p>
        </p:txBody>
      </p:sp>
      <p:sp>
        <p:nvSpPr>
          <p:cNvPr id="11" name="Plassholder for innhold 10">
            <a:extLst>
              <a:ext uri="{FF2B5EF4-FFF2-40B4-BE49-F238E27FC236}">
                <a16:creationId xmlns:a16="http://schemas.microsoft.com/office/drawing/2014/main" id="{F10526E4-68E1-B0A9-414D-8B6506666BEA}"/>
              </a:ext>
            </a:extLst>
          </p:cNvPr>
          <p:cNvSpPr>
            <a:spLocks noGrp="1"/>
          </p:cNvSpPr>
          <p:nvPr>
            <p:ph idx="1"/>
          </p:nvPr>
        </p:nvSpPr>
        <p:spPr>
          <a:xfrm>
            <a:off x="309422" y="1200151"/>
            <a:ext cx="8229600" cy="3394472"/>
          </a:xfrm>
        </p:spPr>
        <p:txBody>
          <a:bodyPr>
            <a:normAutofit fontScale="85000" lnSpcReduction="20000"/>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a:p>
            <a:pPr marL="0" indent="0">
              <a:buNone/>
            </a:pPr>
            <a:endParaRPr lang="nb-NO" sz="1400" dirty="0"/>
          </a:p>
          <a:p>
            <a:pPr marL="0" indent="0">
              <a:buNone/>
            </a:pPr>
            <a:r>
              <a:rPr lang="nb-NO" sz="1400" dirty="0"/>
              <a:t>- </a:t>
            </a:r>
            <a:r>
              <a:rPr lang="nb-NO" sz="1400" dirty="0" err="1"/>
              <a:t>Identify</a:t>
            </a:r>
            <a:r>
              <a:rPr lang="nb-NO" sz="1400" dirty="0"/>
              <a:t> and </a:t>
            </a:r>
            <a:r>
              <a:rPr lang="nb-NO" sz="1400" dirty="0" err="1"/>
              <a:t>describe</a:t>
            </a:r>
            <a:r>
              <a:rPr lang="nb-NO" sz="1400" dirty="0"/>
              <a:t> </a:t>
            </a:r>
            <a:r>
              <a:rPr lang="nb-NO" sz="1400" dirty="0" err="1"/>
              <a:t>the</a:t>
            </a:r>
            <a:r>
              <a:rPr lang="nb-NO" sz="1400" dirty="0"/>
              <a:t> </a:t>
            </a:r>
            <a:r>
              <a:rPr lang="nb-NO" sz="1400" b="1" dirty="0" err="1"/>
              <a:t>Need</a:t>
            </a:r>
            <a:r>
              <a:rPr lang="nb-NO" sz="1400" b="1" dirty="0"/>
              <a:t> </a:t>
            </a:r>
            <a:r>
              <a:rPr lang="nb-NO" sz="1400" dirty="0"/>
              <a:t>(or problem)</a:t>
            </a:r>
          </a:p>
          <a:p>
            <a:pPr marL="0" indent="0">
              <a:buNone/>
            </a:pPr>
            <a:r>
              <a:rPr lang="nb-NO" sz="1400" dirty="0"/>
              <a:t>- </a:t>
            </a:r>
            <a:r>
              <a:rPr lang="nb-NO" sz="1400" dirty="0" err="1"/>
              <a:t>Come</a:t>
            </a:r>
            <a:r>
              <a:rPr lang="nb-NO" sz="1400" dirty="0"/>
              <a:t> up </a:t>
            </a:r>
            <a:r>
              <a:rPr lang="nb-NO" sz="1400" dirty="0" err="1"/>
              <a:t>with</a:t>
            </a:r>
            <a:r>
              <a:rPr lang="nb-NO" sz="1400" dirty="0"/>
              <a:t> a </a:t>
            </a:r>
            <a:r>
              <a:rPr lang="nb-NO" sz="1400" dirty="0" err="1"/>
              <a:t>good</a:t>
            </a:r>
            <a:r>
              <a:rPr lang="nb-NO" sz="1400" dirty="0"/>
              <a:t> and original </a:t>
            </a:r>
            <a:r>
              <a:rPr lang="nb-NO" sz="1400" b="1" dirty="0" err="1"/>
              <a:t>Approach</a:t>
            </a:r>
            <a:r>
              <a:rPr lang="nb-NO" sz="1400" b="1" dirty="0"/>
              <a:t> </a:t>
            </a:r>
            <a:r>
              <a:rPr lang="nb-NO" sz="1400" dirty="0"/>
              <a:t>to </a:t>
            </a:r>
            <a:r>
              <a:rPr lang="nb-NO" sz="1400" dirty="0" err="1"/>
              <a:t>address</a:t>
            </a:r>
            <a:r>
              <a:rPr lang="nb-NO" sz="1400" dirty="0"/>
              <a:t> </a:t>
            </a:r>
            <a:r>
              <a:rPr lang="nb-NO" sz="1400" dirty="0" err="1"/>
              <a:t>the</a:t>
            </a:r>
            <a:r>
              <a:rPr lang="nb-NO" sz="1400" dirty="0"/>
              <a:t> </a:t>
            </a:r>
            <a:r>
              <a:rPr lang="nb-NO" sz="1400" dirty="0" err="1"/>
              <a:t>Need</a:t>
            </a:r>
            <a:r>
              <a:rPr lang="nb-NO" sz="1400" dirty="0"/>
              <a:t> and </a:t>
            </a:r>
            <a:r>
              <a:rPr lang="nb-NO" sz="1400" dirty="0" err="1"/>
              <a:t>overcome</a:t>
            </a:r>
            <a:r>
              <a:rPr lang="nb-NO" sz="1400" dirty="0"/>
              <a:t> </a:t>
            </a:r>
            <a:r>
              <a:rPr lang="nb-NO" sz="1400" dirty="0" err="1"/>
              <a:t>the</a:t>
            </a:r>
            <a:r>
              <a:rPr lang="nb-NO" sz="1400" dirty="0"/>
              <a:t> </a:t>
            </a:r>
            <a:r>
              <a:rPr lang="nb-NO" sz="1400" dirty="0" err="1"/>
              <a:t>knowledge</a:t>
            </a:r>
            <a:r>
              <a:rPr lang="nb-NO" sz="1400" dirty="0"/>
              <a:t> gap</a:t>
            </a:r>
          </a:p>
          <a:p>
            <a:pPr marL="0" indent="0">
              <a:buNone/>
            </a:pPr>
            <a:r>
              <a:rPr lang="nb-NO" sz="1400" dirty="0"/>
              <a:t>- </a:t>
            </a:r>
            <a:r>
              <a:rPr lang="nb-NO" sz="1400" dirty="0" err="1"/>
              <a:t>Describe</a:t>
            </a:r>
            <a:r>
              <a:rPr lang="nb-NO" sz="1400" dirty="0"/>
              <a:t> </a:t>
            </a:r>
            <a:r>
              <a:rPr lang="nb-NO" sz="1400" dirty="0" err="1"/>
              <a:t>the</a:t>
            </a:r>
            <a:r>
              <a:rPr lang="nb-NO" sz="1400" dirty="0"/>
              <a:t> </a:t>
            </a:r>
            <a:r>
              <a:rPr lang="nb-NO" sz="1400" b="1" dirty="0"/>
              <a:t>Benefits </a:t>
            </a:r>
            <a:r>
              <a:rPr lang="nb-NO" sz="1400" dirty="0"/>
              <a:t>from </a:t>
            </a:r>
            <a:r>
              <a:rPr lang="nb-NO" sz="1400" dirty="0" err="1"/>
              <a:t>the</a:t>
            </a:r>
            <a:r>
              <a:rPr lang="nb-NO" sz="1400" dirty="0"/>
              <a:t> </a:t>
            </a:r>
            <a:r>
              <a:rPr lang="nb-NO" sz="1400" dirty="0" err="1"/>
              <a:t>proposed</a:t>
            </a:r>
            <a:r>
              <a:rPr lang="nb-NO" sz="1400" dirty="0"/>
              <a:t> </a:t>
            </a:r>
            <a:r>
              <a:rPr lang="nb-NO" sz="1400" dirty="0" err="1"/>
              <a:t>study</a:t>
            </a:r>
            <a:endParaRPr lang="nb-NO" sz="1400" dirty="0"/>
          </a:p>
          <a:p>
            <a:pPr marL="0" indent="0">
              <a:buNone/>
            </a:pPr>
            <a:r>
              <a:rPr lang="nb-NO" sz="1400" dirty="0"/>
              <a:t>- </a:t>
            </a:r>
            <a:r>
              <a:rPr lang="nb-NO" sz="1400" dirty="0" err="1"/>
              <a:t>Identify</a:t>
            </a:r>
            <a:r>
              <a:rPr lang="nb-NO" sz="1400" dirty="0"/>
              <a:t> </a:t>
            </a:r>
            <a:r>
              <a:rPr lang="nb-NO" sz="1400" dirty="0" err="1"/>
              <a:t>the</a:t>
            </a:r>
            <a:r>
              <a:rPr lang="nb-NO" sz="1400" dirty="0"/>
              <a:t> </a:t>
            </a:r>
            <a:r>
              <a:rPr lang="nb-NO" sz="1400" b="1" dirty="0" err="1"/>
              <a:t>Competition</a:t>
            </a:r>
            <a:r>
              <a:rPr lang="nb-NO" sz="1400" b="1" dirty="0"/>
              <a:t> </a:t>
            </a:r>
            <a:r>
              <a:rPr lang="nb-NO" sz="1400" dirty="0"/>
              <a:t>– show </a:t>
            </a:r>
            <a:r>
              <a:rPr lang="nb-NO" sz="1400" dirty="0" err="1"/>
              <a:t>that</a:t>
            </a:r>
            <a:r>
              <a:rPr lang="nb-NO" sz="1400" dirty="0"/>
              <a:t> </a:t>
            </a:r>
            <a:r>
              <a:rPr lang="nb-NO" sz="1400" dirty="0" err="1"/>
              <a:t>you</a:t>
            </a:r>
            <a:r>
              <a:rPr lang="nb-NO" sz="1400" dirty="0"/>
              <a:t> </a:t>
            </a:r>
            <a:r>
              <a:rPr lang="nb-NO" sz="1400" dirty="0" err="1"/>
              <a:t>know</a:t>
            </a:r>
            <a:r>
              <a:rPr lang="nb-NO" sz="1400" dirty="0"/>
              <a:t> </a:t>
            </a:r>
            <a:r>
              <a:rPr lang="nb-NO" sz="1400" dirty="0" err="1"/>
              <a:t>the</a:t>
            </a:r>
            <a:r>
              <a:rPr lang="nb-NO" sz="1400" dirty="0"/>
              <a:t> </a:t>
            </a:r>
            <a:r>
              <a:rPr lang="nb-NO" sz="1400" dirty="0" err="1"/>
              <a:t>field</a:t>
            </a:r>
            <a:endParaRPr lang="nb-NO" sz="1400" dirty="0"/>
          </a:p>
          <a:p>
            <a:endParaRPr lang="nb-NO" sz="1400" dirty="0"/>
          </a:p>
        </p:txBody>
      </p:sp>
      <p:sp>
        <p:nvSpPr>
          <p:cNvPr id="5" name="Plassholder for dato 4">
            <a:extLst>
              <a:ext uri="{FF2B5EF4-FFF2-40B4-BE49-F238E27FC236}">
                <a16:creationId xmlns:a16="http://schemas.microsoft.com/office/drawing/2014/main" id="{ED58C6CC-6603-F84D-A4E5-E887556B58FD}"/>
              </a:ext>
            </a:extLst>
          </p:cNvPr>
          <p:cNvSpPr>
            <a:spLocks noGrp="1"/>
          </p:cNvSpPr>
          <p:nvPr>
            <p:ph type="dt" sz="half" idx="10"/>
          </p:nvPr>
        </p:nvSpPr>
        <p:spPr/>
        <p:txBody>
          <a:bodyPr/>
          <a:lstStyle/>
          <a:p>
            <a:fld id="{67171961-C96F-8C4A-AC47-FCDB5782E20C}" type="datetime1">
              <a:rPr lang="nb-NO" smtClean="0"/>
              <a:t>08.05.2026</a:t>
            </a:fld>
            <a:endParaRPr lang="nb-NO" dirty="0"/>
          </a:p>
        </p:txBody>
      </p:sp>
      <p:sp>
        <p:nvSpPr>
          <p:cNvPr id="6" name="Plassholder for bunntekst 5">
            <a:extLst>
              <a:ext uri="{FF2B5EF4-FFF2-40B4-BE49-F238E27FC236}">
                <a16:creationId xmlns:a16="http://schemas.microsoft.com/office/drawing/2014/main" id="{03916939-25F3-F679-62BF-6BFDB68E9A72}"/>
              </a:ext>
            </a:extLst>
          </p:cNvPr>
          <p:cNvSpPr>
            <a:spLocks noGrp="1"/>
          </p:cNvSpPr>
          <p:nvPr>
            <p:ph type="ftr" sz="quarter" idx="11"/>
          </p:nvPr>
        </p:nvSpPr>
        <p:spPr/>
        <p:txBody>
          <a:bodyPr/>
          <a:lstStyle/>
          <a:p>
            <a:r>
              <a:rPr lang="nb-NO" dirty="0"/>
              <a:t>Veslemøy Ramsfjell| Research Administration</a:t>
            </a:r>
          </a:p>
        </p:txBody>
      </p:sp>
      <p:sp>
        <p:nvSpPr>
          <p:cNvPr id="7" name="Plassholder for lysbildenummer 6">
            <a:extLst>
              <a:ext uri="{FF2B5EF4-FFF2-40B4-BE49-F238E27FC236}">
                <a16:creationId xmlns:a16="http://schemas.microsoft.com/office/drawing/2014/main" id="{FE68B6FC-138E-5D2F-2731-FBF858F5C669}"/>
              </a:ext>
            </a:extLst>
          </p:cNvPr>
          <p:cNvSpPr>
            <a:spLocks noGrp="1"/>
          </p:cNvSpPr>
          <p:nvPr>
            <p:ph type="sldNum" sz="quarter" idx="12"/>
          </p:nvPr>
        </p:nvSpPr>
        <p:spPr/>
        <p:txBody>
          <a:bodyPr/>
          <a:lstStyle/>
          <a:p>
            <a:fld id="{28ECCE09-4EB9-D24E-99A2-F5BDA1BD657E}" type="slidenum">
              <a:rPr lang="nb-NO" smtClean="0"/>
              <a:pPr/>
              <a:t>8</a:t>
            </a:fld>
            <a:endParaRPr lang="nb-NO" dirty="0"/>
          </a:p>
        </p:txBody>
      </p:sp>
      <p:pic>
        <p:nvPicPr>
          <p:cNvPr id="9" name="Bilde 8">
            <a:extLst>
              <a:ext uri="{FF2B5EF4-FFF2-40B4-BE49-F238E27FC236}">
                <a16:creationId xmlns:a16="http://schemas.microsoft.com/office/drawing/2014/main" id="{556DAB7D-44FA-47C1-5C49-57B9F158AF4A}"/>
              </a:ext>
            </a:extLst>
          </p:cNvPr>
          <p:cNvPicPr>
            <a:picLocks noChangeAspect="1"/>
          </p:cNvPicPr>
          <p:nvPr/>
        </p:nvPicPr>
        <p:blipFill>
          <a:blip r:embed="rId3"/>
          <a:srcRect t="23177" r="5607" b="21336"/>
          <a:stretch>
            <a:fillRect/>
          </a:stretch>
        </p:blipFill>
        <p:spPr>
          <a:xfrm>
            <a:off x="162359" y="1198730"/>
            <a:ext cx="8631384" cy="2530434"/>
          </a:xfrm>
          <a:prstGeom prst="rect">
            <a:avLst/>
          </a:prstGeom>
        </p:spPr>
      </p:pic>
    </p:spTree>
    <p:extLst>
      <p:ext uri="{BB962C8B-B14F-4D97-AF65-F5344CB8AC3E}">
        <p14:creationId xmlns:p14="http://schemas.microsoft.com/office/powerpoint/2010/main" val="84184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2C79A3A-E0F2-D413-AE12-F788D5D080DC}"/>
              </a:ext>
            </a:extLst>
          </p:cNvPr>
          <p:cNvSpPr>
            <a:spLocks noGrp="1"/>
          </p:cNvSpPr>
          <p:nvPr>
            <p:ph type="title"/>
          </p:nvPr>
        </p:nvSpPr>
        <p:spPr/>
        <p:txBody>
          <a:bodyPr>
            <a:normAutofit fontScale="90000"/>
          </a:bodyPr>
          <a:lstStyle/>
          <a:p>
            <a:r>
              <a:rPr lang="nb-NO" dirty="0"/>
              <a:t>Tell a story – </a:t>
            </a:r>
            <a:r>
              <a:rPr lang="nb-NO" dirty="0" err="1"/>
              <a:t>with</a:t>
            </a:r>
            <a:r>
              <a:rPr lang="nb-NO" dirty="0"/>
              <a:t> a </a:t>
            </a:r>
            <a:r>
              <a:rPr lang="nb-NO" dirty="0" err="1"/>
              <a:t>logical</a:t>
            </a:r>
            <a:r>
              <a:rPr lang="nb-NO" dirty="0"/>
              <a:t> </a:t>
            </a:r>
            <a:r>
              <a:rPr lang="nb-NO" dirty="0" err="1"/>
              <a:t>structure</a:t>
            </a:r>
            <a:endParaRPr lang="nb-NO" dirty="0"/>
          </a:p>
        </p:txBody>
      </p:sp>
      <p:sp>
        <p:nvSpPr>
          <p:cNvPr id="7" name="Plassholder for innhold 6">
            <a:extLst>
              <a:ext uri="{FF2B5EF4-FFF2-40B4-BE49-F238E27FC236}">
                <a16:creationId xmlns:a16="http://schemas.microsoft.com/office/drawing/2014/main" id="{2CB3DBB3-EC91-9BEE-4A46-804A8AE4A666}"/>
              </a:ext>
            </a:extLst>
          </p:cNvPr>
          <p:cNvSpPr>
            <a:spLocks noGrp="1"/>
          </p:cNvSpPr>
          <p:nvPr>
            <p:ph idx="1"/>
          </p:nvPr>
        </p:nvSpPr>
        <p:spPr>
          <a:solidFill>
            <a:schemeClr val="accent1">
              <a:lumMod val="20000"/>
              <a:lumOff val="80000"/>
            </a:schemeClr>
          </a:solidFill>
        </p:spPr>
        <p:txBody>
          <a:bodyPr>
            <a:normAutofit fontScale="92500" lnSpcReduction="10000"/>
          </a:bodyPr>
          <a:lstStyle/>
          <a:p>
            <a:r>
              <a:rPr lang="nb-NO" dirty="0" err="1"/>
              <a:t>After</a:t>
            </a:r>
            <a:r>
              <a:rPr lang="nb-NO" dirty="0"/>
              <a:t> </a:t>
            </a:r>
            <a:r>
              <a:rPr lang="nb-NO" dirty="0" err="1"/>
              <a:t>the</a:t>
            </a:r>
            <a:r>
              <a:rPr lang="nb-NO" dirty="0"/>
              <a:t> </a:t>
            </a:r>
            <a:r>
              <a:rPr lang="nb-NO" dirty="0" err="1"/>
              <a:t>pitch</a:t>
            </a:r>
            <a:r>
              <a:rPr lang="nb-NO" dirty="0"/>
              <a:t>, present:</a:t>
            </a:r>
          </a:p>
          <a:p>
            <a:pPr lvl="1"/>
            <a:r>
              <a:rPr lang="nb-NO" dirty="0" err="1"/>
              <a:t>Objectives</a:t>
            </a:r>
            <a:endParaRPr lang="nb-NO" dirty="0"/>
          </a:p>
          <a:p>
            <a:pPr lvl="1"/>
            <a:r>
              <a:rPr lang="nb-NO" dirty="0"/>
              <a:t>Research questions (RQ) and/or </a:t>
            </a:r>
            <a:r>
              <a:rPr lang="nb-NO" dirty="0" err="1"/>
              <a:t>hypothesis</a:t>
            </a:r>
            <a:endParaRPr lang="nb-NO" dirty="0"/>
          </a:p>
          <a:p>
            <a:pPr lvl="1"/>
            <a:r>
              <a:rPr lang="nb-NO" dirty="0"/>
              <a:t>Overall </a:t>
            </a:r>
            <a:r>
              <a:rPr lang="nb-NO" dirty="0" err="1"/>
              <a:t>approach</a:t>
            </a:r>
            <a:r>
              <a:rPr lang="nb-NO" dirty="0"/>
              <a:t> and/or design</a:t>
            </a:r>
          </a:p>
          <a:p>
            <a:pPr lvl="1"/>
            <a:r>
              <a:rPr lang="nb-NO" dirty="0" err="1"/>
              <a:t>Overview</a:t>
            </a:r>
            <a:r>
              <a:rPr lang="nb-NO" dirty="0"/>
              <a:t> </a:t>
            </a:r>
            <a:r>
              <a:rPr lang="nb-NO" dirty="0" err="1"/>
              <a:t>of</a:t>
            </a:r>
            <a:r>
              <a:rPr lang="nb-NO" dirty="0"/>
              <a:t> </a:t>
            </a:r>
            <a:r>
              <a:rPr lang="nb-NO" dirty="0" err="1"/>
              <a:t>the</a:t>
            </a:r>
            <a:r>
              <a:rPr lang="nb-NO" dirty="0"/>
              <a:t> </a:t>
            </a:r>
            <a:r>
              <a:rPr lang="nb-NO" dirty="0" err="1"/>
              <a:t>work</a:t>
            </a:r>
            <a:r>
              <a:rPr lang="nb-NO" dirty="0"/>
              <a:t> plan/</a:t>
            </a:r>
            <a:r>
              <a:rPr lang="nb-NO" dirty="0" err="1"/>
              <a:t>work</a:t>
            </a:r>
            <a:r>
              <a:rPr lang="nb-NO" dirty="0"/>
              <a:t> </a:t>
            </a:r>
            <a:r>
              <a:rPr lang="nb-NO" dirty="0" err="1"/>
              <a:t>packages</a:t>
            </a:r>
            <a:r>
              <a:rPr lang="nb-NO" dirty="0"/>
              <a:t> (WPs)</a:t>
            </a:r>
          </a:p>
          <a:p>
            <a:r>
              <a:rPr lang="nb-NO" dirty="0"/>
              <a:t>WP </a:t>
            </a:r>
            <a:r>
              <a:rPr lang="nb-NO" dirty="0" err="1"/>
              <a:t>description</a:t>
            </a:r>
            <a:r>
              <a:rPr lang="nb-NO" dirty="0"/>
              <a:t> (</a:t>
            </a:r>
            <a:r>
              <a:rPr lang="nb-NO" dirty="0" err="1"/>
              <a:t>scientific</a:t>
            </a:r>
            <a:r>
              <a:rPr lang="nb-NO" dirty="0"/>
              <a:t>)</a:t>
            </a:r>
          </a:p>
          <a:p>
            <a:pPr lvl="1"/>
            <a:r>
              <a:rPr lang="nb-NO" dirty="0"/>
              <a:t>1</a:t>
            </a:r>
          </a:p>
          <a:p>
            <a:pPr lvl="1"/>
            <a:r>
              <a:rPr lang="nb-NO" dirty="0"/>
              <a:t>2</a:t>
            </a:r>
          </a:p>
          <a:p>
            <a:pPr lvl="1"/>
            <a:r>
              <a:rPr lang="nb-NO" dirty="0"/>
              <a:t>3</a:t>
            </a:r>
          </a:p>
          <a:p>
            <a:r>
              <a:rPr lang="nb-NO" dirty="0" err="1"/>
              <a:t>Gender</a:t>
            </a:r>
            <a:r>
              <a:rPr lang="nb-NO" dirty="0"/>
              <a:t> </a:t>
            </a:r>
            <a:r>
              <a:rPr lang="nb-NO" dirty="0" err="1"/>
              <a:t>perspectives</a:t>
            </a:r>
            <a:endParaRPr lang="nb-NO" dirty="0"/>
          </a:p>
        </p:txBody>
      </p:sp>
      <p:sp>
        <p:nvSpPr>
          <p:cNvPr id="3" name="Plassholder for dato 2">
            <a:extLst>
              <a:ext uri="{FF2B5EF4-FFF2-40B4-BE49-F238E27FC236}">
                <a16:creationId xmlns:a16="http://schemas.microsoft.com/office/drawing/2014/main" id="{05DB0508-6758-2B68-9B3E-E693C13DCCB5}"/>
              </a:ext>
            </a:extLst>
          </p:cNvPr>
          <p:cNvSpPr>
            <a:spLocks noGrp="1"/>
          </p:cNvSpPr>
          <p:nvPr>
            <p:ph type="dt" sz="half" idx="10"/>
          </p:nvPr>
        </p:nvSpPr>
        <p:spPr/>
        <p:txBody>
          <a:bodyPr/>
          <a:lstStyle/>
          <a:p>
            <a:fld id="{92F0609F-AC82-DF42-AFFF-FAE709692D48}" type="datetime1">
              <a:rPr lang="nb-NO" smtClean="0"/>
              <a:t>08.05.2026</a:t>
            </a:fld>
            <a:endParaRPr lang="nb-NO" dirty="0"/>
          </a:p>
        </p:txBody>
      </p:sp>
      <p:sp>
        <p:nvSpPr>
          <p:cNvPr id="4" name="Plassholder for bunntekst 3">
            <a:extLst>
              <a:ext uri="{FF2B5EF4-FFF2-40B4-BE49-F238E27FC236}">
                <a16:creationId xmlns:a16="http://schemas.microsoft.com/office/drawing/2014/main" id="{CFEB8AB6-1011-3C74-B637-79AE7284B9B0}"/>
              </a:ext>
            </a:extLst>
          </p:cNvPr>
          <p:cNvSpPr>
            <a:spLocks noGrp="1"/>
          </p:cNvSpPr>
          <p:nvPr>
            <p:ph type="ftr" sz="quarter" idx="11"/>
          </p:nvPr>
        </p:nvSpPr>
        <p:spPr/>
        <p:txBody>
          <a:bodyPr/>
          <a:lstStyle/>
          <a:p>
            <a:r>
              <a:rPr lang="nb-NO" dirty="0"/>
              <a:t>Veslemøy Ramsfjell| Research Administration</a:t>
            </a:r>
          </a:p>
        </p:txBody>
      </p:sp>
      <p:sp>
        <p:nvSpPr>
          <p:cNvPr id="5" name="Plassholder for lysbildenummer 4">
            <a:extLst>
              <a:ext uri="{FF2B5EF4-FFF2-40B4-BE49-F238E27FC236}">
                <a16:creationId xmlns:a16="http://schemas.microsoft.com/office/drawing/2014/main" id="{2B05FCAA-730C-B836-FEC9-C7CA9A1E4CAF}"/>
              </a:ext>
            </a:extLst>
          </p:cNvPr>
          <p:cNvSpPr>
            <a:spLocks noGrp="1"/>
          </p:cNvSpPr>
          <p:nvPr>
            <p:ph type="sldNum" sz="quarter" idx="12"/>
          </p:nvPr>
        </p:nvSpPr>
        <p:spPr/>
        <p:txBody>
          <a:bodyPr/>
          <a:lstStyle/>
          <a:p>
            <a:fld id="{28ECCE09-4EB9-D24E-99A2-F5BDA1BD657E}" type="slidenum">
              <a:rPr lang="nb-NO" smtClean="0"/>
              <a:pPr/>
              <a:t>9</a:t>
            </a:fld>
            <a:endParaRPr lang="nb-NO" dirty="0"/>
          </a:p>
        </p:txBody>
      </p:sp>
      <p:sp>
        <p:nvSpPr>
          <p:cNvPr id="9" name="Rektangel 8">
            <a:extLst>
              <a:ext uri="{FF2B5EF4-FFF2-40B4-BE49-F238E27FC236}">
                <a16:creationId xmlns:a16="http://schemas.microsoft.com/office/drawing/2014/main" id="{4C3E2969-EB47-69B4-0897-38328F367DC1}"/>
              </a:ext>
            </a:extLst>
          </p:cNvPr>
          <p:cNvSpPr/>
          <p:nvPr/>
        </p:nvSpPr>
        <p:spPr>
          <a:xfrm>
            <a:off x="4571999" y="2968244"/>
            <a:ext cx="3999345" cy="142963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nb-NO" dirty="0"/>
              <a:t>Link </a:t>
            </a:r>
            <a:r>
              <a:rPr lang="nb-NO" dirty="0" err="1"/>
              <a:t>objectives</a:t>
            </a:r>
            <a:r>
              <a:rPr lang="nb-NO" dirty="0"/>
              <a:t> to </a:t>
            </a:r>
            <a:r>
              <a:rPr lang="nb-NO" dirty="0" err="1"/>
              <a:t>the</a:t>
            </a:r>
            <a:r>
              <a:rPr lang="nb-NO" dirty="0"/>
              <a:t> WPs:</a:t>
            </a:r>
          </a:p>
          <a:p>
            <a:pPr marL="285750" indent="-285750">
              <a:buFontTx/>
              <a:buChar char="-"/>
            </a:pPr>
            <a:r>
              <a:rPr lang="nb-NO" dirty="0"/>
              <a:t>One </a:t>
            </a:r>
            <a:r>
              <a:rPr lang="nb-NO" dirty="0" err="1"/>
              <a:t>objective</a:t>
            </a:r>
            <a:r>
              <a:rPr lang="nb-NO" dirty="0"/>
              <a:t> per WP</a:t>
            </a:r>
          </a:p>
          <a:p>
            <a:pPr marL="285750" indent="-285750">
              <a:buFontTx/>
              <a:buChar char="-"/>
            </a:pPr>
            <a:r>
              <a:rPr lang="nb-NO" dirty="0"/>
              <a:t>WP </a:t>
            </a:r>
            <a:r>
              <a:rPr lang="nb-NO" dirty="0" err="1"/>
              <a:t>title</a:t>
            </a:r>
            <a:r>
              <a:rPr lang="nb-NO" dirty="0"/>
              <a:t> </a:t>
            </a:r>
            <a:r>
              <a:rPr lang="nb-NO" dirty="0" err="1"/>
              <a:t>can</a:t>
            </a:r>
            <a:r>
              <a:rPr lang="nb-NO" dirty="0"/>
              <a:t> be an </a:t>
            </a:r>
            <a:r>
              <a:rPr lang="nb-NO" dirty="0" err="1"/>
              <a:t>abbreviated</a:t>
            </a:r>
            <a:r>
              <a:rPr lang="nb-NO" dirty="0"/>
              <a:t> form </a:t>
            </a:r>
            <a:r>
              <a:rPr lang="nb-NO" dirty="0" err="1"/>
              <a:t>of</a:t>
            </a:r>
            <a:r>
              <a:rPr lang="nb-NO" dirty="0"/>
              <a:t> </a:t>
            </a:r>
            <a:r>
              <a:rPr lang="nb-NO" dirty="0" err="1"/>
              <a:t>the</a:t>
            </a:r>
            <a:r>
              <a:rPr lang="nb-NO" dirty="0"/>
              <a:t> </a:t>
            </a:r>
            <a:r>
              <a:rPr lang="nb-NO" dirty="0" err="1"/>
              <a:t>objective</a:t>
            </a:r>
            <a:endParaRPr lang="nb-NO" dirty="0"/>
          </a:p>
        </p:txBody>
      </p:sp>
    </p:spTree>
    <p:extLst>
      <p:ext uri="{BB962C8B-B14F-4D97-AF65-F5344CB8AC3E}">
        <p14:creationId xmlns:p14="http://schemas.microsoft.com/office/powerpoint/2010/main" val="1770512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2951137D-4B89-69EF-853E-6D2D50E46810}"/>
              </a:ext>
            </a:extLst>
          </p:cNvPr>
          <p:cNvSpPr>
            <a:spLocks noGrp="1"/>
          </p:cNvSpPr>
          <p:nvPr>
            <p:ph type="title"/>
          </p:nvPr>
        </p:nvSpPr>
        <p:spPr>
          <a:xfrm>
            <a:off x="337128" y="675104"/>
            <a:ext cx="8229600" cy="454527"/>
          </a:xfrm>
        </p:spPr>
        <p:txBody>
          <a:bodyPr>
            <a:normAutofit fontScale="90000"/>
          </a:bodyPr>
          <a:lstStyle/>
          <a:p>
            <a:r>
              <a:rPr lang="nb-NO" dirty="0"/>
              <a:t>Tips to </a:t>
            </a:r>
            <a:r>
              <a:rPr lang="nb-NO" dirty="0" err="1"/>
              <a:t>increase</a:t>
            </a:r>
            <a:r>
              <a:rPr lang="nb-NO" dirty="0"/>
              <a:t> </a:t>
            </a:r>
            <a:r>
              <a:rPr lang="nb-NO" dirty="0" err="1"/>
              <a:t>readability</a:t>
            </a:r>
            <a:endParaRPr lang="nb-NO" dirty="0"/>
          </a:p>
        </p:txBody>
      </p:sp>
      <p:sp>
        <p:nvSpPr>
          <p:cNvPr id="8" name="Plassholder for innhold 7">
            <a:extLst>
              <a:ext uri="{FF2B5EF4-FFF2-40B4-BE49-F238E27FC236}">
                <a16:creationId xmlns:a16="http://schemas.microsoft.com/office/drawing/2014/main" id="{5B5CCDAD-C164-4DC3-52DF-C679159CDC30}"/>
              </a:ext>
            </a:extLst>
          </p:cNvPr>
          <p:cNvSpPr>
            <a:spLocks noGrp="1"/>
          </p:cNvSpPr>
          <p:nvPr>
            <p:ph sz="half" idx="1"/>
          </p:nvPr>
        </p:nvSpPr>
        <p:spPr>
          <a:xfrm>
            <a:off x="401783" y="1200151"/>
            <a:ext cx="4038600" cy="3394472"/>
          </a:xfrm>
          <a:solidFill>
            <a:schemeClr val="accent3">
              <a:lumMod val="20000"/>
              <a:lumOff val="80000"/>
            </a:schemeClr>
          </a:solidFill>
        </p:spPr>
        <p:txBody>
          <a:bodyPr>
            <a:normAutofit lnSpcReduction="10000"/>
          </a:bodyPr>
          <a:lstStyle/>
          <a:p>
            <a:r>
              <a:rPr lang="nb-NO" b="1" dirty="0"/>
              <a:t>Subheadings</a:t>
            </a:r>
          </a:p>
          <a:p>
            <a:pPr lvl="1"/>
            <a:r>
              <a:rPr lang="nb-NO" dirty="0" err="1"/>
              <a:t>Organize</a:t>
            </a:r>
            <a:r>
              <a:rPr lang="nb-NO" dirty="0"/>
              <a:t> and </a:t>
            </a:r>
            <a:r>
              <a:rPr lang="nb-NO" dirty="0" err="1"/>
              <a:t>structure</a:t>
            </a:r>
            <a:r>
              <a:rPr lang="nb-NO" dirty="0"/>
              <a:t> </a:t>
            </a:r>
            <a:r>
              <a:rPr lang="nb-NO" dirty="0" err="1"/>
              <a:t>the</a:t>
            </a:r>
            <a:r>
              <a:rPr lang="nb-NO" dirty="0"/>
              <a:t> </a:t>
            </a:r>
            <a:r>
              <a:rPr lang="nb-NO" dirty="0" err="1"/>
              <a:t>text</a:t>
            </a:r>
            <a:endParaRPr lang="nb-NO" dirty="0"/>
          </a:p>
          <a:p>
            <a:pPr lvl="1"/>
            <a:r>
              <a:rPr lang="en-US" dirty="0"/>
              <a:t>Easier to navigate</a:t>
            </a:r>
          </a:p>
          <a:p>
            <a:pPr lvl="2"/>
            <a:r>
              <a:rPr lang="en-US" dirty="0"/>
              <a:t>Descriptive headings</a:t>
            </a:r>
          </a:p>
          <a:p>
            <a:pPr lvl="2"/>
            <a:r>
              <a:rPr lang="en-US" dirty="0"/>
              <a:t>Evaluators can quickly find specific parts</a:t>
            </a:r>
          </a:p>
          <a:p>
            <a:pPr lvl="1"/>
            <a:r>
              <a:rPr lang="en-US" dirty="0"/>
              <a:t>Numbering is optional</a:t>
            </a:r>
          </a:p>
          <a:p>
            <a:pPr lvl="2"/>
            <a:r>
              <a:rPr lang="en-US" dirty="0"/>
              <a:t>1.1.1, 1.1.2,…</a:t>
            </a:r>
          </a:p>
          <a:p>
            <a:pPr marL="0" indent="0">
              <a:spcBef>
                <a:spcPts val="0"/>
              </a:spcBef>
              <a:buNone/>
            </a:pPr>
            <a:endParaRPr lang="en-US" dirty="0"/>
          </a:p>
          <a:p>
            <a:pPr>
              <a:spcBef>
                <a:spcPts val="0"/>
              </a:spcBef>
            </a:pPr>
            <a:r>
              <a:rPr lang="en-US" dirty="0"/>
              <a:t>Highlight words from the call</a:t>
            </a:r>
          </a:p>
          <a:p>
            <a:r>
              <a:rPr lang="en-GB" dirty="0"/>
              <a:t>Be clear, concise and specific</a:t>
            </a:r>
          </a:p>
          <a:p>
            <a:endParaRPr lang="en-US" dirty="0"/>
          </a:p>
        </p:txBody>
      </p:sp>
      <p:sp>
        <p:nvSpPr>
          <p:cNvPr id="9" name="Plassholder for innhold 8">
            <a:extLst>
              <a:ext uri="{FF2B5EF4-FFF2-40B4-BE49-F238E27FC236}">
                <a16:creationId xmlns:a16="http://schemas.microsoft.com/office/drawing/2014/main" id="{F43DBB50-905D-FF00-AA39-CBE1A5B18A9B}"/>
              </a:ext>
            </a:extLst>
          </p:cNvPr>
          <p:cNvSpPr>
            <a:spLocks noGrp="1"/>
          </p:cNvSpPr>
          <p:nvPr>
            <p:ph sz="half" idx="2"/>
          </p:nvPr>
        </p:nvSpPr>
        <p:spPr>
          <a:xfrm>
            <a:off x="4592783" y="1200151"/>
            <a:ext cx="4145543" cy="3394472"/>
          </a:xfrm>
          <a:solidFill>
            <a:schemeClr val="accent3">
              <a:lumMod val="20000"/>
              <a:lumOff val="80000"/>
            </a:schemeClr>
          </a:solidFill>
        </p:spPr>
        <p:txBody>
          <a:bodyPr>
            <a:normAutofit lnSpcReduction="10000"/>
          </a:bodyPr>
          <a:lstStyle/>
          <a:p>
            <a:r>
              <a:rPr lang="nb-NO" b="1" dirty="0" err="1"/>
              <a:t>Figures</a:t>
            </a:r>
            <a:r>
              <a:rPr lang="nb-NO" b="1" dirty="0"/>
              <a:t> and </a:t>
            </a:r>
            <a:r>
              <a:rPr lang="nb-NO" b="1" dirty="0" err="1"/>
              <a:t>tables</a:t>
            </a:r>
            <a:r>
              <a:rPr lang="nb-NO" b="1" dirty="0"/>
              <a:t>:</a:t>
            </a:r>
            <a:r>
              <a:rPr lang="nb-NO" dirty="0"/>
              <a:t> </a:t>
            </a:r>
          </a:p>
          <a:p>
            <a:pPr lvl="1"/>
            <a:r>
              <a:rPr lang="nb-NO" dirty="0" err="1"/>
              <a:t>Easier</a:t>
            </a:r>
            <a:r>
              <a:rPr lang="nb-NO" dirty="0"/>
              <a:t> to </a:t>
            </a:r>
            <a:r>
              <a:rPr lang="nb-NO" dirty="0" err="1"/>
              <a:t>grasp</a:t>
            </a:r>
            <a:r>
              <a:rPr lang="nb-NO" dirty="0"/>
              <a:t> </a:t>
            </a:r>
            <a:r>
              <a:rPr lang="nb-NO" dirty="0" err="1"/>
              <a:t>your</a:t>
            </a:r>
            <a:r>
              <a:rPr lang="nb-NO" dirty="0"/>
              <a:t> </a:t>
            </a:r>
            <a:r>
              <a:rPr lang="nb-NO" dirty="0" err="1"/>
              <a:t>message</a:t>
            </a:r>
            <a:r>
              <a:rPr lang="nb-NO" dirty="0"/>
              <a:t> and </a:t>
            </a:r>
            <a:r>
              <a:rPr lang="nb-NO" dirty="0" err="1"/>
              <a:t>get</a:t>
            </a:r>
            <a:r>
              <a:rPr lang="nb-NO" dirty="0"/>
              <a:t> a </a:t>
            </a:r>
            <a:r>
              <a:rPr lang="nb-NO" dirty="0" err="1"/>
              <a:t>quick</a:t>
            </a:r>
            <a:r>
              <a:rPr lang="nb-NO" dirty="0"/>
              <a:t> </a:t>
            </a:r>
            <a:r>
              <a:rPr lang="nb-NO" dirty="0" err="1"/>
              <a:t>overview</a:t>
            </a:r>
            <a:r>
              <a:rPr lang="nb-NO" dirty="0"/>
              <a:t> </a:t>
            </a:r>
            <a:r>
              <a:rPr lang="nb-NO" dirty="0" err="1"/>
              <a:t>of</a:t>
            </a:r>
            <a:r>
              <a:rPr lang="nb-NO" dirty="0"/>
              <a:t> e.g. </a:t>
            </a:r>
            <a:r>
              <a:rPr lang="nb-NO" dirty="0" err="1"/>
              <a:t>the</a:t>
            </a:r>
            <a:r>
              <a:rPr lang="nb-NO" dirty="0"/>
              <a:t> </a:t>
            </a:r>
            <a:r>
              <a:rPr lang="nb-NO" dirty="0" err="1"/>
              <a:t>concept</a:t>
            </a:r>
            <a:endParaRPr lang="nb-NO" dirty="0"/>
          </a:p>
          <a:p>
            <a:pPr lvl="1"/>
            <a:r>
              <a:rPr lang="nb-NO" dirty="0"/>
              <a:t>Break up </a:t>
            </a:r>
            <a:r>
              <a:rPr lang="nb-NO" dirty="0" err="1"/>
              <a:t>text-heavy</a:t>
            </a:r>
            <a:r>
              <a:rPr lang="nb-NO" dirty="0"/>
              <a:t> </a:t>
            </a:r>
            <a:r>
              <a:rPr lang="nb-NO" dirty="0" err="1"/>
              <a:t>pages</a:t>
            </a:r>
            <a:endParaRPr lang="nb-NO" dirty="0"/>
          </a:p>
          <a:p>
            <a:pPr lvl="1"/>
            <a:r>
              <a:rPr lang="nb-NO" dirty="0" err="1"/>
              <a:t>Avoid</a:t>
            </a:r>
            <a:r>
              <a:rPr lang="nb-NO" dirty="0"/>
              <a:t> </a:t>
            </a:r>
            <a:r>
              <a:rPr lang="nb-NO" dirty="0" err="1"/>
              <a:t>too</a:t>
            </a:r>
            <a:r>
              <a:rPr lang="nb-NO" dirty="0"/>
              <a:t> </a:t>
            </a:r>
            <a:r>
              <a:rPr lang="nb-NO" dirty="0" err="1"/>
              <a:t>much</a:t>
            </a:r>
            <a:r>
              <a:rPr lang="nb-NO" dirty="0"/>
              <a:t> </a:t>
            </a:r>
            <a:r>
              <a:rPr lang="nb-NO" dirty="0" err="1"/>
              <a:t>information</a:t>
            </a:r>
            <a:endParaRPr lang="nb-NO" dirty="0"/>
          </a:p>
          <a:p>
            <a:pPr marL="457200" lvl="1" indent="0">
              <a:buNone/>
            </a:pPr>
            <a:endParaRPr lang="nb-NO" dirty="0"/>
          </a:p>
          <a:p>
            <a:pPr>
              <a:lnSpc>
                <a:spcPct val="90000"/>
              </a:lnSpc>
            </a:pPr>
            <a:r>
              <a:rPr lang="en-GB" b="1" dirty="0"/>
              <a:t>Avoid </a:t>
            </a:r>
            <a:r>
              <a:rPr lang="en-GB" dirty="0"/>
              <a:t>excessively </a:t>
            </a:r>
            <a:r>
              <a:rPr lang="en-GB" b="1" dirty="0"/>
              <a:t>long sentences </a:t>
            </a:r>
            <a:r>
              <a:rPr lang="en-GB" dirty="0"/>
              <a:t>-&gt; improve readability</a:t>
            </a:r>
          </a:p>
          <a:p>
            <a:pPr>
              <a:lnSpc>
                <a:spcPct val="90000"/>
              </a:lnSpc>
            </a:pPr>
            <a:r>
              <a:rPr lang="en-GB" dirty="0">
                <a:cs typeface="Arial"/>
              </a:rPr>
              <a:t>Use bullet points, text boxes, bold, italics and paragraphs</a:t>
            </a:r>
            <a:endParaRPr lang="en-US" dirty="0"/>
          </a:p>
          <a:p>
            <a:pPr marL="0" indent="0">
              <a:buNone/>
            </a:pPr>
            <a:endParaRPr lang="en-GB" dirty="0">
              <a:cs typeface="Arial"/>
            </a:endParaRPr>
          </a:p>
          <a:p>
            <a:endParaRPr lang="en-GB" dirty="0">
              <a:cs typeface="Arial"/>
            </a:endParaRPr>
          </a:p>
          <a:p>
            <a:pPr marL="0" indent="0">
              <a:buNone/>
            </a:pPr>
            <a:endParaRPr lang="nb-NO" dirty="0"/>
          </a:p>
          <a:p>
            <a:endParaRPr lang="nb-NO" dirty="0"/>
          </a:p>
        </p:txBody>
      </p:sp>
      <p:sp>
        <p:nvSpPr>
          <p:cNvPr id="3" name="Plassholder for dato 2">
            <a:extLst>
              <a:ext uri="{FF2B5EF4-FFF2-40B4-BE49-F238E27FC236}">
                <a16:creationId xmlns:a16="http://schemas.microsoft.com/office/drawing/2014/main" id="{3D666B40-B38B-38C0-C07D-10DA03EFEBD0}"/>
              </a:ext>
            </a:extLst>
          </p:cNvPr>
          <p:cNvSpPr>
            <a:spLocks noGrp="1"/>
          </p:cNvSpPr>
          <p:nvPr>
            <p:ph type="dt" sz="half" idx="10"/>
          </p:nvPr>
        </p:nvSpPr>
        <p:spPr/>
        <p:txBody>
          <a:bodyPr/>
          <a:lstStyle/>
          <a:p>
            <a:fld id="{92F0609F-AC82-DF42-AFFF-FAE709692D48}" type="datetime1">
              <a:rPr lang="nb-NO" smtClean="0"/>
              <a:t>08.05.2026</a:t>
            </a:fld>
            <a:endParaRPr lang="nb-NO" dirty="0"/>
          </a:p>
        </p:txBody>
      </p:sp>
      <p:sp>
        <p:nvSpPr>
          <p:cNvPr id="4" name="Plassholder for bunntekst 3">
            <a:extLst>
              <a:ext uri="{FF2B5EF4-FFF2-40B4-BE49-F238E27FC236}">
                <a16:creationId xmlns:a16="http://schemas.microsoft.com/office/drawing/2014/main" id="{BBAB6CE0-B55D-A407-B24A-8A7882CDA59F}"/>
              </a:ext>
            </a:extLst>
          </p:cNvPr>
          <p:cNvSpPr>
            <a:spLocks noGrp="1"/>
          </p:cNvSpPr>
          <p:nvPr>
            <p:ph type="ftr" sz="quarter" idx="11"/>
          </p:nvPr>
        </p:nvSpPr>
        <p:spPr>
          <a:xfrm>
            <a:off x="307408" y="4767263"/>
            <a:ext cx="5926221" cy="273844"/>
          </a:xfrm>
        </p:spPr>
        <p:txBody>
          <a:bodyPr/>
          <a:lstStyle/>
          <a:p>
            <a:r>
              <a:rPr lang="nb-NO" dirty="0"/>
              <a:t>Veslemøy Ramsfjell| Research Administration</a:t>
            </a:r>
          </a:p>
        </p:txBody>
      </p:sp>
      <p:sp>
        <p:nvSpPr>
          <p:cNvPr id="5" name="Plassholder for lysbildenummer 4">
            <a:extLst>
              <a:ext uri="{FF2B5EF4-FFF2-40B4-BE49-F238E27FC236}">
                <a16:creationId xmlns:a16="http://schemas.microsoft.com/office/drawing/2014/main" id="{50FD983D-2D3A-7B95-F168-A177239CB376}"/>
              </a:ext>
            </a:extLst>
          </p:cNvPr>
          <p:cNvSpPr>
            <a:spLocks noGrp="1"/>
          </p:cNvSpPr>
          <p:nvPr>
            <p:ph type="sldNum" sz="quarter" idx="12"/>
          </p:nvPr>
        </p:nvSpPr>
        <p:spPr/>
        <p:txBody>
          <a:bodyPr/>
          <a:lstStyle/>
          <a:p>
            <a:fld id="{28ECCE09-4EB9-D24E-99A2-F5BDA1BD657E}" type="slidenum">
              <a:rPr lang="nb-NO" smtClean="0"/>
              <a:pPr/>
              <a:t>10</a:t>
            </a:fld>
            <a:endParaRPr lang="nb-NO" dirty="0"/>
          </a:p>
        </p:txBody>
      </p:sp>
    </p:spTree>
    <p:extLst>
      <p:ext uri="{BB962C8B-B14F-4D97-AF65-F5344CB8AC3E}">
        <p14:creationId xmlns:p14="http://schemas.microsoft.com/office/powerpoint/2010/main" val="26846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bg/>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xEl>
                                              <p:pRg st="2" end="2"/>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animBg="1"/>
      <p:bldP spid="9"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4D4EC97-8312-21D6-4B6E-48F143F82368}"/>
              </a:ext>
            </a:extLst>
          </p:cNvPr>
          <p:cNvSpPr>
            <a:spLocks noGrp="1"/>
          </p:cNvSpPr>
          <p:nvPr>
            <p:ph type="title"/>
          </p:nvPr>
        </p:nvSpPr>
        <p:spPr/>
        <p:txBody>
          <a:bodyPr>
            <a:normAutofit fontScale="90000"/>
          </a:bodyPr>
          <a:lstStyle/>
          <a:p>
            <a:r>
              <a:rPr lang="nb-NO" dirty="0" err="1"/>
              <a:t>Take</a:t>
            </a:r>
            <a:r>
              <a:rPr lang="nb-NO" dirty="0"/>
              <a:t> </a:t>
            </a:r>
            <a:r>
              <a:rPr lang="nb-NO" dirty="0" err="1"/>
              <a:t>away</a:t>
            </a:r>
            <a:r>
              <a:rPr lang="nb-NO" dirty="0"/>
              <a:t> </a:t>
            </a:r>
            <a:r>
              <a:rPr lang="nb-NO" dirty="0" err="1"/>
              <a:t>messages</a:t>
            </a:r>
            <a:endParaRPr lang="nb-NO" dirty="0"/>
          </a:p>
        </p:txBody>
      </p:sp>
      <p:sp>
        <p:nvSpPr>
          <p:cNvPr id="7" name="Plassholder for innhold 6">
            <a:extLst>
              <a:ext uri="{FF2B5EF4-FFF2-40B4-BE49-F238E27FC236}">
                <a16:creationId xmlns:a16="http://schemas.microsoft.com/office/drawing/2014/main" id="{5AF3BA48-3F5B-CC0F-AF46-14E030A62EF8}"/>
              </a:ext>
            </a:extLst>
          </p:cNvPr>
          <p:cNvSpPr>
            <a:spLocks noGrp="1"/>
          </p:cNvSpPr>
          <p:nvPr>
            <p:ph idx="1"/>
          </p:nvPr>
        </p:nvSpPr>
        <p:spPr>
          <a:solidFill>
            <a:schemeClr val="accent2">
              <a:lumMod val="20000"/>
              <a:lumOff val="80000"/>
            </a:schemeClr>
          </a:solidFill>
        </p:spPr>
        <p:txBody>
          <a:bodyPr>
            <a:normAutofit fontScale="92500" lnSpcReduction="10000"/>
          </a:bodyPr>
          <a:lstStyle/>
          <a:p>
            <a:r>
              <a:rPr lang="nb-NO" dirty="0"/>
              <a:t>Read and re-</a:t>
            </a:r>
            <a:r>
              <a:rPr lang="nb-NO" dirty="0" err="1"/>
              <a:t>read</a:t>
            </a:r>
            <a:r>
              <a:rPr lang="nb-NO" dirty="0"/>
              <a:t> </a:t>
            </a:r>
            <a:r>
              <a:rPr lang="nb-NO" dirty="0" err="1"/>
              <a:t>the</a:t>
            </a:r>
            <a:r>
              <a:rPr lang="nb-NO" dirty="0"/>
              <a:t> </a:t>
            </a:r>
            <a:r>
              <a:rPr lang="nb-NO" dirty="0" err="1"/>
              <a:t>call</a:t>
            </a:r>
            <a:r>
              <a:rPr lang="nb-NO" dirty="0"/>
              <a:t> to: </a:t>
            </a:r>
          </a:p>
          <a:p>
            <a:pPr lvl="1"/>
            <a:r>
              <a:rPr lang="nb-NO" dirty="0" err="1"/>
              <a:t>ensure</a:t>
            </a:r>
            <a:r>
              <a:rPr lang="nb-NO" dirty="0"/>
              <a:t> </a:t>
            </a:r>
            <a:r>
              <a:rPr lang="nb-NO" dirty="0" err="1"/>
              <a:t>your</a:t>
            </a:r>
            <a:r>
              <a:rPr lang="nb-NO" dirty="0"/>
              <a:t> </a:t>
            </a:r>
            <a:r>
              <a:rPr lang="nb-NO" dirty="0" err="1"/>
              <a:t>project</a:t>
            </a:r>
            <a:r>
              <a:rPr lang="nb-NO" dirty="0"/>
              <a:t> matches </a:t>
            </a:r>
            <a:r>
              <a:rPr lang="nb-NO" dirty="0" err="1"/>
              <a:t>the</a:t>
            </a:r>
            <a:r>
              <a:rPr lang="nb-NO" dirty="0"/>
              <a:t> </a:t>
            </a:r>
            <a:r>
              <a:rPr lang="nb-NO" dirty="0" err="1"/>
              <a:t>call</a:t>
            </a:r>
            <a:r>
              <a:rPr lang="nb-NO" dirty="0"/>
              <a:t> </a:t>
            </a:r>
            <a:r>
              <a:rPr lang="nb-NO" dirty="0" err="1"/>
              <a:t>before</a:t>
            </a:r>
            <a:r>
              <a:rPr lang="nb-NO" dirty="0"/>
              <a:t> </a:t>
            </a:r>
            <a:r>
              <a:rPr lang="nb-NO" dirty="0" err="1"/>
              <a:t>you</a:t>
            </a:r>
            <a:r>
              <a:rPr lang="nb-NO" dirty="0"/>
              <a:t> start </a:t>
            </a:r>
            <a:r>
              <a:rPr lang="nb-NO" dirty="0" err="1"/>
              <a:t>writing</a:t>
            </a:r>
            <a:endParaRPr lang="nb-NO" dirty="0"/>
          </a:p>
          <a:p>
            <a:pPr lvl="1"/>
            <a:r>
              <a:rPr lang="nb-NO" dirty="0" err="1"/>
              <a:t>address</a:t>
            </a:r>
            <a:r>
              <a:rPr lang="nb-NO" dirty="0"/>
              <a:t> all </a:t>
            </a:r>
            <a:r>
              <a:rPr lang="nb-NO" dirty="0" err="1"/>
              <a:t>aspects</a:t>
            </a:r>
            <a:r>
              <a:rPr lang="nb-NO" dirty="0"/>
              <a:t> </a:t>
            </a:r>
            <a:r>
              <a:rPr lang="nb-NO" dirty="0" err="1"/>
              <a:t>of</a:t>
            </a:r>
            <a:r>
              <a:rPr lang="nb-NO" dirty="0"/>
              <a:t> </a:t>
            </a:r>
            <a:r>
              <a:rPr lang="nb-NO" dirty="0" err="1"/>
              <a:t>the</a:t>
            </a:r>
            <a:r>
              <a:rPr lang="nb-NO" dirty="0"/>
              <a:t> </a:t>
            </a:r>
            <a:r>
              <a:rPr lang="nb-NO" dirty="0" err="1"/>
              <a:t>call</a:t>
            </a:r>
            <a:r>
              <a:rPr lang="nb-NO" dirty="0"/>
              <a:t> in </a:t>
            </a:r>
            <a:r>
              <a:rPr lang="nb-NO" dirty="0" err="1"/>
              <a:t>appropriate</a:t>
            </a:r>
            <a:r>
              <a:rPr lang="nb-NO" dirty="0"/>
              <a:t> </a:t>
            </a:r>
            <a:r>
              <a:rPr lang="nb-NO" dirty="0" err="1"/>
              <a:t>sections</a:t>
            </a:r>
            <a:endParaRPr lang="nb-NO" dirty="0"/>
          </a:p>
          <a:p>
            <a:r>
              <a:rPr lang="nb-NO" dirty="0"/>
              <a:t>Write for </a:t>
            </a:r>
            <a:r>
              <a:rPr lang="nb-NO" dirty="0" err="1"/>
              <a:t>experts</a:t>
            </a:r>
            <a:r>
              <a:rPr lang="nb-NO" dirty="0"/>
              <a:t> and generalists – ask </a:t>
            </a:r>
            <a:r>
              <a:rPr lang="nb-NO" dirty="0" err="1"/>
              <a:t>us</a:t>
            </a:r>
            <a:r>
              <a:rPr lang="nb-NO" dirty="0"/>
              <a:t> to </a:t>
            </a:r>
            <a:r>
              <a:rPr lang="nb-NO" dirty="0" err="1"/>
              <a:t>read</a:t>
            </a:r>
            <a:r>
              <a:rPr lang="nb-NO" dirty="0"/>
              <a:t>! </a:t>
            </a:r>
          </a:p>
          <a:p>
            <a:r>
              <a:rPr lang="nb-NO" dirty="0" err="1"/>
              <a:t>Engage</a:t>
            </a:r>
            <a:r>
              <a:rPr lang="nb-NO" dirty="0"/>
              <a:t> </a:t>
            </a:r>
            <a:r>
              <a:rPr lang="nb-NO" dirty="0" err="1"/>
              <a:t>the</a:t>
            </a:r>
            <a:r>
              <a:rPr lang="nb-NO" dirty="0"/>
              <a:t> </a:t>
            </a:r>
            <a:r>
              <a:rPr lang="nb-NO" dirty="0" err="1"/>
              <a:t>evaluator</a:t>
            </a:r>
            <a:r>
              <a:rPr lang="nb-NO" dirty="0"/>
              <a:t> and </a:t>
            </a:r>
            <a:r>
              <a:rPr lang="nb-NO" dirty="0" err="1"/>
              <a:t>provide</a:t>
            </a:r>
            <a:r>
              <a:rPr lang="nb-NO" dirty="0"/>
              <a:t> </a:t>
            </a:r>
            <a:r>
              <a:rPr lang="nb-NO" dirty="0" err="1"/>
              <a:t>strong</a:t>
            </a:r>
            <a:r>
              <a:rPr lang="nb-NO" dirty="0"/>
              <a:t> arguments for </a:t>
            </a:r>
            <a:r>
              <a:rPr lang="nb-NO" dirty="0" err="1"/>
              <a:t>funding</a:t>
            </a:r>
            <a:endParaRPr lang="nb-NO" dirty="0"/>
          </a:p>
          <a:p>
            <a:r>
              <a:rPr lang="nb-NO" dirty="0"/>
              <a:t>Show </a:t>
            </a:r>
            <a:r>
              <a:rPr lang="nb-NO" dirty="0" err="1"/>
              <a:t>that</a:t>
            </a:r>
            <a:r>
              <a:rPr lang="nb-NO" dirty="0"/>
              <a:t> </a:t>
            </a:r>
            <a:r>
              <a:rPr lang="nb-NO" dirty="0" err="1"/>
              <a:t>the</a:t>
            </a:r>
            <a:r>
              <a:rPr lang="nb-NO" dirty="0"/>
              <a:t> </a:t>
            </a:r>
            <a:r>
              <a:rPr lang="nb-NO" dirty="0" err="1"/>
              <a:t>project</a:t>
            </a:r>
            <a:r>
              <a:rPr lang="nb-NO" dirty="0"/>
              <a:t> is </a:t>
            </a:r>
            <a:r>
              <a:rPr lang="nb-NO" dirty="0" err="1"/>
              <a:t>feasible</a:t>
            </a:r>
            <a:r>
              <a:rPr lang="nb-NO" dirty="0"/>
              <a:t> </a:t>
            </a:r>
            <a:r>
              <a:rPr lang="nb-NO" dirty="0" err="1"/>
              <a:t>with</a:t>
            </a:r>
            <a:r>
              <a:rPr lang="nb-NO" dirty="0"/>
              <a:t> </a:t>
            </a:r>
            <a:r>
              <a:rPr lang="nb-NO" dirty="0" err="1"/>
              <a:t>regard</a:t>
            </a:r>
            <a:r>
              <a:rPr lang="nb-NO" dirty="0"/>
              <a:t> to </a:t>
            </a:r>
            <a:r>
              <a:rPr lang="nb-NO" dirty="0" err="1"/>
              <a:t>resources</a:t>
            </a:r>
            <a:r>
              <a:rPr lang="nb-NO" dirty="0"/>
              <a:t>, time, </a:t>
            </a:r>
            <a:r>
              <a:rPr lang="nb-NO" dirty="0" err="1"/>
              <a:t>competence</a:t>
            </a:r>
            <a:r>
              <a:rPr lang="nb-NO" dirty="0"/>
              <a:t> and </a:t>
            </a:r>
            <a:r>
              <a:rPr lang="nb-NO" dirty="0" err="1"/>
              <a:t>methods</a:t>
            </a:r>
            <a:endParaRPr lang="nb-NO" dirty="0"/>
          </a:p>
          <a:p>
            <a:r>
              <a:rPr lang="nb-NO" dirty="0"/>
              <a:t>First </a:t>
            </a:r>
            <a:r>
              <a:rPr lang="nb-NO" dirty="0" err="1"/>
              <a:t>page</a:t>
            </a:r>
            <a:r>
              <a:rPr lang="nb-NO" dirty="0"/>
              <a:t> is </a:t>
            </a:r>
            <a:r>
              <a:rPr lang="nb-NO" dirty="0" err="1"/>
              <a:t>your</a:t>
            </a:r>
            <a:r>
              <a:rPr lang="nb-NO" dirty="0"/>
              <a:t> </a:t>
            </a:r>
            <a:r>
              <a:rPr lang="nb-NO" dirty="0" err="1"/>
              <a:t>pitch</a:t>
            </a:r>
            <a:r>
              <a:rPr lang="nb-NO" dirty="0"/>
              <a:t> and </a:t>
            </a:r>
            <a:r>
              <a:rPr lang="nb-NO" dirty="0" err="1"/>
              <a:t>signature</a:t>
            </a:r>
            <a:r>
              <a:rPr lang="nb-NO" dirty="0"/>
              <a:t> </a:t>
            </a:r>
            <a:r>
              <a:rPr lang="nb-NO" dirty="0" err="1"/>
              <a:t>page</a:t>
            </a:r>
            <a:endParaRPr lang="nb-NO" dirty="0"/>
          </a:p>
          <a:p>
            <a:r>
              <a:rPr lang="nb-NO" dirty="0"/>
              <a:t>Tell a story</a:t>
            </a:r>
          </a:p>
        </p:txBody>
      </p:sp>
      <p:sp>
        <p:nvSpPr>
          <p:cNvPr id="3" name="Plassholder for dato 2">
            <a:extLst>
              <a:ext uri="{FF2B5EF4-FFF2-40B4-BE49-F238E27FC236}">
                <a16:creationId xmlns:a16="http://schemas.microsoft.com/office/drawing/2014/main" id="{75949955-40C3-6E45-F74C-971FC786CA71}"/>
              </a:ext>
            </a:extLst>
          </p:cNvPr>
          <p:cNvSpPr>
            <a:spLocks noGrp="1"/>
          </p:cNvSpPr>
          <p:nvPr>
            <p:ph type="dt" sz="half" idx="10"/>
          </p:nvPr>
        </p:nvSpPr>
        <p:spPr/>
        <p:txBody>
          <a:bodyPr/>
          <a:lstStyle/>
          <a:p>
            <a:fld id="{92F0609F-AC82-DF42-AFFF-FAE709692D48}" type="datetime1">
              <a:rPr lang="nb-NO" smtClean="0"/>
              <a:t>08.05.2026</a:t>
            </a:fld>
            <a:endParaRPr lang="nb-NO" dirty="0"/>
          </a:p>
        </p:txBody>
      </p:sp>
      <p:sp>
        <p:nvSpPr>
          <p:cNvPr id="4" name="Plassholder for bunntekst 3">
            <a:extLst>
              <a:ext uri="{FF2B5EF4-FFF2-40B4-BE49-F238E27FC236}">
                <a16:creationId xmlns:a16="http://schemas.microsoft.com/office/drawing/2014/main" id="{4846A773-501F-0A04-6A90-120E3F5EDA01}"/>
              </a:ext>
            </a:extLst>
          </p:cNvPr>
          <p:cNvSpPr>
            <a:spLocks noGrp="1"/>
          </p:cNvSpPr>
          <p:nvPr>
            <p:ph type="ftr" sz="quarter" idx="11"/>
          </p:nvPr>
        </p:nvSpPr>
        <p:spPr/>
        <p:txBody>
          <a:bodyPr/>
          <a:lstStyle/>
          <a:p>
            <a:r>
              <a:rPr lang="nb-NO" dirty="0"/>
              <a:t>Maryam </a:t>
            </a:r>
            <a:r>
              <a:rPr lang="nb-NO" dirty="0" err="1"/>
              <a:t>Sugaipoiva</a:t>
            </a:r>
            <a:r>
              <a:rPr lang="nb-NO" dirty="0"/>
              <a:t> and Veslemøy Ramsfjell| Research Administration</a:t>
            </a:r>
          </a:p>
        </p:txBody>
      </p:sp>
      <p:sp>
        <p:nvSpPr>
          <p:cNvPr id="5" name="Plassholder for lysbildenummer 4">
            <a:extLst>
              <a:ext uri="{FF2B5EF4-FFF2-40B4-BE49-F238E27FC236}">
                <a16:creationId xmlns:a16="http://schemas.microsoft.com/office/drawing/2014/main" id="{C186A645-9C7D-AA66-6F30-5FC36FA468DF}"/>
              </a:ext>
            </a:extLst>
          </p:cNvPr>
          <p:cNvSpPr>
            <a:spLocks noGrp="1"/>
          </p:cNvSpPr>
          <p:nvPr>
            <p:ph type="sldNum" sz="quarter" idx="12"/>
          </p:nvPr>
        </p:nvSpPr>
        <p:spPr/>
        <p:txBody>
          <a:bodyPr/>
          <a:lstStyle/>
          <a:p>
            <a:fld id="{28ECCE09-4EB9-D24E-99A2-F5BDA1BD657E}" type="slidenum">
              <a:rPr lang="nb-NO" smtClean="0"/>
              <a:pPr/>
              <a:t>11</a:t>
            </a:fld>
            <a:endParaRPr lang="nb-NO" dirty="0"/>
          </a:p>
        </p:txBody>
      </p:sp>
    </p:spTree>
    <p:extLst>
      <p:ext uri="{BB962C8B-B14F-4D97-AF65-F5344CB8AC3E}">
        <p14:creationId xmlns:p14="http://schemas.microsoft.com/office/powerpoint/2010/main" val="405813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856E200D-F20A-0FEA-2293-79659C73018F}"/>
              </a:ext>
            </a:extLst>
          </p:cNvPr>
          <p:cNvSpPr>
            <a:spLocks noGrp="1"/>
          </p:cNvSpPr>
          <p:nvPr>
            <p:ph type="title"/>
          </p:nvPr>
        </p:nvSpPr>
        <p:spPr>
          <a:xfrm>
            <a:off x="152396" y="217018"/>
            <a:ext cx="8229600" cy="454527"/>
          </a:xfrm>
        </p:spPr>
        <p:txBody>
          <a:bodyPr>
            <a:normAutofit fontScale="90000"/>
          </a:bodyPr>
          <a:lstStyle/>
          <a:p>
            <a:r>
              <a:rPr lang="en-US" b="1" dirty="0">
                <a:latin typeface="Georgia" panose="02040502050405020303" pitchFamily="18" charset="0"/>
              </a:rPr>
              <a:t>Impact </a:t>
            </a:r>
          </a:p>
        </p:txBody>
      </p:sp>
      <p:sp>
        <p:nvSpPr>
          <p:cNvPr id="2" name="Tittel 1"/>
          <p:cNvSpPr>
            <a:spLocks noGrp="1"/>
          </p:cNvSpPr>
          <p:nvPr>
            <p:ph idx="1"/>
          </p:nvPr>
        </p:nvSpPr>
        <p:spPr>
          <a:xfrm>
            <a:off x="597565" y="853439"/>
            <a:ext cx="8229600" cy="3749041"/>
          </a:xfrm>
        </p:spPr>
        <p:txBody>
          <a:bodyPr>
            <a:noAutofit/>
          </a:bodyPr>
          <a:lstStyle/>
          <a:p>
            <a:pPr marL="0" indent="0">
              <a:buNone/>
            </a:pPr>
            <a:r>
              <a:rPr lang="nb-NO" sz="1600" b="1" dirty="0" err="1">
                <a:latin typeface="Georgia" panose="02040502050405020303" pitchFamily="18" charset="0"/>
              </a:rPr>
              <a:t>Academic</a:t>
            </a:r>
            <a:r>
              <a:rPr lang="nb-NO" sz="1600" b="1" dirty="0">
                <a:latin typeface="Georgia" panose="02040502050405020303" pitchFamily="18" charset="0"/>
              </a:rPr>
              <a:t> </a:t>
            </a:r>
            <a:r>
              <a:rPr lang="nb-NO" sz="1600" b="1" dirty="0" err="1">
                <a:latin typeface="Georgia" panose="02040502050405020303" pitchFamily="18" charset="0"/>
              </a:rPr>
              <a:t>impact</a:t>
            </a:r>
            <a:r>
              <a:rPr lang="nb-NO" sz="1600" b="1" dirty="0">
                <a:latin typeface="Georgia" panose="02040502050405020303" pitchFamily="18" charset="0"/>
              </a:rPr>
              <a:t> </a:t>
            </a:r>
          </a:p>
          <a:p>
            <a:pPr marL="0" indent="0">
              <a:buNone/>
            </a:pPr>
            <a:r>
              <a:rPr lang="nb-NO" sz="1600" dirty="0">
                <a:latin typeface="Georgia" panose="02040502050405020303" pitchFamily="18" charset="0"/>
              </a:rPr>
              <a:t> - </a:t>
            </a:r>
            <a:r>
              <a:rPr lang="nb-NO" sz="1600" dirty="0" err="1">
                <a:latin typeface="Georgia" panose="02040502050405020303" pitchFamily="18" charset="0"/>
              </a:rPr>
              <a:t>Theoretical</a:t>
            </a:r>
            <a:r>
              <a:rPr lang="nb-NO" sz="1600" dirty="0">
                <a:latin typeface="Georgia" panose="02040502050405020303" pitchFamily="18" charset="0"/>
              </a:rPr>
              <a:t> and </a:t>
            </a:r>
            <a:r>
              <a:rPr lang="nb-NO" sz="1600" dirty="0" err="1">
                <a:latin typeface="Georgia" panose="02040502050405020303" pitchFamily="18" charset="0"/>
              </a:rPr>
              <a:t>empirical</a:t>
            </a:r>
            <a:r>
              <a:rPr lang="nb-NO" sz="1600" dirty="0">
                <a:latin typeface="Georgia" panose="02040502050405020303" pitchFamily="18" charset="0"/>
              </a:rPr>
              <a:t> </a:t>
            </a:r>
            <a:r>
              <a:rPr lang="nb-NO" sz="1600" dirty="0" err="1">
                <a:latin typeface="Georgia" panose="02040502050405020303" pitchFamily="18" charset="0"/>
              </a:rPr>
              <a:t>knowledge</a:t>
            </a:r>
            <a:endParaRPr lang="nb-NO" sz="1600" dirty="0">
              <a:latin typeface="Georgia" panose="02040502050405020303" pitchFamily="18" charset="0"/>
            </a:endParaRPr>
          </a:p>
          <a:p>
            <a:pPr marL="0" indent="0">
              <a:buNone/>
            </a:pPr>
            <a:r>
              <a:rPr lang="nb-NO" sz="1600" dirty="0">
                <a:latin typeface="Georgia" panose="02040502050405020303" pitchFamily="18" charset="0"/>
              </a:rPr>
              <a:t> - </a:t>
            </a:r>
            <a:r>
              <a:rPr lang="nb-NO" sz="1600" dirty="0" err="1">
                <a:latin typeface="Georgia" panose="02040502050405020303" pitchFamily="18" charset="0"/>
              </a:rPr>
              <a:t>Contribute</a:t>
            </a:r>
            <a:r>
              <a:rPr lang="nb-NO" sz="1600" dirty="0">
                <a:latin typeface="Georgia" panose="02040502050405020303" pitchFamily="18" charset="0"/>
              </a:rPr>
              <a:t> to a </a:t>
            </a:r>
            <a:r>
              <a:rPr lang="nb-NO" sz="1600" dirty="0" err="1">
                <a:latin typeface="Georgia" panose="02040502050405020303" pitchFamily="18" charset="0"/>
              </a:rPr>
              <a:t>broad</a:t>
            </a:r>
            <a:r>
              <a:rPr lang="nb-NO" sz="1600" dirty="0">
                <a:latin typeface="Georgia" panose="02040502050405020303" pitchFamily="18" charset="0"/>
              </a:rPr>
              <a:t> </a:t>
            </a:r>
            <a:r>
              <a:rPr lang="nb-NO" sz="1600" dirty="0" err="1">
                <a:latin typeface="Georgia" panose="02040502050405020303" pitchFamily="18" charset="0"/>
              </a:rPr>
              <a:t>research</a:t>
            </a:r>
            <a:r>
              <a:rPr lang="nb-NO" sz="1600" dirty="0">
                <a:latin typeface="Georgia" panose="02040502050405020303" pitchFamily="18" charset="0"/>
              </a:rPr>
              <a:t> agenda and </a:t>
            </a:r>
            <a:r>
              <a:rPr lang="nb-NO" sz="1600" dirty="0" err="1">
                <a:latin typeface="Georgia" panose="02040502050405020303" pitchFamily="18" charset="0"/>
              </a:rPr>
              <a:t>scholarly</a:t>
            </a:r>
            <a:r>
              <a:rPr lang="nb-NO" sz="1600" dirty="0">
                <a:latin typeface="Georgia" panose="02040502050405020303" pitchFamily="18" charset="0"/>
              </a:rPr>
              <a:t> </a:t>
            </a:r>
            <a:r>
              <a:rPr lang="nb-NO" sz="1600" dirty="0" err="1">
                <a:latin typeface="Georgia" panose="02040502050405020303" pitchFamily="18" charset="0"/>
              </a:rPr>
              <a:t>debate</a:t>
            </a:r>
            <a:r>
              <a:rPr lang="nb-NO" sz="1600" dirty="0">
                <a:latin typeface="Georgia" panose="02040502050405020303" pitchFamily="18" charset="0"/>
              </a:rPr>
              <a:t> </a:t>
            </a:r>
          </a:p>
          <a:p>
            <a:pPr marL="0" indent="0">
              <a:buNone/>
            </a:pPr>
            <a:r>
              <a:rPr lang="nb-NO" sz="1600" dirty="0">
                <a:latin typeface="Georgia" panose="02040502050405020303" pitchFamily="18" charset="0"/>
              </a:rPr>
              <a:t> - Ensure </a:t>
            </a:r>
            <a:r>
              <a:rPr lang="nb-NO" sz="1600" dirty="0" err="1">
                <a:latin typeface="Georgia" panose="02040502050405020303" pitchFamily="18" charset="0"/>
              </a:rPr>
              <a:t>reproducibility</a:t>
            </a:r>
            <a:r>
              <a:rPr lang="nb-NO" sz="1600" dirty="0">
                <a:latin typeface="Georgia" panose="02040502050405020303" pitchFamily="18" charset="0"/>
              </a:rPr>
              <a:t> </a:t>
            </a:r>
            <a:r>
              <a:rPr lang="nb-NO" sz="1600" dirty="0" err="1">
                <a:latin typeface="Georgia" panose="02040502050405020303" pitchFamily="18" charset="0"/>
              </a:rPr>
              <a:t>of</a:t>
            </a:r>
            <a:r>
              <a:rPr lang="nb-NO" sz="1600" dirty="0">
                <a:latin typeface="Georgia" panose="02040502050405020303" pitchFamily="18" charset="0"/>
              </a:rPr>
              <a:t> </a:t>
            </a:r>
            <a:r>
              <a:rPr lang="nb-NO" sz="1600" dirty="0" err="1">
                <a:latin typeface="Georgia" panose="02040502050405020303" pitchFamily="18" charset="0"/>
              </a:rPr>
              <a:t>project</a:t>
            </a:r>
            <a:r>
              <a:rPr lang="nb-NO" sz="1600" dirty="0">
                <a:latin typeface="Georgia" panose="02040502050405020303" pitchFamily="18" charset="0"/>
              </a:rPr>
              <a:t> outputs (data, </a:t>
            </a:r>
            <a:r>
              <a:rPr lang="nb-NO" sz="1600" dirty="0" err="1">
                <a:latin typeface="Georgia" panose="02040502050405020303" pitchFamily="18" charset="0"/>
              </a:rPr>
              <a:t>research</a:t>
            </a:r>
            <a:r>
              <a:rPr lang="nb-NO" sz="1600" dirty="0">
                <a:latin typeface="Georgia" panose="02040502050405020303" pitchFamily="18" charset="0"/>
              </a:rPr>
              <a:t> </a:t>
            </a:r>
            <a:r>
              <a:rPr lang="nb-NO" sz="1600" dirty="0" err="1">
                <a:latin typeface="Georgia" panose="02040502050405020303" pitchFamily="18" charset="0"/>
              </a:rPr>
              <a:t>articles</a:t>
            </a:r>
            <a:r>
              <a:rPr lang="nb-NO" sz="1600" dirty="0">
                <a:latin typeface="Georgia" panose="02040502050405020303" pitchFamily="18" charset="0"/>
              </a:rPr>
              <a:t>, software, </a:t>
            </a:r>
            <a:r>
              <a:rPr lang="nb-NO" sz="1600" dirty="0" err="1">
                <a:latin typeface="Georgia" panose="02040502050405020303" pitchFamily="18" charset="0"/>
              </a:rPr>
              <a:t>models</a:t>
            </a:r>
            <a:r>
              <a:rPr lang="nb-NO" sz="1600" dirty="0">
                <a:latin typeface="Georgia" panose="02040502050405020303" pitchFamily="18" charset="0"/>
              </a:rPr>
              <a:t>, </a:t>
            </a:r>
            <a:r>
              <a:rPr lang="nb-NO" sz="1600" dirty="0" err="1">
                <a:latin typeface="Georgia" panose="02040502050405020303" pitchFamily="18" charset="0"/>
              </a:rPr>
              <a:t>algorithms</a:t>
            </a:r>
            <a:r>
              <a:rPr lang="nb-NO" sz="1600" dirty="0">
                <a:latin typeface="Georgia" panose="02040502050405020303" pitchFamily="18" charset="0"/>
              </a:rPr>
              <a:t>, </a:t>
            </a:r>
            <a:r>
              <a:rPr lang="nb-NO" sz="1600" dirty="0" err="1">
                <a:latin typeface="Georgia" panose="02040502050405020303" pitchFamily="18" charset="0"/>
              </a:rPr>
              <a:t>etc</a:t>
            </a:r>
            <a:r>
              <a:rPr lang="nb-NO" sz="1600" dirty="0">
                <a:latin typeface="Georgia" panose="02040502050405020303" pitchFamily="18" charset="0"/>
              </a:rPr>
              <a:t>). </a:t>
            </a:r>
          </a:p>
          <a:p>
            <a:pPr marL="0" indent="0">
              <a:buNone/>
            </a:pPr>
            <a:r>
              <a:rPr lang="nb-NO" sz="1600" b="1" dirty="0" err="1">
                <a:latin typeface="Georgia" panose="02040502050405020303" pitchFamily="18" charset="0"/>
              </a:rPr>
              <a:t>Societal</a:t>
            </a:r>
            <a:r>
              <a:rPr lang="nb-NO" sz="1600" b="1" dirty="0">
                <a:latin typeface="Georgia" panose="02040502050405020303" pitchFamily="18" charset="0"/>
              </a:rPr>
              <a:t> </a:t>
            </a:r>
            <a:r>
              <a:rPr lang="nb-NO" sz="1600" b="1" dirty="0" err="1">
                <a:latin typeface="Georgia" panose="02040502050405020303" pitchFamily="18" charset="0"/>
              </a:rPr>
              <a:t>impact</a:t>
            </a:r>
            <a:r>
              <a:rPr lang="nb-NO" sz="1600" b="1" dirty="0">
                <a:latin typeface="Georgia" panose="02040502050405020303" pitchFamily="18" charset="0"/>
              </a:rPr>
              <a:t> </a:t>
            </a:r>
          </a:p>
          <a:p>
            <a:pPr marL="0" indent="0">
              <a:buNone/>
            </a:pPr>
            <a:r>
              <a:rPr lang="nb-NO" sz="1600" dirty="0">
                <a:latin typeface="Georgia" panose="02040502050405020303" pitchFamily="18" charset="0"/>
              </a:rPr>
              <a:t> - To </a:t>
            </a:r>
            <a:r>
              <a:rPr lang="nb-NO" sz="1600" dirty="0" err="1">
                <a:latin typeface="Georgia" panose="02040502050405020303" pitchFamily="18" charset="0"/>
              </a:rPr>
              <a:t>shape</a:t>
            </a:r>
            <a:r>
              <a:rPr lang="nb-NO" sz="1600" dirty="0">
                <a:latin typeface="Georgia" panose="02040502050405020303" pitchFamily="18" charset="0"/>
              </a:rPr>
              <a:t> or </a:t>
            </a:r>
            <a:r>
              <a:rPr lang="nb-NO" sz="1600" dirty="0" err="1">
                <a:latin typeface="Georgia" panose="02040502050405020303" pitchFamily="18" charset="0"/>
              </a:rPr>
              <a:t>advance</a:t>
            </a:r>
            <a:r>
              <a:rPr lang="nb-NO" sz="1600" dirty="0">
                <a:latin typeface="Georgia" panose="02040502050405020303" pitchFamily="18" charset="0"/>
              </a:rPr>
              <a:t> </a:t>
            </a:r>
            <a:r>
              <a:rPr lang="nb-NO" sz="1600" dirty="0" err="1">
                <a:latin typeface="Georgia" panose="02040502050405020303" pitchFamily="18" charset="0"/>
              </a:rPr>
              <a:t>the</a:t>
            </a:r>
            <a:r>
              <a:rPr lang="nb-NO" sz="1600" dirty="0">
                <a:latin typeface="Georgia" panose="02040502050405020303" pitchFamily="18" charset="0"/>
              </a:rPr>
              <a:t> </a:t>
            </a:r>
            <a:r>
              <a:rPr lang="nb-NO" sz="1600" dirty="0" err="1">
                <a:latin typeface="Georgia" panose="02040502050405020303" pitchFamily="18" charset="0"/>
              </a:rPr>
              <a:t>public</a:t>
            </a:r>
            <a:r>
              <a:rPr lang="nb-NO" sz="1600" dirty="0">
                <a:latin typeface="Georgia" panose="02040502050405020303" pitchFamily="18" charset="0"/>
              </a:rPr>
              <a:t> </a:t>
            </a:r>
            <a:r>
              <a:rPr lang="nb-NO" sz="1600" dirty="0" err="1">
                <a:latin typeface="Georgia" panose="02040502050405020303" pitchFamily="18" charset="0"/>
              </a:rPr>
              <a:t>debate</a:t>
            </a:r>
            <a:r>
              <a:rPr lang="nb-NO" sz="1600" dirty="0">
                <a:latin typeface="Georgia" panose="02040502050405020303" pitchFamily="18" charset="0"/>
              </a:rPr>
              <a:t> in </a:t>
            </a:r>
            <a:r>
              <a:rPr lang="nb-NO" sz="1600" dirty="0" err="1">
                <a:latin typeface="Georgia" panose="02040502050405020303" pitchFamily="18" charset="0"/>
              </a:rPr>
              <a:t>the</a:t>
            </a:r>
            <a:r>
              <a:rPr lang="nb-NO" sz="1600" dirty="0">
                <a:latin typeface="Georgia" panose="02040502050405020303" pitchFamily="18" charset="0"/>
              </a:rPr>
              <a:t> </a:t>
            </a:r>
            <a:r>
              <a:rPr lang="nb-NO" sz="1600" dirty="0" err="1">
                <a:latin typeface="Georgia" panose="02040502050405020303" pitchFamily="18" charset="0"/>
              </a:rPr>
              <a:t>field</a:t>
            </a:r>
            <a:r>
              <a:rPr lang="nb-NO" sz="1600" dirty="0">
                <a:latin typeface="Georgia" panose="02040502050405020303" pitchFamily="18" charset="0"/>
              </a:rPr>
              <a:t> </a:t>
            </a:r>
          </a:p>
          <a:p>
            <a:pPr marL="0" indent="0">
              <a:buNone/>
            </a:pPr>
            <a:r>
              <a:rPr lang="nb-NO" sz="1600" dirty="0">
                <a:latin typeface="Georgia" panose="02040502050405020303" pitchFamily="18" charset="0"/>
              </a:rPr>
              <a:t> - </a:t>
            </a:r>
            <a:r>
              <a:rPr lang="nb-NO" sz="1600" dirty="0" err="1">
                <a:latin typeface="Georgia" panose="02040502050405020303" pitchFamily="18" charset="0"/>
              </a:rPr>
              <a:t>Fasiclitate</a:t>
            </a:r>
            <a:r>
              <a:rPr lang="nb-NO" sz="1600" dirty="0">
                <a:latin typeface="Georgia" panose="02040502050405020303" pitchFamily="18" charset="0"/>
              </a:rPr>
              <a:t>/</a:t>
            </a:r>
            <a:r>
              <a:rPr lang="nb-NO" sz="1600" dirty="0" err="1">
                <a:latin typeface="Georgia" panose="02040502050405020303" pitchFamily="18" charset="0"/>
              </a:rPr>
              <a:t>enhance</a:t>
            </a:r>
            <a:r>
              <a:rPr lang="nb-NO" sz="1600" dirty="0">
                <a:latin typeface="Georgia" panose="02040502050405020303" pitchFamily="18" charset="0"/>
              </a:rPr>
              <a:t> </a:t>
            </a:r>
            <a:r>
              <a:rPr lang="nb-NO" sz="1600" dirty="0" err="1">
                <a:latin typeface="Georgia" panose="02040502050405020303" pitchFamily="18" charset="0"/>
              </a:rPr>
              <a:t>dialogue</a:t>
            </a:r>
            <a:r>
              <a:rPr lang="nb-NO" sz="1600" dirty="0">
                <a:latin typeface="Georgia" panose="02040502050405020303" pitchFamily="18" charset="0"/>
              </a:rPr>
              <a:t> </a:t>
            </a:r>
            <a:r>
              <a:rPr lang="nb-NO" sz="1600" dirty="0" err="1">
                <a:latin typeface="Georgia" panose="02040502050405020303" pitchFamily="18" charset="0"/>
              </a:rPr>
              <a:t>between</a:t>
            </a:r>
            <a:r>
              <a:rPr lang="nb-NO" sz="1600" dirty="0">
                <a:latin typeface="Georgia" panose="02040502050405020303" pitchFamily="18" charset="0"/>
              </a:rPr>
              <a:t> </a:t>
            </a:r>
            <a:r>
              <a:rPr lang="nb-NO" sz="1600" dirty="0" err="1">
                <a:latin typeface="Georgia" panose="02040502050405020303" pitchFamily="18" charset="0"/>
              </a:rPr>
              <a:t>decision</a:t>
            </a:r>
            <a:r>
              <a:rPr lang="nb-NO" sz="1600" dirty="0">
                <a:latin typeface="Georgia" panose="02040502050405020303" pitchFamily="18" charset="0"/>
              </a:rPr>
              <a:t>-makers and stakeholders </a:t>
            </a:r>
          </a:p>
          <a:p>
            <a:pPr marL="0" indent="0">
              <a:buNone/>
            </a:pPr>
            <a:r>
              <a:rPr lang="nb-NO" sz="1600" dirty="0">
                <a:latin typeface="Georgia" panose="02040502050405020303" pitchFamily="18" charset="0"/>
              </a:rPr>
              <a:t> - </a:t>
            </a:r>
            <a:r>
              <a:rPr lang="nb-NO" sz="1600" dirty="0" err="1">
                <a:latin typeface="Georgia" panose="02040502050405020303" pitchFamily="18" charset="0"/>
              </a:rPr>
              <a:t>Raise</a:t>
            </a:r>
            <a:r>
              <a:rPr lang="nb-NO" sz="1600" dirty="0">
                <a:latin typeface="Georgia" panose="02040502050405020303" pitchFamily="18" charset="0"/>
              </a:rPr>
              <a:t> </a:t>
            </a:r>
            <a:r>
              <a:rPr lang="nb-NO" sz="1600" dirty="0" err="1">
                <a:latin typeface="Georgia" panose="02040502050405020303" pitchFamily="18" charset="0"/>
              </a:rPr>
              <a:t>awareness</a:t>
            </a:r>
            <a:r>
              <a:rPr lang="nb-NO" sz="1600" dirty="0">
                <a:latin typeface="Georgia" panose="02040502050405020303" pitchFamily="18" charset="0"/>
              </a:rPr>
              <a:t> and </a:t>
            </a:r>
            <a:r>
              <a:rPr lang="nb-NO" sz="1600" dirty="0" err="1">
                <a:latin typeface="Georgia" panose="02040502050405020303" pitchFamily="18" charset="0"/>
              </a:rPr>
              <a:t>competency</a:t>
            </a:r>
            <a:r>
              <a:rPr lang="nb-NO" sz="1600" dirty="0">
                <a:latin typeface="Georgia" panose="02040502050405020303" pitchFamily="18" charset="0"/>
              </a:rPr>
              <a:t>, </a:t>
            </a:r>
            <a:r>
              <a:rPr lang="nb-NO" sz="1600" dirty="0" err="1">
                <a:latin typeface="Georgia" panose="02040502050405020303" pitchFamily="18" charset="0"/>
              </a:rPr>
              <a:t>leading</a:t>
            </a:r>
            <a:r>
              <a:rPr lang="nb-NO" sz="1600" dirty="0">
                <a:latin typeface="Georgia" panose="02040502050405020303" pitchFamily="18" charset="0"/>
              </a:rPr>
              <a:t> to more </a:t>
            </a:r>
            <a:r>
              <a:rPr lang="nb-NO" sz="1600" dirty="0" err="1">
                <a:latin typeface="Georgia" panose="02040502050405020303" pitchFamily="18" charset="0"/>
              </a:rPr>
              <a:t>informed</a:t>
            </a:r>
            <a:r>
              <a:rPr lang="nb-NO" sz="1600" dirty="0">
                <a:latin typeface="Georgia" panose="02040502050405020303" pitchFamily="18" charset="0"/>
              </a:rPr>
              <a:t> </a:t>
            </a:r>
            <a:r>
              <a:rPr lang="nb-NO" sz="1600" dirty="0" err="1">
                <a:latin typeface="Georgia" panose="02040502050405020303" pitchFamily="18" charset="0"/>
              </a:rPr>
              <a:t>decisions</a:t>
            </a:r>
            <a:r>
              <a:rPr lang="nb-NO" sz="1600" dirty="0">
                <a:latin typeface="Georgia" panose="02040502050405020303" pitchFamily="18" charset="0"/>
              </a:rPr>
              <a:t> </a:t>
            </a:r>
          </a:p>
          <a:p>
            <a:pPr marL="0" indent="0">
              <a:buNone/>
            </a:pPr>
            <a:r>
              <a:rPr lang="nb-NO" sz="1600" dirty="0">
                <a:latin typeface="Georgia" panose="02040502050405020303" pitchFamily="18" charset="0"/>
              </a:rPr>
              <a:t> - </a:t>
            </a:r>
            <a:r>
              <a:rPr lang="nb-NO" sz="1600" dirty="0" err="1">
                <a:latin typeface="Georgia" panose="02040502050405020303" pitchFamily="18" charset="0"/>
              </a:rPr>
              <a:t>Name</a:t>
            </a:r>
            <a:r>
              <a:rPr lang="nb-NO" sz="1600" dirty="0">
                <a:latin typeface="Georgia" panose="02040502050405020303" pitchFamily="18" charset="0"/>
              </a:rPr>
              <a:t> </a:t>
            </a:r>
            <a:r>
              <a:rPr lang="nb-NO" sz="1600" dirty="0" err="1">
                <a:latin typeface="Georgia" panose="02040502050405020303" pitchFamily="18" charset="0"/>
              </a:rPr>
              <a:t>briefly</a:t>
            </a:r>
            <a:r>
              <a:rPr lang="nb-NO" sz="1600" dirty="0">
                <a:latin typeface="Georgia" panose="02040502050405020303" pitchFamily="18" charset="0"/>
              </a:rPr>
              <a:t> </a:t>
            </a:r>
            <a:r>
              <a:rPr lang="nb-NO" sz="1600" dirty="0" err="1">
                <a:latin typeface="Georgia" panose="02040502050405020303" pitchFamily="18" charset="0"/>
              </a:rPr>
              <a:t>the</a:t>
            </a:r>
            <a:r>
              <a:rPr lang="nb-NO" sz="1600" dirty="0">
                <a:latin typeface="Georgia" panose="02040502050405020303" pitchFamily="18" charset="0"/>
              </a:rPr>
              <a:t> relevant </a:t>
            </a:r>
            <a:r>
              <a:rPr lang="nb-NO" sz="1600" dirty="0" err="1">
                <a:latin typeface="Georgia" panose="02040502050405020303" pitchFamily="18" charset="0"/>
              </a:rPr>
              <a:t>SDGs</a:t>
            </a:r>
            <a:r>
              <a:rPr lang="nb-NO" sz="1600" dirty="0">
                <a:latin typeface="Georgia" panose="02040502050405020303" pitchFamily="18" charset="0"/>
              </a:rPr>
              <a:t> </a:t>
            </a:r>
            <a:r>
              <a:rPr lang="nb-NO" sz="1600" dirty="0" err="1">
                <a:latin typeface="Georgia" panose="02040502050405020303" pitchFamily="18" charset="0"/>
              </a:rPr>
              <a:t>here</a:t>
            </a:r>
            <a:r>
              <a:rPr lang="nb-NO" sz="1600" dirty="0">
                <a:latin typeface="Georgia" panose="02040502050405020303" pitchFamily="18" charset="0"/>
              </a:rPr>
              <a:t> </a:t>
            </a:r>
          </a:p>
          <a:p>
            <a:pPr marL="0" indent="0">
              <a:buNone/>
            </a:pPr>
            <a:r>
              <a:rPr lang="nb-NO" sz="1600" b="1" dirty="0">
                <a:latin typeface="Georgia" panose="02040502050405020303" pitchFamily="18" charset="0"/>
              </a:rPr>
              <a:t>UN </a:t>
            </a:r>
            <a:r>
              <a:rPr lang="nb-NO" sz="1600" b="1" dirty="0" err="1">
                <a:latin typeface="Georgia" panose="02040502050405020303" pitchFamily="18" charset="0"/>
              </a:rPr>
              <a:t>SDGs</a:t>
            </a:r>
            <a:r>
              <a:rPr lang="nb-NO" sz="1600" b="1" dirty="0">
                <a:latin typeface="Georgia" panose="02040502050405020303" pitchFamily="18" charset="0"/>
              </a:rPr>
              <a:t> </a:t>
            </a:r>
          </a:p>
          <a:p>
            <a:pPr marL="0" indent="0">
              <a:buNone/>
            </a:pPr>
            <a:r>
              <a:rPr lang="nb-NO" sz="1600" dirty="0">
                <a:latin typeface="Georgia" panose="02040502050405020303" pitchFamily="18" charset="0"/>
              </a:rPr>
              <a:t> - </a:t>
            </a:r>
            <a:r>
              <a:rPr lang="nb-NO" sz="1600" dirty="0" err="1">
                <a:latin typeface="Georgia" panose="02040502050405020303" pitchFamily="18" charset="0"/>
              </a:rPr>
              <a:t>Expand</a:t>
            </a:r>
            <a:r>
              <a:rPr lang="nb-NO" sz="1600" dirty="0">
                <a:latin typeface="Georgia" panose="02040502050405020303" pitchFamily="18" charset="0"/>
              </a:rPr>
              <a:t> in more </a:t>
            </a:r>
            <a:r>
              <a:rPr lang="nb-NO" sz="1600" dirty="0" err="1">
                <a:latin typeface="Georgia" panose="02040502050405020303" pitchFamily="18" charset="0"/>
              </a:rPr>
              <a:t>details</a:t>
            </a:r>
            <a:r>
              <a:rPr lang="nb-NO" sz="1600" dirty="0">
                <a:latin typeface="Georgia" panose="02040502050405020303" pitchFamily="18" charset="0"/>
              </a:rPr>
              <a:t> </a:t>
            </a:r>
            <a:r>
              <a:rPr lang="nb-NO" sz="1600" dirty="0" err="1">
                <a:latin typeface="Georgia" panose="02040502050405020303" pitchFamily="18" charset="0"/>
              </a:rPr>
              <a:t>on</a:t>
            </a:r>
            <a:r>
              <a:rPr lang="nb-NO" sz="1600" dirty="0">
                <a:latin typeface="Georgia" panose="02040502050405020303" pitchFamily="18" charset="0"/>
              </a:rPr>
              <a:t> </a:t>
            </a:r>
            <a:r>
              <a:rPr lang="nb-NO" sz="1600" dirty="0" err="1">
                <a:latin typeface="Georgia" panose="02040502050405020303" pitchFamily="18" charset="0"/>
              </a:rPr>
              <a:t>the</a:t>
            </a:r>
            <a:r>
              <a:rPr lang="nb-NO" sz="1600" dirty="0">
                <a:latin typeface="Georgia" panose="02040502050405020303" pitchFamily="18" charset="0"/>
              </a:rPr>
              <a:t> relevant </a:t>
            </a:r>
            <a:r>
              <a:rPr lang="nb-NO" sz="1600" dirty="0" err="1">
                <a:latin typeface="Georgia" panose="02040502050405020303" pitchFamily="18" charset="0"/>
              </a:rPr>
              <a:t>SDGs</a:t>
            </a:r>
            <a:r>
              <a:rPr lang="nb-NO" sz="1600" dirty="0">
                <a:latin typeface="Georgia" panose="02040502050405020303" pitchFamily="18" charset="0"/>
              </a:rPr>
              <a:t> </a:t>
            </a:r>
            <a:r>
              <a:rPr lang="nb-NO" sz="1600" dirty="0" err="1">
                <a:latin typeface="Georgia" panose="02040502050405020303" pitchFamily="18" charset="0"/>
              </a:rPr>
              <a:t>here</a:t>
            </a:r>
            <a:r>
              <a:rPr lang="nb-NO" sz="1600" dirty="0">
                <a:latin typeface="Georgia" panose="02040502050405020303" pitchFamily="18" charset="0"/>
              </a:rPr>
              <a:t>. </a:t>
            </a:r>
            <a:endParaRPr lang="nb-NO" sz="1600" dirty="0"/>
          </a:p>
        </p:txBody>
      </p:sp>
      <p:sp>
        <p:nvSpPr>
          <p:cNvPr id="3" name="Plassholder for dato 2"/>
          <p:cNvSpPr>
            <a:spLocks noGrp="1"/>
          </p:cNvSpPr>
          <p:nvPr>
            <p:ph type="dt" sz="half" idx="10"/>
          </p:nvPr>
        </p:nvSpPr>
        <p:spPr/>
        <p:txBody>
          <a:bodyPr anchor="ctr">
            <a:normAutofit/>
          </a:bodyPr>
          <a:lstStyle/>
          <a:p>
            <a:pPr>
              <a:lnSpc>
                <a:spcPct val="90000"/>
              </a:lnSpc>
              <a:spcAft>
                <a:spcPts val="600"/>
              </a:spcAft>
            </a:pPr>
            <a:fld id="{721E3B7C-4BCE-0246-87A2-E17DC34110E8}" type="datetime1">
              <a:rPr lang="nb-NO" smtClean="0"/>
              <a:pPr>
                <a:lnSpc>
                  <a:spcPct val="90000"/>
                </a:lnSpc>
                <a:spcAft>
                  <a:spcPts val="600"/>
                </a:spcAft>
              </a:pPr>
              <a:t>08.05.2026</a:t>
            </a:fld>
            <a:endParaRPr lang="nb-NO"/>
          </a:p>
        </p:txBody>
      </p:sp>
      <p:sp>
        <p:nvSpPr>
          <p:cNvPr id="4" name="Plassholder for bunntekst 3"/>
          <p:cNvSpPr>
            <a:spLocks noGrp="1"/>
          </p:cNvSpPr>
          <p:nvPr>
            <p:ph type="ftr" sz="quarter" idx="11"/>
          </p:nvPr>
        </p:nvSpPr>
        <p:spPr/>
        <p:txBody>
          <a:bodyPr anchor="ctr">
            <a:normAutofit lnSpcReduction="10000"/>
          </a:bodyPr>
          <a:lstStyle/>
          <a:p>
            <a:r>
              <a:rPr lang="nb-NO" dirty="0"/>
              <a:t>Maryam Sugaipova | Research Administration </a:t>
            </a:r>
          </a:p>
        </p:txBody>
      </p:sp>
      <p:sp>
        <p:nvSpPr>
          <p:cNvPr id="5" name="Plassholder for lysbildenummer 4"/>
          <p:cNvSpPr>
            <a:spLocks noGrp="1"/>
          </p:cNvSpPr>
          <p:nvPr>
            <p:ph type="sldNum" sz="quarter" idx="12"/>
          </p:nvPr>
        </p:nvSpPr>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12</a:t>
            </a:fld>
            <a:endParaRPr lang="nb-NO"/>
          </a:p>
        </p:txBody>
      </p:sp>
    </p:spTree>
    <p:extLst>
      <p:ext uri="{BB962C8B-B14F-4D97-AF65-F5344CB8AC3E}">
        <p14:creationId xmlns:p14="http://schemas.microsoft.com/office/powerpoint/2010/main" val="1151929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90A22F-E52F-F2BF-DF34-E495A1053897}"/>
              </a:ext>
            </a:extLst>
          </p:cNvPr>
          <p:cNvSpPr>
            <a:spLocks noGrp="1"/>
          </p:cNvSpPr>
          <p:nvPr>
            <p:ph type="body" idx="1"/>
          </p:nvPr>
        </p:nvSpPr>
        <p:spPr>
          <a:xfrm>
            <a:off x="457200" y="675105"/>
            <a:ext cx="4040188" cy="956052"/>
          </a:xfrm>
        </p:spPr>
        <p:txBody>
          <a:bodyPr anchor="b">
            <a:normAutofit/>
          </a:bodyPr>
          <a:lstStyle/>
          <a:p>
            <a:pPr>
              <a:lnSpc>
                <a:spcPct val="90000"/>
              </a:lnSpc>
            </a:pPr>
            <a:br>
              <a:rPr lang="nb-NO" sz="1000"/>
            </a:br>
            <a:br>
              <a:rPr lang="nb-NO" sz="1000"/>
            </a:br>
            <a:br>
              <a:rPr lang="nb-NO" sz="1000"/>
            </a:br>
            <a:br>
              <a:rPr lang="nb-NO" sz="1000"/>
            </a:br>
            <a:br>
              <a:rPr lang="nb-NO" sz="1000"/>
            </a:br>
            <a:endParaRPr lang="nb-NO" sz="1000"/>
          </a:p>
        </p:txBody>
      </p:sp>
      <p:pic>
        <p:nvPicPr>
          <p:cNvPr id="6" name="Bilde 5">
            <a:extLst>
              <a:ext uri="{FF2B5EF4-FFF2-40B4-BE49-F238E27FC236}">
                <a16:creationId xmlns:a16="http://schemas.microsoft.com/office/drawing/2014/main" id="{0D4C434E-FB01-74D7-976B-77973F2885A0}"/>
              </a:ext>
            </a:extLst>
          </p:cNvPr>
          <p:cNvPicPr>
            <a:picLocks noChangeAspect="1"/>
          </p:cNvPicPr>
          <p:nvPr/>
        </p:nvPicPr>
        <p:blipFill>
          <a:blip r:embed="rId3"/>
          <a:stretch>
            <a:fillRect/>
          </a:stretch>
        </p:blipFill>
        <p:spPr>
          <a:xfrm>
            <a:off x="1321245" y="745527"/>
            <a:ext cx="6593012" cy="4021736"/>
          </a:xfrm>
          <a:prstGeom prst="rect">
            <a:avLst/>
          </a:prstGeom>
          <a:noFill/>
        </p:spPr>
      </p:pic>
      <p:sp>
        <p:nvSpPr>
          <p:cNvPr id="3" name="Plassholder for dato 2">
            <a:extLst>
              <a:ext uri="{FF2B5EF4-FFF2-40B4-BE49-F238E27FC236}">
                <a16:creationId xmlns:a16="http://schemas.microsoft.com/office/drawing/2014/main" id="{4A32B8F3-BBB1-0038-71F2-2BD70AFB5F25}"/>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721E3B7C-4BCE-0246-87A2-E17DC34110E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69B52375-181B-C3B5-4E68-3B1E2F9B0831}"/>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ACB8C641-8E01-E8AA-8399-E4763F6E23FC}"/>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13</a:t>
            </a:fld>
            <a:endParaRPr lang="nb-NO"/>
          </a:p>
        </p:txBody>
      </p:sp>
    </p:spTree>
    <p:extLst>
      <p:ext uri="{BB962C8B-B14F-4D97-AF65-F5344CB8AC3E}">
        <p14:creationId xmlns:p14="http://schemas.microsoft.com/office/powerpoint/2010/main" val="2601464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589CE1D-D736-EB69-AFA6-7FBF6D2C98E9}"/>
              </a:ext>
            </a:extLst>
          </p:cNvPr>
          <p:cNvSpPr>
            <a:spLocks noGrp="1"/>
          </p:cNvSpPr>
          <p:nvPr>
            <p:ph type="body" idx="1"/>
          </p:nvPr>
        </p:nvSpPr>
        <p:spPr>
          <a:xfrm>
            <a:off x="104051" y="408517"/>
            <a:ext cx="8037261" cy="560912"/>
          </a:xfrm>
        </p:spPr>
        <p:txBody>
          <a:bodyPr/>
          <a:lstStyle/>
          <a:p>
            <a:r>
              <a:rPr lang="nb-NO" dirty="0" err="1">
                <a:latin typeface="Georgia" panose="02040502050405020303" pitchFamily="18" charset="0"/>
              </a:rPr>
              <a:t>Measures</a:t>
            </a:r>
            <a:r>
              <a:rPr lang="nb-NO" dirty="0">
                <a:latin typeface="Georgia" panose="02040502050405020303" pitchFamily="18" charset="0"/>
              </a:rPr>
              <a:t> for </a:t>
            </a:r>
            <a:r>
              <a:rPr lang="nb-NO" dirty="0" err="1">
                <a:latin typeface="Georgia" panose="02040502050405020303" pitchFamily="18" charset="0"/>
              </a:rPr>
              <a:t>communication</a:t>
            </a:r>
            <a:r>
              <a:rPr lang="nb-NO" dirty="0">
                <a:latin typeface="Georgia" panose="02040502050405020303" pitchFamily="18" charset="0"/>
              </a:rPr>
              <a:t> and </a:t>
            </a:r>
            <a:r>
              <a:rPr lang="nb-NO" dirty="0" err="1">
                <a:latin typeface="Georgia" panose="02040502050405020303" pitchFamily="18" charset="0"/>
              </a:rPr>
              <a:t>exploitation</a:t>
            </a:r>
            <a:r>
              <a:rPr lang="nb-NO" dirty="0">
                <a:latin typeface="Georgia" panose="02040502050405020303" pitchFamily="18" charset="0"/>
              </a:rPr>
              <a:t> </a:t>
            </a:r>
          </a:p>
        </p:txBody>
      </p:sp>
      <p:sp>
        <p:nvSpPr>
          <p:cNvPr id="3" name="Plassholder for innhold 2">
            <a:extLst>
              <a:ext uri="{FF2B5EF4-FFF2-40B4-BE49-F238E27FC236}">
                <a16:creationId xmlns:a16="http://schemas.microsoft.com/office/drawing/2014/main" id="{D650D4F5-CFBA-01F3-31EA-A9F1D602D054}"/>
              </a:ext>
            </a:extLst>
          </p:cNvPr>
          <p:cNvSpPr>
            <a:spLocks noGrp="1"/>
          </p:cNvSpPr>
          <p:nvPr>
            <p:ph sz="half" idx="2"/>
          </p:nvPr>
        </p:nvSpPr>
        <p:spPr>
          <a:xfrm>
            <a:off x="294946" y="1232781"/>
            <a:ext cx="8554107" cy="3671404"/>
          </a:xfrm>
        </p:spPr>
        <p:txBody>
          <a:bodyPr>
            <a:normAutofit/>
          </a:bodyPr>
          <a:lstStyle/>
          <a:p>
            <a:pPr>
              <a:buFont typeface="Arial" panose="020B0604020202020204" pitchFamily="34" charset="0"/>
              <a:buChar char="•"/>
            </a:pPr>
            <a:r>
              <a:rPr lang="nb-NO" dirty="0" err="1">
                <a:latin typeface="Georgia" panose="02040502050405020303" pitchFamily="18" charset="0"/>
              </a:rPr>
              <a:t>Identify</a:t>
            </a:r>
            <a:r>
              <a:rPr lang="nb-NO" dirty="0">
                <a:latin typeface="Georgia" panose="02040502050405020303" pitchFamily="18" charset="0"/>
              </a:rPr>
              <a:t> </a:t>
            </a:r>
            <a:r>
              <a:rPr lang="nb-NO" dirty="0" err="1">
                <a:latin typeface="Georgia" panose="02040502050405020303" pitchFamily="18" charset="0"/>
              </a:rPr>
              <a:t>your</a:t>
            </a:r>
            <a:r>
              <a:rPr lang="nb-NO" dirty="0">
                <a:latin typeface="Georgia" panose="02040502050405020303" pitchFamily="18" charset="0"/>
              </a:rPr>
              <a:t> </a:t>
            </a:r>
            <a:r>
              <a:rPr lang="nb-NO" b="1" dirty="0">
                <a:latin typeface="Georgia" panose="02040502050405020303" pitchFamily="18" charset="0"/>
              </a:rPr>
              <a:t>target </a:t>
            </a:r>
            <a:r>
              <a:rPr lang="nb-NO" b="1" dirty="0" err="1">
                <a:latin typeface="Georgia" panose="02040502050405020303" pitchFamily="18" charset="0"/>
              </a:rPr>
              <a:t>audiences</a:t>
            </a:r>
            <a:r>
              <a:rPr lang="nb-NO" b="1" dirty="0">
                <a:latin typeface="Georgia" panose="02040502050405020303" pitchFamily="18" charset="0"/>
              </a:rPr>
              <a:t> </a:t>
            </a:r>
            <a:r>
              <a:rPr lang="nb-NO" dirty="0">
                <a:latin typeface="Georgia" panose="02040502050405020303" pitchFamily="18" charset="0"/>
              </a:rPr>
              <a:t>in </a:t>
            </a:r>
            <a:r>
              <a:rPr lang="nb-NO" dirty="0" err="1">
                <a:latin typeface="Georgia" panose="02040502050405020303" pitchFamily="18" charset="0"/>
              </a:rPr>
              <a:t>academia</a:t>
            </a:r>
            <a:r>
              <a:rPr lang="nb-NO" dirty="0">
                <a:latin typeface="Georgia" panose="02040502050405020303" pitchFamily="18" charset="0"/>
              </a:rPr>
              <a:t> and </a:t>
            </a:r>
            <a:r>
              <a:rPr lang="nb-NO" dirty="0" err="1">
                <a:latin typeface="Georgia" panose="02040502050405020303" pitchFamily="18" charset="0"/>
              </a:rPr>
              <a:t>the</a:t>
            </a:r>
            <a:r>
              <a:rPr lang="nb-NO" dirty="0">
                <a:latin typeface="Georgia" panose="02040502050405020303" pitchFamily="18" charset="0"/>
              </a:rPr>
              <a:t> </a:t>
            </a:r>
            <a:r>
              <a:rPr lang="nb-NO" dirty="0" err="1">
                <a:latin typeface="Georgia" panose="02040502050405020303" pitchFamily="18" charset="0"/>
              </a:rPr>
              <a:t>society</a:t>
            </a:r>
            <a:r>
              <a:rPr lang="nb-NO" dirty="0">
                <a:latin typeface="Georgia" panose="02040502050405020303" pitchFamily="18" charset="0"/>
              </a:rPr>
              <a:t> </a:t>
            </a:r>
          </a:p>
          <a:p>
            <a:pPr>
              <a:buFont typeface="Arial" panose="020B0604020202020204" pitchFamily="34" charset="0"/>
              <a:buChar char="•"/>
            </a:pPr>
            <a:r>
              <a:rPr lang="nb-NO" dirty="0" err="1">
                <a:latin typeface="Georgia" panose="02040502050405020303" pitchFamily="18" charset="0"/>
              </a:rPr>
              <a:t>Then</a:t>
            </a:r>
            <a:r>
              <a:rPr lang="nb-NO" dirty="0">
                <a:latin typeface="Georgia" panose="02040502050405020303" pitchFamily="18" charset="0"/>
              </a:rPr>
              <a:t> propose </a:t>
            </a:r>
            <a:r>
              <a:rPr lang="nb-NO" dirty="0" err="1">
                <a:latin typeface="Georgia" panose="02040502050405020303" pitchFamily="18" charset="0"/>
              </a:rPr>
              <a:t>your</a:t>
            </a:r>
            <a:r>
              <a:rPr lang="nb-NO" dirty="0">
                <a:latin typeface="Georgia" panose="02040502050405020303" pitchFamily="18" charset="0"/>
              </a:rPr>
              <a:t> </a:t>
            </a:r>
            <a:r>
              <a:rPr lang="nb-NO" b="1" dirty="0" err="1">
                <a:latin typeface="Georgia" panose="02040502050405020303" pitchFamily="18" charset="0"/>
              </a:rPr>
              <a:t>measures</a:t>
            </a:r>
            <a:r>
              <a:rPr lang="nb-NO" b="1" dirty="0">
                <a:latin typeface="Georgia" panose="02040502050405020303" pitchFamily="18" charset="0"/>
              </a:rPr>
              <a:t> for </a:t>
            </a:r>
            <a:r>
              <a:rPr lang="nb-NO" b="1" dirty="0" err="1">
                <a:latin typeface="Georgia" panose="02040502050405020303" pitchFamily="18" charset="0"/>
              </a:rPr>
              <a:t>communication</a:t>
            </a:r>
            <a:r>
              <a:rPr lang="nb-NO" b="1" dirty="0">
                <a:latin typeface="Georgia" panose="02040502050405020303" pitchFamily="18" charset="0"/>
              </a:rPr>
              <a:t> and </a:t>
            </a:r>
            <a:r>
              <a:rPr lang="nb-NO" b="1" dirty="0" err="1">
                <a:latin typeface="Georgia" panose="02040502050405020303" pitchFamily="18" charset="0"/>
              </a:rPr>
              <a:t>exploitation</a:t>
            </a:r>
            <a:r>
              <a:rPr lang="nb-NO" dirty="0">
                <a:latin typeface="Georgia" panose="02040502050405020303" pitchFamily="18" charset="0"/>
              </a:rPr>
              <a:t>: </a:t>
            </a:r>
          </a:p>
          <a:p>
            <a:pPr marL="400050" lvl="1" indent="0">
              <a:buNone/>
            </a:pPr>
            <a:r>
              <a:rPr lang="nb-NO" sz="1800" dirty="0">
                <a:latin typeface="Georgia" panose="02040502050405020303" pitchFamily="18" charset="0"/>
              </a:rPr>
              <a:t> - In </a:t>
            </a:r>
            <a:r>
              <a:rPr lang="nb-NO" sz="1800" u="sng" dirty="0" err="1">
                <a:latin typeface="Georgia" panose="02040502050405020303" pitchFamily="18" charset="0"/>
              </a:rPr>
              <a:t>academia</a:t>
            </a:r>
            <a:r>
              <a:rPr lang="nb-NO" sz="1800" dirty="0">
                <a:latin typeface="Georgia" panose="02040502050405020303" pitchFamily="18" charset="0"/>
              </a:rPr>
              <a:t> it is </a:t>
            </a:r>
            <a:r>
              <a:rPr lang="nb-NO" sz="1800" dirty="0" err="1">
                <a:latin typeface="Georgia" panose="02040502050405020303" pitchFamily="18" charset="0"/>
              </a:rPr>
              <a:t>research</a:t>
            </a:r>
            <a:r>
              <a:rPr lang="nb-NO" sz="1800" dirty="0">
                <a:latin typeface="Georgia" panose="02040502050405020303" pitchFamily="18" charset="0"/>
              </a:rPr>
              <a:t> </a:t>
            </a:r>
            <a:r>
              <a:rPr lang="nb-NO" sz="1800" dirty="0" err="1">
                <a:latin typeface="Georgia" panose="02040502050405020303" pitchFamily="18" charset="0"/>
              </a:rPr>
              <a:t>articles</a:t>
            </a:r>
            <a:r>
              <a:rPr lang="nb-NO" sz="1800" dirty="0">
                <a:latin typeface="Georgia" panose="02040502050405020303" pitchFamily="18" charset="0"/>
              </a:rPr>
              <a:t>; </a:t>
            </a:r>
            <a:r>
              <a:rPr lang="nb-NO" sz="1800" dirty="0" err="1">
                <a:latin typeface="Georgia" panose="02040502050405020303" pitchFamily="18" charset="0"/>
              </a:rPr>
              <a:t>monographs</a:t>
            </a:r>
            <a:r>
              <a:rPr lang="nb-NO" sz="1800" dirty="0">
                <a:latin typeface="Georgia" panose="02040502050405020303" pitchFamily="18" charset="0"/>
              </a:rPr>
              <a:t>; </a:t>
            </a:r>
            <a:r>
              <a:rPr lang="nb-NO" sz="1800" dirty="0" err="1">
                <a:latin typeface="Georgia" panose="02040502050405020303" pitchFamily="18" charset="0"/>
              </a:rPr>
              <a:t>roundtables</a:t>
            </a:r>
            <a:r>
              <a:rPr lang="nb-NO" sz="1800" dirty="0">
                <a:latin typeface="Georgia" panose="02040502050405020303" pitchFamily="18" charset="0"/>
              </a:rPr>
              <a:t>; </a:t>
            </a:r>
            <a:r>
              <a:rPr lang="nb-NO" sz="1800" dirty="0" err="1">
                <a:latin typeface="Georgia" panose="02040502050405020303" pitchFamily="18" charset="0"/>
              </a:rPr>
              <a:t>conference</a:t>
            </a:r>
            <a:r>
              <a:rPr lang="nb-NO" sz="1800" dirty="0">
                <a:latin typeface="Georgia" panose="02040502050405020303" pitchFamily="18" charset="0"/>
              </a:rPr>
              <a:t> </a:t>
            </a:r>
            <a:r>
              <a:rPr lang="nb-NO" sz="1800" dirty="0" err="1">
                <a:latin typeface="Georgia" panose="02040502050405020303" pitchFamily="18" charset="0"/>
              </a:rPr>
              <a:t>participations</a:t>
            </a:r>
            <a:r>
              <a:rPr lang="nb-NO" sz="1800" dirty="0">
                <a:latin typeface="Georgia" panose="02040502050405020303" pitchFamily="18" charset="0"/>
              </a:rPr>
              <a:t>; workshops; etc. </a:t>
            </a:r>
          </a:p>
          <a:p>
            <a:pPr marL="400050" lvl="1" indent="0">
              <a:buNone/>
            </a:pPr>
            <a:r>
              <a:rPr lang="nb-NO" sz="1800" dirty="0">
                <a:latin typeface="Georgia" panose="02040502050405020303" pitchFamily="18" charset="0"/>
              </a:rPr>
              <a:t> - In </a:t>
            </a:r>
            <a:r>
              <a:rPr lang="nb-NO" sz="1800" u="sng" dirty="0" err="1">
                <a:latin typeface="Georgia" panose="02040502050405020303" pitchFamily="18" charset="0"/>
              </a:rPr>
              <a:t>the</a:t>
            </a:r>
            <a:r>
              <a:rPr lang="nb-NO" sz="1800" u="sng" dirty="0">
                <a:latin typeface="Georgia" panose="02040502050405020303" pitchFamily="18" charset="0"/>
              </a:rPr>
              <a:t> </a:t>
            </a:r>
            <a:r>
              <a:rPr lang="nb-NO" sz="1800" u="sng" dirty="0" err="1">
                <a:latin typeface="Georgia" panose="02040502050405020303" pitchFamily="18" charset="0"/>
              </a:rPr>
              <a:t>society</a:t>
            </a:r>
            <a:r>
              <a:rPr lang="nb-NO" sz="1800" dirty="0">
                <a:latin typeface="Georgia" panose="02040502050405020303" pitchFamily="18" charset="0"/>
              </a:rPr>
              <a:t>, it is policy </a:t>
            </a:r>
            <a:r>
              <a:rPr lang="nb-NO" sz="1800" dirty="0" err="1">
                <a:latin typeface="Georgia" panose="02040502050405020303" pitchFamily="18" charset="0"/>
              </a:rPr>
              <a:t>briefs</a:t>
            </a:r>
            <a:r>
              <a:rPr lang="nb-NO" sz="1800" dirty="0">
                <a:latin typeface="Georgia" panose="02040502050405020303" pitchFamily="18" charset="0"/>
              </a:rPr>
              <a:t>, media </a:t>
            </a:r>
            <a:r>
              <a:rPr lang="nb-NO" sz="1800" dirty="0" err="1">
                <a:latin typeface="Georgia" panose="02040502050405020303" pitchFamily="18" charset="0"/>
              </a:rPr>
              <a:t>appearances</a:t>
            </a:r>
            <a:r>
              <a:rPr lang="nb-NO" sz="1800" dirty="0">
                <a:latin typeface="Georgia" panose="02040502050405020303" pitchFamily="18" charset="0"/>
              </a:rPr>
              <a:t>/</a:t>
            </a:r>
            <a:r>
              <a:rPr lang="nb-NO" sz="1800" dirty="0" err="1">
                <a:latin typeface="Georgia" panose="02040502050405020303" pitchFamily="18" charset="0"/>
              </a:rPr>
              <a:t>op</a:t>
            </a:r>
            <a:r>
              <a:rPr lang="nb-NO" sz="1800" dirty="0">
                <a:latin typeface="Georgia" panose="02040502050405020303" pitchFamily="18" charset="0"/>
              </a:rPr>
              <a:t>-eds, </a:t>
            </a:r>
            <a:r>
              <a:rPr lang="nb-NO" sz="1800" dirty="0" err="1">
                <a:latin typeface="Georgia" panose="02040502050405020303" pitchFamily="18" charset="0"/>
              </a:rPr>
              <a:t>podcasts</a:t>
            </a:r>
            <a:r>
              <a:rPr lang="nb-NO" sz="1800" dirty="0">
                <a:latin typeface="Georgia" panose="02040502050405020303" pitchFamily="18" charset="0"/>
              </a:rPr>
              <a:t>. Or stakeholder and/or policy-maker </a:t>
            </a:r>
            <a:r>
              <a:rPr lang="nb-NO" sz="1800" dirty="0" err="1">
                <a:latin typeface="Georgia" panose="02040502050405020303" pitchFamily="18" charset="0"/>
              </a:rPr>
              <a:t>involvement</a:t>
            </a:r>
            <a:r>
              <a:rPr lang="nb-NO" sz="1800" dirty="0">
                <a:latin typeface="Georgia" panose="02040502050405020303" pitchFamily="18" charset="0"/>
              </a:rPr>
              <a:t> </a:t>
            </a:r>
            <a:r>
              <a:rPr lang="nb-NO" sz="1800" dirty="0" err="1">
                <a:latin typeface="Georgia" panose="02040502050405020303" pitchFamily="18" charset="0"/>
              </a:rPr>
              <a:t>through</a:t>
            </a:r>
            <a:r>
              <a:rPr lang="nb-NO" sz="1800" dirty="0">
                <a:latin typeface="Georgia" panose="02040502050405020303" pitchFamily="18" charset="0"/>
              </a:rPr>
              <a:t> workshops/</a:t>
            </a:r>
          </a:p>
          <a:p>
            <a:pPr marL="400050" lvl="1" indent="0">
              <a:buNone/>
            </a:pPr>
            <a:r>
              <a:rPr lang="nb-NO" sz="1800" dirty="0" err="1">
                <a:latin typeface="Georgia" panose="02040502050405020303" pitchFamily="18" charset="0"/>
              </a:rPr>
              <a:t>roundtables</a:t>
            </a:r>
            <a:r>
              <a:rPr lang="nb-NO" sz="1800" dirty="0">
                <a:latin typeface="Georgia" panose="02040502050405020303" pitchFamily="18" charset="0"/>
              </a:rPr>
              <a:t> </a:t>
            </a:r>
            <a:r>
              <a:rPr lang="nb-NO" sz="1800" dirty="0" err="1">
                <a:latin typeface="Georgia" panose="02040502050405020303" pitchFamily="18" charset="0"/>
              </a:rPr>
              <a:t>with</a:t>
            </a:r>
            <a:r>
              <a:rPr lang="nb-NO" sz="1800" dirty="0">
                <a:latin typeface="Georgia" panose="02040502050405020303" pitchFamily="18" charset="0"/>
              </a:rPr>
              <a:t> </a:t>
            </a:r>
            <a:r>
              <a:rPr lang="nb-NO" sz="1800" dirty="0" err="1">
                <a:latin typeface="Georgia" panose="02040502050405020303" pitchFamily="18" charset="0"/>
              </a:rPr>
              <a:t>project</a:t>
            </a:r>
            <a:r>
              <a:rPr lang="nb-NO" sz="1800" dirty="0">
                <a:latin typeface="Georgia" panose="02040502050405020303" pitchFamily="18" charset="0"/>
              </a:rPr>
              <a:t> </a:t>
            </a:r>
            <a:r>
              <a:rPr lang="nb-NO" sz="1800" dirty="0" err="1">
                <a:latin typeface="Georgia" panose="02040502050405020303" pitchFamily="18" charset="0"/>
              </a:rPr>
              <a:t>participants</a:t>
            </a:r>
            <a:r>
              <a:rPr lang="nb-NO" sz="1800" dirty="0">
                <a:latin typeface="Georgia" panose="02040502050405020303" pitchFamily="18" charset="0"/>
              </a:rPr>
              <a:t>; </a:t>
            </a:r>
            <a:r>
              <a:rPr lang="nb-NO" sz="1800" dirty="0" err="1">
                <a:latin typeface="Georgia" panose="02040502050405020303" pitchFamily="18" charset="0"/>
              </a:rPr>
              <a:t>user-oriented</a:t>
            </a:r>
            <a:r>
              <a:rPr lang="nb-NO" sz="1800" dirty="0">
                <a:latin typeface="Georgia" panose="02040502050405020303" pitchFamily="18" charset="0"/>
              </a:rPr>
              <a:t> seminars, </a:t>
            </a:r>
            <a:r>
              <a:rPr lang="nb-NO" sz="1800" dirty="0" err="1">
                <a:latin typeface="Georgia" panose="02040502050405020303" pitchFamily="18" charset="0"/>
              </a:rPr>
              <a:t>courses</a:t>
            </a:r>
            <a:r>
              <a:rPr lang="nb-NO" sz="1800" dirty="0">
                <a:latin typeface="Georgia" panose="02040502050405020303" pitchFamily="18" charset="0"/>
              </a:rPr>
              <a:t>, etc. </a:t>
            </a:r>
          </a:p>
          <a:p>
            <a:pPr marL="400050" lvl="1" indent="0">
              <a:buNone/>
            </a:pPr>
            <a:r>
              <a:rPr lang="nb-NO" sz="1800" dirty="0">
                <a:latin typeface="Georgia" panose="02040502050405020303" pitchFamily="18" charset="0"/>
                <a:sym typeface="Wingdings" panose="05000000000000000000" pitchFamily="2" charset="2"/>
              </a:rPr>
              <a:t> </a:t>
            </a:r>
            <a:r>
              <a:rPr lang="nb-NO" sz="1800" dirty="0" err="1">
                <a:latin typeface="Georgia" panose="02040502050405020303" pitchFamily="18" charset="0"/>
                <a:sym typeface="Wingdings" panose="05000000000000000000" pitchFamily="2" charset="2"/>
              </a:rPr>
              <a:t>These</a:t>
            </a:r>
            <a:r>
              <a:rPr lang="nb-NO" sz="1800" dirty="0">
                <a:latin typeface="Georgia" panose="02040502050405020303" pitchFamily="18" charset="0"/>
                <a:sym typeface="Wingdings" panose="05000000000000000000" pitchFamily="2" charset="2"/>
              </a:rPr>
              <a:t> </a:t>
            </a:r>
            <a:r>
              <a:rPr lang="nb-NO" sz="1800" dirty="0" err="1">
                <a:latin typeface="Georgia" panose="02040502050405020303" pitchFamily="18" charset="0"/>
                <a:sym typeface="Wingdings" panose="05000000000000000000" pitchFamily="2" charset="2"/>
              </a:rPr>
              <a:t>are</a:t>
            </a:r>
            <a:r>
              <a:rPr lang="nb-NO" sz="1800" dirty="0">
                <a:latin typeface="Georgia" panose="02040502050405020303" pitchFamily="18" charset="0"/>
                <a:sym typeface="Wingdings" panose="05000000000000000000" pitchFamily="2" charset="2"/>
              </a:rPr>
              <a:t> </a:t>
            </a:r>
            <a:r>
              <a:rPr lang="nb-NO" sz="1800" dirty="0" err="1">
                <a:latin typeface="Georgia" panose="02040502050405020303" pitchFamily="18" charset="0"/>
                <a:sym typeface="Wingdings" panose="05000000000000000000" pitchFamily="2" charset="2"/>
              </a:rPr>
              <a:t>your</a:t>
            </a:r>
            <a:r>
              <a:rPr lang="nb-NO" sz="1800" dirty="0">
                <a:latin typeface="Georgia" panose="02040502050405020303" pitchFamily="18" charset="0"/>
                <a:sym typeface="Wingdings" panose="05000000000000000000" pitchFamily="2" charset="2"/>
              </a:rPr>
              <a:t> </a:t>
            </a:r>
            <a:r>
              <a:rPr lang="nb-NO" sz="1800" dirty="0" err="1">
                <a:latin typeface="Georgia" panose="02040502050405020303" pitchFamily="18" charset="0"/>
                <a:sym typeface="Wingdings" panose="05000000000000000000" pitchFamily="2" charset="2"/>
              </a:rPr>
              <a:t>project’s</a:t>
            </a:r>
            <a:r>
              <a:rPr lang="nb-NO" sz="1800" dirty="0">
                <a:latin typeface="Georgia" panose="02040502050405020303" pitchFamily="18" charset="0"/>
                <a:sym typeface="Wingdings" panose="05000000000000000000" pitchFamily="2" charset="2"/>
              </a:rPr>
              <a:t> </a:t>
            </a:r>
            <a:r>
              <a:rPr lang="nb-NO" sz="1800" b="1" u="sng" dirty="0">
                <a:latin typeface="Georgia" panose="02040502050405020303" pitchFamily="18" charset="0"/>
                <a:sym typeface="Wingdings" panose="05000000000000000000" pitchFamily="2" charset="2"/>
              </a:rPr>
              <a:t>outputs</a:t>
            </a:r>
            <a:r>
              <a:rPr lang="nb-NO" sz="1800" dirty="0">
                <a:latin typeface="Georgia" panose="02040502050405020303" pitchFamily="18" charset="0"/>
                <a:sym typeface="Wingdings" panose="05000000000000000000" pitchFamily="2" charset="2"/>
              </a:rPr>
              <a:t>! </a:t>
            </a:r>
            <a:endParaRPr lang="nb-NO" sz="1800" dirty="0">
              <a:latin typeface="Georgia" panose="02040502050405020303" pitchFamily="18" charset="0"/>
            </a:endParaRPr>
          </a:p>
          <a:p>
            <a:pPr>
              <a:buFont typeface="Arial" panose="020B0604020202020204" pitchFamily="34" charset="0"/>
              <a:buChar char="•"/>
            </a:pPr>
            <a:r>
              <a:rPr lang="nb-NO" dirty="0" err="1">
                <a:latin typeface="Georgia" panose="02040502050405020303" pitchFamily="18" charset="0"/>
              </a:rPr>
              <a:t>Describe</a:t>
            </a:r>
            <a:r>
              <a:rPr lang="nb-NO" dirty="0">
                <a:latin typeface="Georgia" panose="02040502050405020303" pitchFamily="18" charset="0"/>
              </a:rPr>
              <a:t> </a:t>
            </a:r>
            <a:r>
              <a:rPr lang="nb-NO" dirty="0" err="1">
                <a:latin typeface="Georgia" panose="02040502050405020303" pitchFamily="18" charset="0"/>
              </a:rPr>
              <a:t>how</a:t>
            </a:r>
            <a:r>
              <a:rPr lang="nb-NO" dirty="0">
                <a:latin typeface="Georgia" panose="02040502050405020303" pitchFamily="18" charset="0"/>
              </a:rPr>
              <a:t> </a:t>
            </a:r>
            <a:r>
              <a:rPr lang="nb-NO" dirty="0" err="1">
                <a:latin typeface="Georgia" panose="02040502050405020303" pitchFamily="18" charset="0"/>
              </a:rPr>
              <a:t>your</a:t>
            </a:r>
            <a:r>
              <a:rPr lang="nb-NO" dirty="0">
                <a:latin typeface="Georgia" panose="02040502050405020303" pitchFamily="18" charset="0"/>
              </a:rPr>
              <a:t> </a:t>
            </a:r>
            <a:r>
              <a:rPr lang="nb-NO" dirty="0" err="1">
                <a:latin typeface="Georgia" panose="02040502050405020303" pitchFamily="18" charset="0"/>
              </a:rPr>
              <a:t>project</a:t>
            </a:r>
            <a:r>
              <a:rPr lang="nb-NO" dirty="0">
                <a:latin typeface="Georgia" panose="02040502050405020303" pitchFamily="18" charset="0"/>
              </a:rPr>
              <a:t> </a:t>
            </a:r>
            <a:r>
              <a:rPr lang="nb-NO" dirty="0" err="1">
                <a:latin typeface="Georgia" panose="02040502050405020303" pitchFamily="18" charset="0"/>
              </a:rPr>
              <a:t>will</a:t>
            </a:r>
            <a:r>
              <a:rPr lang="nb-NO" dirty="0">
                <a:latin typeface="Georgia" panose="02040502050405020303" pitchFamily="18" charset="0"/>
              </a:rPr>
              <a:t> </a:t>
            </a:r>
            <a:r>
              <a:rPr lang="nb-NO" dirty="0" err="1">
                <a:latin typeface="Georgia" panose="02040502050405020303" pitchFamily="18" charset="0"/>
              </a:rPr>
              <a:t>actively</a:t>
            </a:r>
            <a:r>
              <a:rPr lang="nb-NO" dirty="0">
                <a:latin typeface="Georgia" panose="02040502050405020303" pitchFamily="18" charset="0"/>
              </a:rPr>
              <a:t> </a:t>
            </a:r>
            <a:r>
              <a:rPr lang="nb-NO" dirty="0" err="1">
                <a:latin typeface="Georgia" panose="02040502050405020303" pitchFamily="18" charset="0"/>
              </a:rPr>
              <a:t>seek</a:t>
            </a:r>
            <a:r>
              <a:rPr lang="nb-NO" dirty="0">
                <a:latin typeface="Georgia" panose="02040502050405020303" pitchFamily="18" charset="0"/>
              </a:rPr>
              <a:t> to </a:t>
            </a:r>
            <a:r>
              <a:rPr lang="nb-NO" dirty="0" err="1">
                <a:latin typeface="Georgia" panose="02040502050405020303" pitchFamily="18" charset="0"/>
              </a:rPr>
              <a:t>promote</a:t>
            </a:r>
            <a:r>
              <a:rPr lang="nb-NO" dirty="0">
                <a:latin typeface="Georgia" panose="02040502050405020303" pitchFamily="18" charset="0"/>
              </a:rPr>
              <a:t> </a:t>
            </a:r>
            <a:r>
              <a:rPr lang="nb-NO" dirty="0" err="1">
                <a:latin typeface="Georgia" panose="02040502050405020303" pitchFamily="18" charset="0"/>
              </a:rPr>
              <a:t>principles</a:t>
            </a:r>
            <a:r>
              <a:rPr lang="nb-NO" dirty="0">
                <a:latin typeface="Georgia" panose="02040502050405020303" pitchFamily="18" charset="0"/>
              </a:rPr>
              <a:t> </a:t>
            </a:r>
            <a:r>
              <a:rPr lang="nb-NO" dirty="0" err="1">
                <a:latin typeface="Georgia" panose="02040502050405020303" pitchFamily="18" charset="0"/>
              </a:rPr>
              <a:t>of</a:t>
            </a:r>
            <a:r>
              <a:rPr lang="nb-NO" dirty="0">
                <a:latin typeface="Georgia" panose="02040502050405020303" pitchFamily="18" charset="0"/>
              </a:rPr>
              <a:t> </a:t>
            </a:r>
            <a:r>
              <a:rPr lang="nb-NO" b="1" dirty="0">
                <a:latin typeface="Georgia" panose="02040502050405020303" pitchFamily="18" charset="0"/>
              </a:rPr>
              <a:t>Open Science</a:t>
            </a:r>
            <a:r>
              <a:rPr lang="nb-NO" dirty="0">
                <a:latin typeface="Georgia" panose="02040502050405020303" pitchFamily="18" charset="0"/>
              </a:rPr>
              <a:t>. </a:t>
            </a:r>
          </a:p>
          <a:p>
            <a:pPr>
              <a:buFont typeface="Arial" panose="020B0604020202020204" pitchFamily="34" charset="0"/>
              <a:buChar char="•"/>
            </a:pPr>
            <a:endParaRPr lang="nb-NO" dirty="0"/>
          </a:p>
        </p:txBody>
      </p:sp>
      <p:sp>
        <p:nvSpPr>
          <p:cNvPr id="6" name="Plassholder for dato 5">
            <a:extLst>
              <a:ext uri="{FF2B5EF4-FFF2-40B4-BE49-F238E27FC236}">
                <a16:creationId xmlns:a16="http://schemas.microsoft.com/office/drawing/2014/main" id="{F442F3D6-878A-F476-C5CE-8AEFF8330418}"/>
              </a:ext>
            </a:extLst>
          </p:cNvPr>
          <p:cNvSpPr>
            <a:spLocks noGrp="1"/>
          </p:cNvSpPr>
          <p:nvPr>
            <p:ph type="dt" sz="half" idx="10"/>
          </p:nvPr>
        </p:nvSpPr>
        <p:spPr/>
        <p:txBody>
          <a:bodyPr/>
          <a:lstStyle/>
          <a:p>
            <a:fld id="{8201B6AC-387B-1141-B47A-FA154D0AE120}" type="datetime1">
              <a:rPr lang="nb-NO" smtClean="0"/>
              <a:t>08.05.2026</a:t>
            </a:fld>
            <a:endParaRPr lang="nb-NO" dirty="0"/>
          </a:p>
        </p:txBody>
      </p:sp>
      <p:sp>
        <p:nvSpPr>
          <p:cNvPr id="7" name="Plassholder for bunntekst 6">
            <a:extLst>
              <a:ext uri="{FF2B5EF4-FFF2-40B4-BE49-F238E27FC236}">
                <a16:creationId xmlns:a16="http://schemas.microsoft.com/office/drawing/2014/main" id="{49C9556F-5167-A178-C76D-40C1FE2E2E0B}"/>
              </a:ext>
            </a:extLst>
          </p:cNvPr>
          <p:cNvSpPr>
            <a:spLocks noGrp="1"/>
          </p:cNvSpPr>
          <p:nvPr>
            <p:ph type="ftr" sz="quarter" idx="11"/>
          </p:nvPr>
        </p:nvSpPr>
        <p:spPr/>
        <p:txBody>
          <a:bodyPr/>
          <a:lstStyle/>
          <a:p>
            <a:r>
              <a:rPr lang="nb-NO" dirty="0"/>
              <a:t>Maryam Sugaipova | Research Administration </a:t>
            </a:r>
          </a:p>
        </p:txBody>
      </p:sp>
      <p:sp>
        <p:nvSpPr>
          <p:cNvPr id="8" name="Plassholder for lysbildenummer 7">
            <a:extLst>
              <a:ext uri="{FF2B5EF4-FFF2-40B4-BE49-F238E27FC236}">
                <a16:creationId xmlns:a16="http://schemas.microsoft.com/office/drawing/2014/main" id="{ED0900B1-B67A-B862-3D23-D7118A41B3BE}"/>
              </a:ext>
            </a:extLst>
          </p:cNvPr>
          <p:cNvSpPr>
            <a:spLocks noGrp="1"/>
          </p:cNvSpPr>
          <p:nvPr>
            <p:ph type="sldNum" sz="quarter" idx="12"/>
          </p:nvPr>
        </p:nvSpPr>
        <p:spPr/>
        <p:txBody>
          <a:bodyPr/>
          <a:lstStyle/>
          <a:p>
            <a:fld id="{28ECCE09-4EB9-D24E-99A2-F5BDA1BD657E}" type="slidenum">
              <a:rPr lang="nb-NO" smtClean="0"/>
              <a:pPr/>
              <a:t>14</a:t>
            </a:fld>
            <a:endParaRPr lang="nb-NO" dirty="0"/>
          </a:p>
        </p:txBody>
      </p:sp>
    </p:spTree>
    <p:extLst>
      <p:ext uri="{BB962C8B-B14F-4D97-AF65-F5344CB8AC3E}">
        <p14:creationId xmlns:p14="http://schemas.microsoft.com/office/powerpoint/2010/main" val="2760697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innhold 9">
            <a:extLst>
              <a:ext uri="{FF2B5EF4-FFF2-40B4-BE49-F238E27FC236}">
                <a16:creationId xmlns:a16="http://schemas.microsoft.com/office/drawing/2014/main" id="{239B07FF-9478-C19B-BCAC-33094DB64DB5}"/>
              </a:ext>
            </a:extLst>
          </p:cNvPr>
          <p:cNvPicPr>
            <a:picLocks noGrp="1" noChangeAspect="1"/>
          </p:cNvPicPr>
          <p:nvPr>
            <p:ph type="pic" idx="1"/>
          </p:nvPr>
        </p:nvPicPr>
        <p:blipFill>
          <a:blip r:embed="rId3"/>
          <a:srcRect b="26517"/>
          <a:stretch>
            <a:fillRect/>
          </a:stretch>
        </p:blipFill>
        <p:spPr>
          <a:xfrm>
            <a:off x="117743" y="205459"/>
            <a:ext cx="8676000" cy="4255561"/>
          </a:xfrm>
          <a:prstGeom prst="rect">
            <a:avLst/>
          </a:prstGeom>
          <a:noFill/>
        </p:spPr>
      </p:pic>
      <p:sp>
        <p:nvSpPr>
          <p:cNvPr id="6" name="Plassholder for dato 5">
            <a:extLst>
              <a:ext uri="{FF2B5EF4-FFF2-40B4-BE49-F238E27FC236}">
                <a16:creationId xmlns:a16="http://schemas.microsoft.com/office/drawing/2014/main" id="{539D03A8-D8C6-B5F6-9D4B-C2C373CF8119}"/>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8201B6AC-387B-1141-B47A-FA154D0AE120}" type="datetime1">
              <a:rPr lang="nb-NO" smtClean="0"/>
              <a:pPr>
                <a:lnSpc>
                  <a:spcPct val="90000"/>
                </a:lnSpc>
                <a:spcAft>
                  <a:spcPts val="600"/>
                </a:spcAft>
              </a:pPr>
              <a:t>08.05.2026</a:t>
            </a:fld>
            <a:endParaRPr lang="nb-NO"/>
          </a:p>
        </p:txBody>
      </p:sp>
      <p:sp>
        <p:nvSpPr>
          <p:cNvPr id="7" name="Plassholder for bunntekst 6">
            <a:extLst>
              <a:ext uri="{FF2B5EF4-FFF2-40B4-BE49-F238E27FC236}">
                <a16:creationId xmlns:a16="http://schemas.microsoft.com/office/drawing/2014/main" id="{721B68F8-1E08-F82C-0139-AF59BD913D48}"/>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Maryam Sugaipova | Research Administration </a:t>
            </a:r>
          </a:p>
        </p:txBody>
      </p:sp>
      <p:sp>
        <p:nvSpPr>
          <p:cNvPr id="8" name="Plassholder for lysbildenummer 7">
            <a:extLst>
              <a:ext uri="{FF2B5EF4-FFF2-40B4-BE49-F238E27FC236}">
                <a16:creationId xmlns:a16="http://schemas.microsoft.com/office/drawing/2014/main" id="{0BC2373D-C42D-B47E-0275-4560D1A49D93}"/>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15</a:t>
            </a:fld>
            <a:endParaRPr lang="nb-NO"/>
          </a:p>
        </p:txBody>
      </p:sp>
    </p:spTree>
    <p:extLst>
      <p:ext uri="{BB962C8B-B14F-4D97-AF65-F5344CB8AC3E}">
        <p14:creationId xmlns:p14="http://schemas.microsoft.com/office/powerpoint/2010/main" val="1151559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90F30C9-CEB2-6C1C-99DA-6F1F874E42CD}"/>
              </a:ext>
            </a:extLst>
          </p:cNvPr>
          <p:cNvSpPr>
            <a:spLocks noGrp="1"/>
          </p:cNvSpPr>
          <p:nvPr>
            <p:ph type="title"/>
          </p:nvPr>
        </p:nvSpPr>
        <p:spPr>
          <a:xfrm>
            <a:off x="457200" y="675104"/>
            <a:ext cx="8229600" cy="454527"/>
          </a:xfrm>
        </p:spPr>
        <p:txBody>
          <a:bodyPr>
            <a:normAutofit fontScale="90000"/>
          </a:bodyPr>
          <a:lstStyle/>
          <a:p>
            <a:endParaRPr lang="en-US"/>
          </a:p>
        </p:txBody>
      </p:sp>
      <p:pic>
        <p:nvPicPr>
          <p:cNvPr id="7" name="Plassholder for innhold 6">
            <a:extLst>
              <a:ext uri="{FF2B5EF4-FFF2-40B4-BE49-F238E27FC236}">
                <a16:creationId xmlns:a16="http://schemas.microsoft.com/office/drawing/2014/main" id="{23E0333E-180E-EDE9-9A1F-119B4D6BAEE6}"/>
              </a:ext>
            </a:extLst>
          </p:cNvPr>
          <p:cNvPicPr>
            <a:picLocks noGrp="1" noChangeAspect="1"/>
          </p:cNvPicPr>
          <p:nvPr>
            <p:ph idx="1"/>
          </p:nvPr>
        </p:nvPicPr>
        <p:blipFill>
          <a:blip r:embed="rId3"/>
          <a:stretch>
            <a:fillRect/>
          </a:stretch>
        </p:blipFill>
        <p:spPr>
          <a:xfrm>
            <a:off x="548636" y="100972"/>
            <a:ext cx="7833360" cy="4757101"/>
          </a:xfrm>
          <a:prstGeom prst="rect">
            <a:avLst/>
          </a:prstGeom>
        </p:spPr>
      </p:pic>
      <p:sp>
        <p:nvSpPr>
          <p:cNvPr id="3" name="Plassholder for dato 2">
            <a:extLst>
              <a:ext uri="{FF2B5EF4-FFF2-40B4-BE49-F238E27FC236}">
                <a16:creationId xmlns:a16="http://schemas.microsoft.com/office/drawing/2014/main" id="{08E0F809-D6E1-07EC-5531-D265AA52C5C6}"/>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972E5398-2E1D-EFFD-7F17-58B9C031E301}"/>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3682D359-7C70-1E40-AA63-93562A1B0E1E}"/>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16</a:t>
            </a:fld>
            <a:endParaRPr lang="nb-NO"/>
          </a:p>
        </p:txBody>
      </p:sp>
    </p:spTree>
    <p:extLst>
      <p:ext uri="{BB962C8B-B14F-4D97-AF65-F5344CB8AC3E}">
        <p14:creationId xmlns:p14="http://schemas.microsoft.com/office/powerpoint/2010/main" val="3163131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7D4D3FC-1B4E-4C97-19CB-CDF3266D2534}"/>
              </a:ext>
            </a:extLst>
          </p:cNvPr>
          <p:cNvSpPr>
            <a:spLocks noGrp="1"/>
          </p:cNvSpPr>
          <p:nvPr>
            <p:ph type="title"/>
          </p:nvPr>
        </p:nvSpPr>
        <p:spPr>
          <a:xfrm>
            <a:off x="358269" y="454501"/>
            <a:ext cx="8229600" cy="454527"/>
          </a:xfrm>
        </p:spPr>
        <p:txBody>
          <a:bodyPr>
            <a:normAutofit fontScale="90000"/>
          </a:bodyPr>
          <a:lstStyle/>
          <a:p>
            <a:r>
              <a:rPr lang="en-US" b="1" dirty="0">
                <a:latin typeface="Georgia" panose="02040502050405020303" pitchFamily="18" charset="0"/>
              </a:rPr>
              <a:t>Implementation </a:t>
            </a:r>
          </a:p>
        </p:txBody>
      </p:sp>
      <p:sp>
        <p:nvSpPr>
          <p:cNvPr id="12" name="Content Placeholder 2">
            <a:extLst>
              <a:ext uri="{FF2B5EF4-FFF2-40B4-BE49-F238E27FC236}">
                <a16:creationId xmlns:a16="http://schemas.microsoft.com/office/drawing/2014/main" id="{AB68CD1E-DBC3-AB97-C706-84FC78F2B5C6}"/>
              </a:ext>
            </a:extLst>
          </p:cNvPr>
          <p:cNvSpPr>
            <a:spLocks noGrp="1"/>
          </p:cNvSpPr>
          <p:nvPr>
            <p:ph idx="1"/>
          </p:nvPr>
        </p:nvSpPr>
        <p:spPr>
          <a:xfrm>
            <a:off x="457200" y="1381759"/>
            <a:ext cx="8229600" cy="3212863"/>
          </a:xfrm>
        </p:spPr>
        <p:txBody>
          <a:bodyPr>
            <a:normAutofit/>
          </a:bodyPr>
          <a:lstStyle/>
          <a:p>
            <a:pPr>
              <a:buFont typeface="Arial" panose="020B0604020202020204" pitchFamily="34" charset="0"/>
              <a:buChar char="•"/>
            </a:pPr>
            <a:r>
              <a:rPr lang="en-US" sz="1800" dirty="0">
                <a:latin typeface="Georgia" panose="02040502050405020303" pitchFamily="18" charset="0"/>
              </a:rPr>
              <a:t>Why you – the PI? </a:t>
            </a:r>
          </a:p>
          <a:p>
            <a:pPr>
              <a:buFont typeface="Arial" panose="020B0604020202020204" pitchFamily="34" charset="0"/>
              <a:buChar char="•"/>
            </a:pPr>
            <a:r>
              <a:rPr lang="en-US" sz="1800" dirty="0">
                <a:latin typeface="Georgia" panose="02040502050405020303" pitchFamily="18" charset="0"/>
              </a:rPr>
              <a:t>Why you – the team? </a:t>
            </a:r>
          </a:p>
          <a:p>
            <a:pPr lvl="1">
              <a:buFont typeface="Courier New" panose="02070309020205020404" pitchFamily="49" charset="0"/>
              <a:buChar char="o"/>
            </a:pPr>
            <a:r>
              <a:rPr lang="en-US" sz="1800" dirty="0">
                <a:latin typeface="Georgia" panose="02040502050405020303" pitchFamily="18" charset="0"/>
              </a:rPr>
              <a:t> Researchers, as well as PhD and/or postdoc, advisory board. </a:t>
            </a:r>
          </a:p>
          <a:p>
            <a:pPr>
              <a:buFont typeface="Wingdings" panose="05000000000000000000" pitchFamily="2" charset="2"/>
              <a:buChar char="à"/>
            </a:pPr>
            <a:r>
              <a:rPr lang="en-US" sz="1800" dirty="0">
                <a:latin typeface="Georgia" panose="02040502050405020303" pitchFamily="18" charset="0"/>
                <a:sym typeface="Wingdings" panose="05000000000000000000" pitchFamily="2" charset="2"/>
              </a:rPr>
              <a:t>Synthesize this information under </a:t>
            </a:r>
            <a:r>
              <a:rPr lang="en-US" sz="1800" b="1" dirty="0">
                <a:latin typeface="Georgia" panose="02040502050405020303" pitchFamily="18" charset="0"/>
                <a:sym typeface="Wingdings" panose="05000000000000000000" pitchFamily="2" charset="2"/>
              </a:rPr>
              <a:t>Project team. </a:t>
            </a:r>
            <a:endParaRPr lang="en-US" sz="1800" dirty="0">
              <a:latin typeface="Georgia" panose="02040502050405020303" pitchFamily="18" charset="0"/>
              <a:sym typeface="Wingdings" panose="05000000000000000000" pitchFamily="2" charset="2"/>
            </a:endParaRPr>
          </a:p>
          <a:p>
            <a:pPr marL="0" indent="0">
              <a:buNone/>
            </a:pPr>
            <a:endParaRPr lang="en-US" sz="1800" dirty="0">
              <a:latin typeface="Georgia" panose="02040502050405020303" pitchFamily="18" charset="0"/>
            </a:endParaRPr>
          </a:p>
          <a:p>
            <a:pPr>
              <a:buFont typeface="Arial" panose="020B0604020202020204" pitchFamily="34" charset="0"/>
              <a:buChar char="•"/>
            </a:pPr>
            <a:r>
              <a:rPr lang="en-US" sz="1800" b="1" dirty="0">
                <a:latin typeface="Georgia" panose="02040502050405020303" pitchFamily="18" charset="0"/>
              </a:rPr>
              <a:t>Narrative CVs </a:t>
            </a:r>
            <a:r>
              <a:rPr lang="en-US" sz="1800" dirty="0">
                <a:latin typeface="Georgia" panose="02040502050405020303" pitchFamily="18" charset="0"/>
              </a:rPr>
              <a:t>for you and 4 research partners. </a:t>
            </a:r>
          </a:p>
        </p:txBody>
      </p:sp>
      <p:sp>
        <p:nvSpPr>
          <p:cNvPr id="3" name="Plassholder for dato 2">
            <a:extLst>
              <a:ext uri="{FF2B5EF4-FFF2-40B4-BE49-F238E27FC236}">
                <a16:creationId xmlns:a16="http://schemas.microsoft.com/office/drawing/2014/main" id="{4B7C9FDC-B0AA-CF04-8070-55FF46395502}"/>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833C0F9F-DDB3-D1B0-D585-F3D972FA9230}"/>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Maryam Sugaipova | Research Administration </a:t>
            </a:r>
          </a:p>
        </p:txBody>
      </p:sp>
      <p:sp>
        <p:nvSpPr>
          <p:cNvPr id="5" name="Plassholder for lysbildenummer 4">
            <a:extLst>
              <a:ext uri="{FF2B5EF4-FFF2-40B4-BE49-F238E27FC236}">
                <a16:creationId xmlns:a16="http://schemas.microsoft.com/office/drawing/2014/main" id="{5E48DD0C-E0BF-22DA-565A-994855EA8590}"/>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17</a:t>
            </a:fld>
            <a:endParaRPr lang="nb-NO"/>
          </a:p>
        </p:txBody>
      </p:sp>
    </p:spTree>
    <p:extLst>
      <p:ext uri="{BB962C8B-B14F-4D97-AF65-F5344CB8AC3E}">
        <p14:creationId xmlns:p14="http://schemas.microsoft.com/office/powerpoint/2010/main" val="4120245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2263973-776A-5803-E4F7-D6553AABF889}"/>
              </a:ext>
            </a:extLst>
          </p:cNvPr>
          <p:cNvSpPr>
            <a:spLocks noGrp="1"/>
          </p:cNvSpPr>
          <p:nvPr>
            <p:ph type="title"/>
          </p:nvPr>
        </p:nvSpPr>
        <p:spPr>
          <a:xfrm>
            <a:off x="358269" y="431330"/>
            <a:ext cx="8229600" cy="454527"/>
          </a:xfrm>
        </p:spPr>
        <p:txBody>
          <a:bodyPr>
            <a:normAutofit fontScale="90000"/>
          </a:bodyPr>
          <a:lstStyle/>
          <a:p>
            <a:r>
              <a:rPr lang="en-US" b="1" dirty="0" err="1">
                <a:latin typeface="Georgia" panose="02040502050405020303" pitchFamily="18" charset="0"/>
                <a:cs typeface="Gautami" panose="020B0502040204020203" pitchFamily="34" charset="0"/>
              </a:rPr>
              <a:t>Organisation</a:t>
            </a:r>
            <a:r>
              <a:rPr lang="en-US" b="1" dirty="0">
                <a:latin typeface="Gautami" panose="020B0502040204020203" pitchFamily="34" charset="0"/>
                <a:cs typeface="Gautami" panose="020B0502040204020203" pitchFamily="34" charset="0"/>
              </a:rPr>
              <a:t> </a:t>
            </a:r>
          </a:p>
        </p:txBody>
      </p:sp>
      <p:sp>
        <p:nvSpPr>
          <p:cNvPr id="12" name="Content Placeholder 2">
            <a:extLst>
              <a:ext uri="{FF2B5EF4-FFF2-40B4-BE49-F238E27FC236}">
                <a16:creationId xmlns:a16="http://schemas.microsoft.com/office/drawing/2014/main" id="{9BD2859E-080C-574C-18A9-D5001D773820}"/>
              </a:ext>
            </a:extLst>
          </p:cNvPr>
          <p:cNvSpPr>
            <a:spLocks noGrp="1"/>
          </p:cNvSpPr>
          <p:nvPr>
            <p:ph idx="1"/>
          </p:nvPr>
        </p:nvSpPr>
        <p:spPr>
          <a:xfrm>
            <a:off x="457200" y="1200151"/>
            <a:ext cx="8229600" cy="2447289"/>
          </a:xfrm>
        </p:spPr>
        <p:txBody>
          <a:bodyPr>
            <a:noAutofit/>
          </a:bodyPr>
          <a:lstStyle/>
          <a:p>
            <a:pPr marL="0" indent="0">
              <a:buNone/>
            </a:pPr>
            <a:r>
              <a:rPr lang="en-US" sz="1800" b="1" dirty="0">
                <a:latin typeface="Georgia" panose="02040502050405020303" pitchFamily="18" charset="0"/>
              </a:rPr>
              <a:t>Implementation plan = </a:t>
            </a:r>
            <a:r>
              <a:rPr lang="en-US" sz="1800" dirty="0">
                <a:latin typeface="Georgia" panose="02040502050405020303" pitchFamily="18" charset="0"/>
              </a:rPr>
              <a:t>what will be done, when and how it leads to results: </a:t>
            </a:r>
          </a:p>
          <a:p>
            <a:pPr marL="0" indent="0">
              <a:buNone/>
            </a:pPr>
            <a:r>
              <a:rPr lang="en-US" sz="1800" dirty="0">
                <a:latin typeface="Georgia" panose="02040502050405020303" pitchFamily="18" charset="0"/>
              </a:rPr>
              <a:t>Activities -&gt; milestones -&gt; outputs (deliverables) -&gt; outcomes (objectives) </a:t>
            </a:r>
            <a:endParaRPr lang="en-US" sz="1800" b="1" dirty="0">
              <a:latin typeface="Georgia" panose="02040502050405020303" pitchFamily="18" charset="0"/>
            </a:endParaRPr>
          </a:p>
          <a:p>
            <a:pPr marL="0" indent="0">
              <a:buNone/>
            </a:pPr>
            <a:endParaRPr lang="en-US" sz="1800" b="1" dirty="0">
              <a:latin typeface="Georgia" panose="02040502050405020303" pitchFamily="18" charset="0"/>
            </a:endParaRPr>
          </a:p>
          <a:p>
            <a:pPr marL="0" indent="0">
              <a:buNone/>
            </a:pPr>
            <a:r>
              <a:rPr lang="en-US" sz="1800" b="1" dirty="0">
                <a:latin typeface="Georgia" panose="02040502050405020303" pitchFamily="18" charset="0"/>
              </a:rPr>
              <a:t>Management and roles </a:t>
            </a:r>
            <a:r>
              <a:rPr lang="en-US" sz="1800" dirty="0">
                <a:latin typeface="Georgia" panose="02040502050405020303" pitchFamily="18" charset="0"/>
              </a:rPr>
              <a:t>= who does it, how they are organized, and how collaboration works. </a:t>
            </a:r>
          </a:p>
          <a:p>
            <a:pPr marL="0" indent="0">
              <a:buNone/>
            </a:pPr>
            <a:endParaRPr lang="en-US" sz="1800" b="1" dirty="0">
              <a:latin typeface="Georgia" panose="02040502050405020303" pitchFamily="18" charset="0"/>
            </a:endParaRPr>
          </a:p>
          <a:p>
            <a:pPr marL="0" indent="0">
              <a:buNone/>
            </a:pPr>
            <a:r>
              <a:rPr lang="en-US" sz="1800" b="1" dirty="0">
                <a:latin typeface="Georgia" panose="02040502050405020303" pitchFamily="18" charset="0"/>
              </a:rPr>
              <a:t>A rule of thumb: </a:t>
            </a:r>
          </a:p>
          <a:p>
            <a:pPr marL="457200" indent="-457200">
              <a:buAutoNum type="arabicPeriod"/>
            </a:pPr>
            <a:r>
              <a:rPr lang="en-US" sz="1800" dirty="0">
                <a:latin typeface="Georgia" panose="02040502050405020303" pitchFamily="18" charset="0"/>
              </a:rPr>
              <a:t>Implementation plan = verbs (build, analyze, test, deliver) </a:t>
            </a:r>
          </a:p>
          <a:p>
            <a:pPr marL="457200" indent="-457200">
              <a:buAutoNum type="arabicPeriod"/>
            </a:pPr>
            <a:r>
              <a:rPr lang="en-US" sz="1800" dirty="0">
                <a:latin typeface="Georgia" panose="02040502050405020303" pitchFamily="18" charset="0"/>
              </a:rPr>
              <a:t>Management &amp; roles = nouns (PI, partner, WP leader, advisory board) </a:t>
            </a:r>
          </a:p>
        </p:txBody>
      </p:sp>
      <p:sp>
        <p:nvSpPr>
          <p:cNvPr id="3" name="Plassholder for dato 2">
            <a:extLst>
              <a:ext uri="{FF2B5EF4-FFF2-40B4-BE49-F238E27FC236}">
                <a16:creationId xmlns:a16="http://schemas.microsoft.com/office/drawing/2014/main" id="{F5E786C4-5E45-0F8E-156F-D7F6FA87C438}"/>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C52AA4BF-9C62-E00A-168B-2535014B753A}"/>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FFC1D21A-5108-7E51-3948-23295C18D9B8}"/>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18</a:t>
            </a:fld>
            <a:endParaRPr lang="nb-NO"/>
          </a:p>
        </p:txBody>
      </p:sp>
    </p:spTree>
    <p:extLst>
      <p:ext uri="{BB962C8B-B14F-4D97-AF65-F5344CB8AC3E}">
        <p14:creationId xmlns:p14="http://schemas.microsoft.com/office/powerpoint/2010/main" val="2139241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16A83896-6846-9595-789F-ED3EB7109520}"/>
              </a:ext>
            </a:extLst>
          </p:cNvPr>
          <p:cNvSpPr>
            <a:spLocks noGrp="1"/>
          </p:cNvSpPr>
          <p:nvPr>
            <p:ph type="title"/>
          </p:nvPr>
        </p:nvSpPr>
        <p:spPr>
          <a:xfrm>
            <a:off x="457200" y="675104"/>
            <a:ext cx="8229600" cy="454527"/>
          </a:xfrm>
        </p:spPr>
        <p:txBody>
          <a:bodyPr>
            <a:normAutofit fontScale="90000"/>
          </a:bodyPr>
          <a:lstStyle/>
          <a:p>
            <a:r>
              <a:rPr lang="en-US" b="1" dirty="0">
                <a:latin typeface="Georgia "/>
              </a:rPr>
              <a:t>Example: Implementation plan </a:t>
            </a:r>
          </a:p>
        </p:txBody>
      </p:sp>
      <p:pic>
        <p:nvPicPr>
          <p:cNvPr id="13" name="Plassholder for innhold 12">
            <a:extLst>
              <a:ext uri="{FF2B5EF4-FFF2-40B4-BE49-F238E27FC236}">
                <a16:creationId xmlns:a16="http://schemas.microsoft.com/office/drawing/2014/main" id="{6C972F59-BEB1-3550-016F-473309F8C28F}"/>
              </a:ext>
            </a:extLst>
          </p:cNvPr>
          <p:cNvPicPr>
            <a:picLocks noGrp="1" noChangeAspect="1"/>
          </p:cNvPicPr>
          <p:nvPr>
            <p:ph idx="1"/>
          </p:nvPr>
        </p:nvPicPr>
        <p:blipFill>
          <a:blip r:embed="rId3"/>
          <a:stretch>
            <a:fillRect/>
          </a:stretch>
        </p:blipFill>
        <p:spPr>
          <a:xfrm>
            <a:off x="279400" y="1565468"/>
            <a:ext cx="8585200" cy="2407920"/>
          </a:xfrm>
          <a:prstGeom prst="rect">
            <a:avLst/>
          </a:prstGeom>
          <a:noFill/>
        </p:spPr>
      </p:pic>
      <p:sp>
        <p:nvSpPr>
          <p:cNvPr id="3" name="Plassholder for dato 2">
            <a:extLst>
              <a:ext uri="{FF2B5EF4-FFF2-40B4-BE49-F238E27FC236}">
                <a16:creationId xmlns:a16="http://schemas.microsoft.com/office/drawing/2014/main" id="{741D58FD-CFBD-14FC-BAF5-72C471F33713}"/>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DB919684-4247-466E-4A89-0E5D69A12DD3}"/>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F677AE25-F8C4-1120-1987-C835412A3302}"/>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19</a:t>
            </a:fld>
            <a:endParaRPr lang="nb-NO"/>
          </a:p>
        </p:txBody>
      </p:sp>
    </p:spTree>
    <p:extLst>
      <p:ext uri="{BB962C8B-B14F-4D97-AF65-F5344CB8AC3E}">
        <p14:creationId xmlns:p14="http://schemas.microsoft.com/office/powerpoint/2010/main" val="2208536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38B7471-17B7-22B3-DB04-6FACE85E8C1C}"/>
              </a:ext>
            </a:extLst>
          </p:cNvPr>
          <p:cNvSpPr>
            <a:spLocks noGrp="1"/>
          </p:cNvSpPr>
          <p:nvPr>
            <p:ph type="title"/>
          </p:nvPr>
        </p:nvSpPr>
        <p:spPr>
          <a:xfrm>
            <a:off x="152396" y="321613"/>
            <a:ext cx="8229600" cy="454527"/>
          </a:xfrm>
        </p:spPr>
        <p:txBody>
          <a:bodyPr>
            <a:normAutofit fontScale="90000"/>
          </a:bodyPr>
          <a:lstStyle/>
          <a:p>
            <a:r>
              <a:rPr lang="en-US" b="1" dirty="0">
                <a:latin typeface="Georgia" panose="02040502050405020303" pitchFamily="18" charset="0"/>
              </a:rPr>
              <a:t>Management and roles </a:t>
            </a:r>
          </a:p>
        </p:txBody>
      </p:sp>
      <p:sp>
        <p:nvSpPr>
          <p:cNvPr id="12" name="Content Placeholder 2">
            <a:extLst>
              <a:ext uri="{FF2B5EF4-FFF2-40B4-BE49-F238E27FC236}">
                <a16:creationId xmlns:a16="http://schemas.microsoft.com/office/drawing/2014/main" id="{540B4F1E-9346-D4A5-D7E6-91BD91EEC241}"/>
              </a:ext>
            </a:extLst>
          </p:cNvPr>
          <p:cNvSpPr>
            <a:spLocks noGrp="1"/>
          </p:cNvSpPr>
          <p:nvPr>
            <p:ph idx="1"/>
          </p:nvPr>
        </p:nvSpPr>
        <p:spPr>
          <a:xfrm>
            <a:off x="457200" y="1200151"/>
            <a:ext cx="8229600" cy="3394472"/>
          </a:xfrm>
        </p:spPr>
        <p:txBody>
          <a:bodyPr>
            <a:normAutofit/>
          </a:bodyPr>
          <a:lstStyle/>
          <a:p>
            <a:pPr>
              <a:buFont typeface="Arial" panose="020B0604020202020204" pitchFamily="34" charset="0"/>
              <a:buChar char="•"/>
            </a:pPr>
            <a:r>
              <a:rPr lang="en-US" sz="1900" dirty="0">
                <a:latin typeface="Georgia" panose="02040502050405020303" pitchFamily="18" charset="0"/>
              </a:rPr>
              <a:t>How is the project governed and who does what. </a:t>
            </a:r>
          </a:p>
          <a:p>
            <a:pPr>
              <a:buFont typeface="Arial" panose="020B0604020202020204" pitchFamily="34" charset="0"/>
              <a:buChar char="•"/>
            </a:pPr>
            <a:r>
              <a:rPr lang="en-US" sz="1900" dirty="0">
                <a:latin typeface="Georgia" panose="02040502050405020303" pitchFamily="18" charset="0"/>
              </a:rPr>
              <a:t>What to include: </a:t>
            </a:r>
          </a:p>
          <a:p>
            <a:pPr lvl="1">
              <a:buFont typeface="Courier New" panose="02070309020205020404" pitchFamily="49" charset="0"/>
              <a:buChar char="o"/>
            </a:pPr>
            <a:r>
              <a:rPr lang="en-US" sz="1800" dirty="0">
                <a:latin typeface="Georgia" panose="02040502050405020303" pitchFamily="18" charset="0"/>
              </a:rPr>
              <a:t>Project governance structure (PI, advisory board) </a:t>
            </a:r>
          </a:p>
          <a:p>
            <a:pPr lvl="1">
              <a:buFont typeface="Courier New" panose="02070309020205020404" pitchFamily="49" charset="0"/>
              <a:buChar char="o"/>
            </a:pPr>
            <a:r>
              <a:rPr lang="en-US" sz="1800" dirty="0">
                <a:latin typeface="Georgia" panose="02040502050405020303" pitchFamily="18" charset="0"/>
              </a:rPr>
              <a:t>Roles and responsibilities (WP leads, key expertise) </a:t>
            </a:r>
          </a:p>
          <a:p>
            <a:pPr lvl="1">
              <a:buFont typeface="Courier New" panose="02070309020205020404" pitchFamily="49" charset="0"/>
              <a:buChar char="o"/>
            </a:pPr>
            <a:r>
              <a:rPr lang="en-US" sz="1800" dirty="0">
                <a:latin typeface="Georgia" panose="02040502050405020303" pitchFamily="18" charset="0"/>
              </a:rPr>
              <a:t>Mechanisms of coordination (interactions, communication routines)</a:t>
            </a:r>
          </a:p>
          <a:p>
            <a:pPr lvl="1">
              <a:buFont typeface="Courier New" panose="02070309020205020404" pitchFamily="49" charset="0"/>
              <a:buChar char="o"/>
            </a:pPr>
            <a:r>
              <a:rPr lang="nb-NO" sz="1800" dirty="0">
                <a:latin typeface="Georgia" panose="02040502050405020303" pitchFamily="18" charset="0"/>
              </a:rPr>
              <a:t>Strategic support from </a:t>
            </a:r>
            <a:r>
              <a:rPr lang="nb-NO" sz="1800" dirty="0" err="1">
                <a:latin typeface="Georgia" panose="02040502050405020303" pitchFamily="18" charset="0"/>
              </a:rPr>
              <a:t>organizations</a:t>
            </a:r>
            <a:endParaRPr lang="nb-NO" sz="1800" dirty="0">
              <a:latin typeface="Georgia" panose="02040502050405020303" pitchFamily="18" charset="0"/>
            </a:endParaRPr>
          </a:p>
          <a:p>
            <a:pPr marL="457200" lvl="1" indent="0">
              <a:buNone/>
            </a:pPr>
            <a:endParaRPr lang="nb-NO" sz="1800" dirty="0">
              <a:latin typeface="Georgia" panose="02040502050405020303" pitchFamily="18" charset="0"/>
            </a:endParaRPr>
          </a:p>
          <a:p>
            <a:pPr>
              <a:buFont typeface="Arial" panose="020B0604020202020204" pitchFamily="34" charset="0"/>
              <a:buChar char="•"/>
            </a:pPr>
            <a:r>
              <a:rPr lang="nb-NO" sz="1900" dirty="0" err="1">
                <a:latin typeface="Georgia" panose="02040502050405020303" pitchFamily="18" charset="0"/>
              </a:rPr>
              <a:t>Reviewers</a:t>
            </a:r>
            <a:r>
              <a:rPr lang="nb-NO" sz="1900" dirty="0">
                <a:latin typeface="Georgia" panose="02040502050405020303" pitchFamily="18" charset="0"/>
              </a:rPr>
              <a:t> </a:t>
            </a:r>
            <a:r>
              <a:rPr lang="nb-NO" sz="1900" dirty="0" err="1">
                <a:latin typeface="Georgia" panose="02040502050405020303" pitchFamily="18" charset="0"/>
              </a:rPr>
              <a:t>look</a:t>
            </a:r>
            <a:r>
              <a:rPr lang="nb-NO" sz="1900" dirty="0">
                <a:latin typeface="Georgia" panose="02040502050405020303" pitchFamily="18" charset="0"/>
              </a:rPr>
              <a:t> for </a:t>
            </a:r>
            <a:r>
              <a:rPr lang="nb-NO" sz="1900" dirty="0" err="1">
                <a:latin typeface="Georgia" panose="02040502050405020303" pitchFamily="18" charset="0"/>
              </a:rPr>
              <a:t>clear</a:t>
            </a:r>
            <a:r>
              <a:rPr lang="nb-NO" sz="1900" dirty="0">
                <a:latin typeface="Georgia" panose="02040502050405020303" pitchFamily="18" charset="0"/>
              </a:rPr>
              <a:t> and </a:t>
            </a:r>
            <a:r>
              <a:rPr lang="nb-NO" sz="1900" dirty="0" err="1">
                <a:latin typeface="Georgia" panose="02040502050405020303" pitchFamily="18" charset="0"/>
              </a:rPr>
              <a:t>credible</a:t>
            </a:r>
            <a:r>
              <a:rPr lang="nb-NO" sz="1900" dirty="0">
                <a:latin typeface="Georgia" panose="02040502050405020303" pitchFamily="18" charset="0"/>
              </a:rPr>
              <a:t> </a:t>
            </a:r>
            <a:r>
              <a:rPr lang="nb-NO" sz="1900" dirty="0" err="1">
                <a:latin typeface="Georgia" panose="02040502050405020303" pitchFamily="18" charset="0"/>
              </a:rPr>
              <a:t>leadership</a:t>
            </a:r>
            <a:r>
              <a:rPr lang="nb-NO" sz="1900" dirty="0">
                <a:latin typeface="Georgia" panose="02040502050405020303" pitchFamily="18" charset="0"/>
              </a:rPr>
              <a:t>; </a:t>
            </a:r>
            <a:r>
              <a:rPr lang="nb-NO" sz="1900" dirty="0" err="1">
                <a:latin typeface="Georgia" panose="02040502050405020303" pitchFamily="18" charset="0"/>
              </a:rPr>
              <a:t>unambiguous</a:t>
            </a:r>
            <a:r>
              <a:rPr lang="nb-NO" sz="1900" dirty="0">
                <a:latin typeface="Georgia" panose="02040502050405020303" pitchFamily="18" charset="0"/>
              </a:rPr>
              <a:t> </a:t>
            </a:r>
            <a:r>
              <a:rPr lang="nb-NO" sz="1900" dirty="0" err="1">
                <a:latin typeface="Georgia" panose="02040502050405020303" pitchFamily="18" charset="0"/>
              </a:rPr>
              <a:t>responsibilities</a:t>
            </a:r>
            <a:r>
              <a:rPr lang="nb-NO" sz="1900" dirty="0">
                <a:latin typeface="Georgia" panose="02040502050405020303" pitchFamily="18" charset="0"/>
              </a:rPr>
              <a:t>; and a </a:t>
            </a:r>
            <a:r>
              <a:rPr lang="nb-NO" sz="1900" dirty="0" err="1">
                <a:latin typeface="Georgia" panose="02040502050405020303" pitchFamily="18" charset="0"/>
              </a:rPr>
              <a:t>collaboration</a:t>
            </a:r>
            <a:r>
              <a:rPr lang="nb-NO" sz="1900" dirty="0">
                <a:latin typeface="Georgia" panose="02040502050405020303" pitchFamily="18" charset="0"/>
              </a:rPr>
              <a:t> </a:t>
            </a:r>
            <a:r>
              <a:rPr lang="nb-NO" sz="1900" dirty="0" err="1">
                <a:latin typeface="Georgia" panose="02040502050405020303" pitchFamily="18" charset="0"/>
              </a:rPr>
              <a:t>that</a:t>
            </a:r>
            <a:r>
              <a:rPr lang="nb-NO" sz="1900" dirty="0">
                <a:latin typeface="Georgia" panose="02040502050405020303" pitchFamily="18" charset="0"/>
              </a:rPr>
              <a:t> </a:t>
            </a:r>
            <a:r>
              <a:rPr lang="nb-NO" sz="1900" dirty="0" err="1">
                <a:latin typeface="Georgia" panose="02040502050405020303" pitchFamily="18" charset="0"/>
              </a:rPr>
              <a:t>will</a:t>
            </a:r>
            <a:r>
              <a:rPr lang="nb-NO" sz="1900" dirty="0">
                <a:latin typeface="Georgia" panose="02040502050405020303" pitchFamily="18" charset="0"/>
              </a:rPr>
              <a:t> </a:t>
            </a:r>
            <a:r>
              <a:rPr lang="nb-NO" sz="1900" dirty="0" err="1">
                <a:latin typeface="Georgia" panose="02040502050405020303" pitchFamily="18" charset="0"/>
              </a:rPr>
              <a:t>actually</a:t>
            </a:r>
            <a:r>
              <a:rPr lang="nb-NO" sz="1900" dirty="0">
                <a:latin typeface="Georgia" panose="02040502050405020303" pitchFamily="18" charset="0"/>
              </a:rPr>
              <a:t> </a:t>
            </a:r>
            <a:r>
              <a:rPr lang="nb-NO" sz="1900" dirty="0" err="1">
                <a:latin typeface="Georgia" panose="02040502050405020303" pitchFamily="18" charset="0"/>
              </a:rPr>
              <a:t>work</a:t>
            </a:r>
            <a:r>
              <a:rPr lang="nb-NO" sz="1900" dirty="0">
                <a:latin typeface="Georgia" panose="02040502050405020303" pitchFamily="18" charset="0"/>
              </a:rPr>
              <a:t> in </a:t>
            </a:r>
            <a:r>
              <a:rPr lang="nb-NO" sz="1900" dirty="0" err="1">
                <a:latin typeface="Georgia" panose="02040502050405020303" pitchFamily="18" charset="0"/>
              </a:rPr>
              <a:t>practice</a:t>
            </a:r>
            <a:r>
              <a:rPr lang="nb-NO" sz="1900" dirty="0">
                <a:latin typeface="Georgia" panose="02040502050405020303" pitchFamily="18" charset="0"/>
              </a:rPr>
              <a:t>. </a:t>
            </a:r>
            <a:endParaRPr lang="en-US" sz="1900" dirty="0">
              <a:latin typeface="Georgia" panose="02040502050405020303" pitchFamily="18" charset="0"/>
            </a:endParaRPr>
          </a:p>
        </p:txBody>
      </p:sp>
      <p:sp>
        <p:nvSpPr>
          <p:cNvPr id="3" name="Plassholder for dato 2">
            <a:extLst>
              <a:ext uri="{FF2B5EF4-FFF2-40B4-BE49-F238E27FC236}">
                <a16:creationId xmlns:a16="http://schemas.microsoft.com/office/drawing/2014/main" id="{188FB2D9-2491-677B-4BCF-D735C1E07DFA}"/>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2ADB0699-506C-EECA-E75A-5093FB062B4E}"/>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A1160E15-0D0C-A967-79DA-4922F72125F9}"/>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20</a:t>
            </a:fld>
            <a:endParaRPr lang="nb-NO"/>
          </a:p>
        </p:txBody>
      </p:sp>
    </p:spTree>
    <p:extLst>
      <p:ext uri="{BB962C8B-B14F-4D97-AF65-F5344CB8AC3E}">
        <p14:creationId xmlns:p14="http://schemas.microsoft.com/office/powerpoint/2010/main" val="1201479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305023D-2F21-8AEF-1185-151B51DAFC08}"/>
              </a:ext>
            </a:extLst>
          </p:cNvPr>
          <p:cNvSpPr>
            <a:spLocks noGrp="1"/>
          </p:cNvSpPr>
          <p:nvPr>
            <p:ph type="title"/>
          </p:nvPr>
        </p:nvSpPr>
        <p:spPr>
          <a:xfrm>
            <a:off x="316835" y="370304"/>
            <a:ext cx="8229600" cy="454527"/>
          </a:xfrm>
        </p:spPr>
        <p:txBody>
          <a:bodyPr>
            <a:normAutofit/>
          </a:bodyPr>
          <a:lstStyle/>
          <a:p>
            <a:r>
              <a:rPr lang="en-US" sz="2200" b="1" dirty="0">
                <a:latin typeface="Georgia" panose="02040502050405020303" pitchFamily="18" charset="0"/>
              </a:rPr>
              <a:t>Research infrastructure and other resources </a:t>
            </a:r>
          </a:p>
        </p:txBody>
      </p:sp>
      <p:sp>
        <p:nvSpPr>
          <p:cNvPr id="12" name="Content Placeholder 2">
            <a:extLst>
              <a:ext uri="{FF2B5EF4-FFF2-40B4-BE49-F238E27FC236}">
                <a16:creationId xmlns:a16="http://schemas.microsoft.com/office/drawing/2014/main" id="{04FD0219-7232-463F-D720-6D2E15CF795D}"/>
              </a:ext>
            </a:extLst>
          </p:cNvPr>
          <p:cNvSpPr>
            <a:spLocks noGrp="1"/>
          </p:cNvSpPr>
          <p:nvPr>
            <p:ph idx="1"/>
          </p:nvPr>
        </p:nvSpPr>
        <p:spPr>
          <a:xfrm>
            <a:off x="358269" y="967172"/>
            <a:ext cx="8229600" cy="3656329"/>
          </a:xfrm>
        </p:spPr>
        <p:txBody>
          <a:bodyPr>
            <a:normAutofit lnSpcReduction="10000"/>
          </a:bodyPr>
          <a:lstStyle/>
          <a:p>
            <a:pPr>
              <a:buFont typeface="Arial" panose="020B0604020202020204" pitchFamily="34" charset="0"/>
              <a:buChar char="•"/>
            </a:pPr>
            <a:r>
              <a:rPr lang="en-US" sz="2100" dirty="0">
                <a:latin typeface="Georgia" panose="02040502050405020303" pitchFamily="18" charset="0"/>
              </a:rPr>
              <a:t>Who owns the project? Show that the owner – the research institution - is qualified to host the project. </a:t>
            </a:r>
          </a:p>
          <a:p>
            <a:pPr>
              <a:buFont typeface="Arial" panose="020B0604020202020204" pitchFamily="34" charset="0"/>
              <a:buChar char="•"/>
            </a:pPr>
            <a:r>
              <a:rPr lang="en-US" sz="2100" dirty="0">
                <a:latin typeface="Georgia" panose="02040502050405020303" pitchFamily="18" charset="0"/>
              </a:rPr>
              <a:t>What</a:t>
            </a:r>
            <a:r>
              <a:rPr lang="en-US" sz="2100" b="1" dirty="0">
                <a:latin typeface="Georgia" panose="02040502050405020303" pitchFamily="18" charset="0"/>
              </a:rPr>
              <a:t> infrastructure </a:t>
            </a:r>
            <a:r>
              <a:rPr lang="en-US" sz="2100" dirty="0">
                <a:latin typeface="Georgia" panose="02040502050405020303" pitchFamily="18" charset="0"/>
              </a:rPr>
              <a:t>is there at the institution needed to successfully implement the project? </a:t>
            </a:r>
          </a:p>
          <a:p>
            <a:pPr lvl="1">
              <a:buFont typeface="Courier New" panose="02070309020205020404" pitchFamily="49" charset="0"/>
              <a:buChar char="o"/>
            </a:pPr>
            <a:r>
              <a:rPr lang="en-US" sz="1800" dirty="0">
                <a:latin typeface="Georgia" panose="02040502050405020303" pitchFamily="18" charset="0"/>
              </a:rPr>
              <a:t>Required and necessary office infrastructure </a:t>
            </a:r>
          </a:p>
          <a:p>
            <a:pPr lvl="1">
              <a:buFont typeface="Courier New" panose="02070309020205020404" pitchFamily="49" charset="0"/>
              <a:buChar char="o"/>
            </a:pPr>
            <a:r>
              <a:rPr lang="en-US" sz="1800" dirty="0">
                <a:latin typeface="Georgia" panose="02040502050405020303" pitchFamily="18" charset="0"/>
              </a:rPr>
              <a:t>Research administration </a:t>
            </a:r>
          </a:p>
          <a:p>
            <a:pPr lvl="1">
              <a:buFont typeface="Courier New" panose="02070309020205020404" pitchFamily="49" charset="0"/>
              <a:buChar char="o"/>
            </a:pPr>
            <a:r>
              <a:rPr lang="en-US" sz="1800" dirty="0">
                <a:latin typeface="Georgia" panose="02040502050405020303" pitchFamily="18" charset="0"/>
              </a:rPr>
              <a:t>Communications department </a:t>
            </a:r>
          </a:p>
          <a:p>
            <a:pPr lvl="1">
              <a:buFont typeface="Courier New" panose="02070309020205020404" pitchFamily="49" charset="0"/>
              <a:buChar char="o"/>
            </a:pPr>
            <a:r>
              <a:rPr lang="en-US" sz="1800" dirty="0">
                <a:latin typeface="Georgia" panose="02040502050405020303" pitchFamily="18" charset="0"/>
              </a:rPr>
              <a:t>IT (securing the data) and library services (access to databases, journals, </a:t>
            </a:r>
            <a:r>
              <a:rPr lang="en-US" sz="1800" dirty="0" err="1">
                <a:latin typeface="Georgia" panose="02040502050405020303" pitchFamily="18" charset="0"/>
              </a:rPr>
              <a:t>etc</a:t>
            </a:r>
            <a:r>
              <a:rPr lang="en-US" sz="1800" dirty="0">
                <a:latin typeface="Georgia" panose="02040502050405020303" pitchFamily="18" charset="0"/>
              </a:rPr>
              <a:t>). </a:t>
            </a:r>
          </a:p>
          <a:p>
            <a:pPr>
              <a:buFont typeface="Arial" panose="020B0604020202020204" pitchFamily="34" charset="0"/>
              <a:buChar char="•"/>
            </a:pPr>
            <a:r>
              <a:rPr lang="en-US" sz="2100" dirty="0">
                <a:latin typeface="Georgia" panose="02040502050405020303" pitchFamily="18" charset="0"/>
              </a:rPr>
              <a:t>What relevant </a:t>
            </a:r>
            <a:r>
              <a:rPr lang="en-US" sz="2100" b="1" dirty="0">
                <a:latin typeface="Georgia" panose="02040502050405020303" pitchFamily="18" charset="0"/>
              </a:rPr>
              <a:t>infrastructure </a:t>
            </a:r>
            <a:r>
              <a:rPr lang="en-US" sz="2100" dirty="0">
                <a:latin typeface="Georgia" panose="02040502050405020303" pitchFamily="18" charset="0"/>
              </a:rPr>
              <a:t>the project can utilize at the partner organizations? </a:t>
            </a:r>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3" name="Plassholder for dato 2">
            <a:extLst>
              <a:ext uri="{FF2B5EF4-FFF2-40B4-BE49-F238E27FC236}">
                <a16:creationId xmlns:a16="http://schemas.microsoft.com/office/drawing/2014/main" id="{43766231-9659-B0AB-AA48-8977ADDB1C1D}"/>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55352125-F8CF-0B65-68FD-4284FA9F2175}"/>
              </a:ext>
            </a:extLst>
          </p:cNvPr>
          <p:cNvSpPr>
            <a:spLocks noGrp="1"/>
          </p:cNvSpPr>
          <p:nvPr>
            <p:ph type="ftr" sz="quarter" idx="11"/>
          </p:nvPr>
        </p:nvSpPr>
        <p:spPr>
          <a:xfrm>
            <a:off x="316835" y="4767263"/>
            <a:ext cx="5926221" cy="273844"/>
          </a:xfrm>
        </p:spPr>
        <p:txBody>
          <a:bodyPr anchor="ctr">
            <a:normAutofit lnSpcReduction="10000"/>
          </a:bodyPr>
          <a:lstStyle/>
          <a:p>
            <a:r>
              <a:rPr lang="nb-NO" dirty="0"/>
              <a:t>Maryam Sugaipova | Research Administration </a:t>
            </a:r>
          </a:p>
        </p:txBody>
      </p:sp>
      <p:sp>
        <p:nvSpPr>
          <p:cNvPr id="5" name="Plassholder for lysbildenummer 4">
            <a:extLst>
              <a:ext uri="{FF2B5EF4-FFF2-40B4-BE49-F238E27FC236}">
                <a16:creationId xmlns:a16="http://schemas.microsoft.com/office/drawing/2014/main" id="{E3E90FB4-EAB3-43E2-E9CF-8502F6B3CB1F}"/>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21</a:t>
            </a:fld>
            <a:endParaRPr lang="nb-NO"/>
          </a:p>
        </p:txBody>
      </p:sp>
    </p:spTree>
    <p:extLst>
      <p:ext uri="{BB962C8B-B14F-4D97-AF65-F5344CB8AC3E}">
        <p14:creationId xmlns:p14="http://schemas.microsoft.com/office/powerpoint/2010/main" val="1561866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innhold 6">
            <a:extLst>
              <a:ext uri="{FF2B5EF4-FFF2-40B4-BE49-F238E27FC236}">
                <a16:creationId xmlns:a16="http://schemas.microsoft.com/office/drawing/2014/main" id="{CE47BFCA-B510-FB3C-EEDB-58E9E33B907D}"/>
              </a:ext>
            </a:extLst>
          </p:cNvPr>
          <p:cNvPicPr>
            <a:picLocks noGrp="1" noChangeAspect="1"/>
          </p:cNvPicPr>
          <p:nvPr>
            <p:ph type="pic" idx="1"/>
          </p:nvPr>
        </p:nvPicPr>
        <p:blipFill>
          <a:blip r:embed="rId3"/>
          <a:stretch/>
        </p:blipFill>
        <p:spPr>
          <a:xfrm>
            <a:off x="1212371" y="100262"/>
            <a:ext cx="6719258" cy="4485105"/>
          </a:xfrm>
          <a:prstGeom prst="rect">
            <a:avLst/>
          </a:prstGeom>
          <a:noFill/>
        </p:spPr>
      </p:pic>
      <p:sp>
        <p:nvSpPr>
          <p:cNvPr id="3" name="Plassholder for dato 2">
            <a:extLst>
              <a:ext uri="{FF2B5EF4-FFF2-40B4-BE49-F238E27FC236}">
                <a16:creationId xmlns:a16="http://schemas.microsoft.com/office/drawing/2014/main" id="{3DF7D743-6E83-A97E-2BC7-7C866B90B15E}"/>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92F0609F-AC82-DF42-AFFF-FAE709692D48}"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D1F03A4C-E39F-9BF0-30E8-5D74C145E959}"/>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Maryam Sugaipova | Research Administration </a:t>
            </a:r>
          </a:p>
        </p:txBody>
      </p:sp>
      <p:sp>
        <p:nvSpPr>
          <p:cNvPr id="5" name="Plassholder for lysbildenummer 4">
            <a:extLst>
              <a:ext uri="{FF2B5EF4-FFF2-40B4-BE49-F238E27FC236}">
                <a16:creationId xmlns:a16="http://schemas.microsoft.com/office/drawing/2014/main" id="{282342DE-2994-BF04-AC7F-925CE6E107F1}"/>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22</a:t>
            </a:fld>
            <a:endParaRPr lang="nb-NO"/>
          </a:p>
        </p:txBody>
      </p:sp>
    </p:spTree>
    <p:extLst>
      <p:ext uri="{BB962C8B-B14F-4D97-AF65-F5344CB8AC3E}">
        <p14:creationId xmlns:p14="http://schemas.microsoft.com/office/powerpoint/2010/main" val="2439259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8CC3E9E-F856-3133-6FAE-2C185E5BD38E}"/>
              </a:ext>
            </a:extLst>
          </p:cNvPr>
          <p:cNvSpPr>
            <a:spLocks noGrp="1"/>
          </p:cNvSpPr>
          <p:nvPr>
            <p:ph type="title"/>
          </p:nvPr>
        </p:nvSpPr>
        <p:spPr>
          <a:xfrm>
            <a:off x="381000" y="431330"/>
            <a:ext cx="8229600" cy="454527"/>
          </a:xfrm>
        </p:spPr>
        <p:txBody>
          <a:bodyPr anchor="ctr">
            <a:normAutofit/>
          </a:bodyPr>
          <a:lstStyle/>
          <a:p>
            <a:pPr>
              <a:lnSpc>
                <a:spcPct val="90000"/>
              </a:lnSpc>
            </a:pPr>
            <a:r>
              <a:rPr lang="en-US" sz="2600" b="1" dirty="0"/>
              <a:t>Thank you! </a:t>
            </a:r>
          </a:p>
        </p:txBody>
      </p:sp>
      <p:sp>
        <p:nvSpPr>
          <p:cNvPr id="12" name="Content Placeholder 2">
            <a:extLst>
              <a:ext uri="{FF2B5EF4-FFF2-40B4-BE49-F238E27FC236}">
                <a16:creationId xmlns:a16="http://schemas.microsoft.com/office/drawing/2014/main" id="{75494013-B60B-E6BD-1FBF-DE8344B939C0}"/>
              </a:ext>
            </a:extLst>
          </p:cNvPr>
          <p:cNvSpPr>
            <a:spLocks noGrp="1"/>
          </p:cNvSpPr>
          <p:nvPr>
            <p:ph sz="half" idx="1"/>
          </p:nvPr>
        </p:nvSpPr>
        <p:spPr>
          <a:xfrm>
            <a:off x="457200" y="1200151"/>
            <a:ext cx="4038600" cy="3394472"/>
          </a:xfrm>
        </p:spPr>
        <p:txBody>
          <a:bodyPr>
            <a:normAutofit/>
          </a:bodyPr>
          <a:lstStyle/>
          <a:p>
            <a:pPr marL="0" indent="0">
              <a:buNone/>
            </a:pPr>
            <a:r>
              <a:rPr lang="en-US" dirty="0"/>
              <a:t>Kindly use 5 minutes to answer a short survey: </a:t>
            </a:r>
          </a:p>
          <a:p>
            <a:pPr marL="0" indent="0">
              <a:buNone/>
            </a:pPr>
            <a:endParaRPr lang="en-US" dirty="0"/>
          </a:p>
          <a:p>
            <a:pPr marL="0" indent="0">
              <a:buNone/>
            </a:pPr>
            <a:r>
              <a:rPr lang="en-US" dirty="0">
                <a:hlinkClick r:id="rId2"/>
              </a:rPr>
              <a:t>https://nettskjema.no/a/627339</a:t>
            </a:r>
            <a:r>
              <a:rPr lang="en-US" dirty="0"/>
              <a:t> </a:t>
            </a:r>
          </a:p>
        </p:txBody>
      </p:sp>
      <p:pic>
        <p:nvPicPr>
          <p:cNvPr id="8" name="Bilde 7">
            <a:extLst>
              <a:ext uri="{FF2B5EF4-FFF2-40B4-BE49-F238E27FC236}">
                <a16:creationId xmlns:a16="http://schemas.microsoft.com/office/drawing/2014/main" id="{8396CFC5-BA48-7B3D-B9D4-98FC9BF3C891}"/>
              </a:ext>
            </a:extLst>
          </p:cNvPr>
          <p:cNvPicPr>
            <a:picLocks noChangeAspect="1"/>
          </p:cNvPicPr>
          <p:nvPr/>
        </p:nvPicPr>
        <p:blipFill>
          <a:blip r:embed="rId3"/>
          <a:stretch>
            <a:fillRect/>
          </a:stretch>
        </p:blipFill>
        <p:spPr>
          <a:xfrm>
            <a:off x="4970264" y="1200151"/>
            <a:ext cx="3394472" cy="3394472"/>
          </a:xfrm>
          <a:prstGeom prst="rect">
            <a:avLst/>
          </a:prstGeom>
          <a:noFill/>
        </p:spPr>
      </p:pic>
      <p:sp>
        <p:nvSpPr>
          <p:cNvPr id="3" name="Plassholder for dato 2">
            <a:extLst>
              <a:ext uri="{FF2B5EF4-FFF2-40B4-BE49-F238E27FC236}">
                <a16:creationId xmlns:a16="http://schemas.microsoft.com/office/drawing/2014/main" id="{68A39F6E-C7DD-B8FB-6014-4DEEF9360599}"/>
              </a:ext>
            </a:extLst>
          </p:cNvPr>
          <p:cNvSpPr>
            <a:spLocks noGrp="1"/>
          </p:cNvSpPr>
          <p:nvPr>
            <p:ph type="dt" sz="half" idx="10"/>
          </p:nvPr>
        </p:nvSpPr>
        <p:spPr>
          <a:xfrm>
            <a:off x="6697576" y="4768684"/>
            <a:ext cx="1684420" cy="273844"/>
          </a:xfrm>
        </p:spPr>
        <p:txBody>
          <a:bodyPr anchor="ctr">
            <a:normAutofit/>
          </a:bodyPr>
          <a:lstStyle/>
          <a:p>
            <a:pPr>
              <a:lnSpc>
                <a:spcPct val="90000"/>
              </a:lnSpc>
              <a:spcAft>
                <a:spcPts val="600"/>
              </a:spcAft>
            </a:pPr>
            <a:fld id="{114C8BAD-DF40-8740-A282-8FAE99D2307F}" type="datetime1">
              <a:rPr lang="nb-NO" smtClean="0"/>
              <a:pPr>
                <a:lnSpc>
                  <a:spcPct val="90000"/>
                </a:lnSpc>
                <a:spcAft>
                  <a:spcPts val="600"/>
                </a:spcAft>
              </a:pPr>
              <a:t>08.05.2026</a:t>
            </a:fld>
            <a:endParaRPr lang="nb-NO"/>
          </a:p>
        </p:txBody>
      </p:sp>
      <p:sp>
        <p:nvSpPr>
          <p:cNvPr id="4" name="Plassholder for bunntekst 3">
            <a:extLst>
              <a:ext uri="{FF2B5EF4-FFF2-40B4-BE49-F238E27FC236}">
                <a16:creationId xmlns:a16="http://schemas.microsoft.com/office/drawing/2014/main" id="{18C9E8F0-7E52-96A8-6069-83D7DD7E5BB0}"/>
              </a:ext>
            </a:extLst>
          </p:cNvPr>
          <p:cNvSpPr>
            <a:spLocks noGrp="1"/>
          </p:cNvSpPr>
          <p:nvPr>
            <p:ph type="ftr" sz="quarter" idx="11"/>
          </p:nvPr>
        </p:nvSpPr>
        <p:spPr>
          <a:xfrm>
            <a:off x="316835" y="4767263"/>
            <a:ext cx="5926221" cy="273844"/>
          </a:xfrm>
        </p:spPr>
        <p:txBody>
          <a:bodyPr anchor="ctr">
            <a:normAutofit/>
          </a:bodyPr>
          <a:lstStyle/>
          <a:p>
            <a:pPr>
              <a:lnSpc>
                <a:spcPct val="90000"/>
              </a:lnSpc>
              <a:spcAft>
                <a:spcPts val="600"/>
              </a:spcAft>
            </a:pPr>
            <a:r>
              <a:rPr lang="nb-NO" dirty="0"/>
              <a:t>Research Administration </a:t>
            </a:r>
          </a:p>
        </p:txBody>
      </p:sp>
      <p:sp>
        <p:nvSpPr>
          <p:cNvPr id="5" name="Plassholder for lysbildenummer 4">
            <a:extLst>
              <a:ext uri="{FF2B5EF4-FFF2-40B4-BE49-F238E27FC236}">
                <a16:creationId xmlns:a16="http://schemas.microsoft.com/office/drawing/2014/main" id="{5D048456-4A36-1D6F-3B98-7B4188E89158}"/>
              </a:ext>
            </a:extLst>
          </p:cNvPr>
          <p:cNvSpPr>
            <a:spLocks noGrp="1"/>
          </p:cNvSpPr>
          <p:nvPr>
            <p:ph type="sldNum" sz="quarter" idx="12"/>
          </p:nvPr>
        </p:nvSpPr>
        <p:spPr>
          <a:xfrm>
            <a:off x="8381996" y="4767263"/>
            <a:ext cx="411747" cy="273844"/>
          </a:xfrm>
        </p:spPr>
        <p:txBody>
          <a:bodyPr anchor="ctr">
            <a:normAutofit/>
          </a:bodyPr>
          <a:lstStyle/>
          <a:p>
            <a:pPr>
              <a:lnSpc>
                <a:spcPct val="90000"/>
              </a:lnSpc>
              <a:spcAft>
                <a:spcPts val="600"/>
              </a:spcAft>
            </a:pPr>
            <a:fld id="{28ECCE09-4EB9-D24E-99A2-F5BDA1BD657E}" type="slidenum">
              <a:rPr lang="nb-NO" smtClean="0"/>
              <a:pPr>
                <a:lnSpc>
                  <a:spcPct val="90000"/>
                </a:lnSpc>
                <a:spcAft>
                  <a:spcPts val="600"/>
                </a:spcAft>
              </a:pPr>
              <a:t>23</a:t>
            </a:fld>
            <a:endParaRPr lang="nb-NO"/>
          </a:p>
        </p:txBody>
      </p:sp>
    </p:spTree>
    <p:extLst>
      <p:ext uri="{BB962C8B-B14F-4D97-AF65-F5344CB8AC3E}">
        <p14:creationId xmlns:p14="http://schemas.microsoft.com/office/powerpoint/2010/main" val="1999751248"/>
      </p:ext>
    </p:extLst>
  </p:cSld>
  <p:clrMapOvr>
    <a:masterClrMapping/>
  </p:clrMapOvr>
</p:sld>
</file>

<file path=ppt/theme/theme1.xml><?xml version="1.0" encoding="utf-8"?>
<a:theme xmlns:a="http://schemas.openxmlformats.org/drawingml/2006/main" name="HIOF-template-7.13.Presentasjonsmal-ENG-v.0.0.2">
  <a:themeElements>
    <a:clrScheme name="HIOF-palett">
      <a:dk1>
        <a:srgbClr val="101820"/>
      </a:dk1>
      <a:lt1>
        <a:srgbClr val="101820"/>
      </a:lt1>
      <a:dk2>
        <a:srgbClr val="EDEBE9"/>
      </a:dk2>
      <a:lt2>
        <a:srgbClr val="FFFFFF"/>
      </a:lt2>
      <a:accent1>
        <a:srgbClr val="3CBFAE"/>
      </a:accent1>
      <a:accent2>
        <a:srgbClr val="C76D62"/>
      </a:accent2>
      <a:accent3>
        <a:srgbClr val="457A7C"/>
      </a:accent3>
      <a:accent4>
        <a:srgbClr val="D7D2CB"/>
      </a:accent4>
      <a:accent5>
        <a:srgbClr val="978794"/>
      </a:accent5>
      <a:accent6>
        <a:srgbClr val="C0B8B0"/>
      </a:accent6>
      <a:hlink>
        <a:srgbClr val="457A7C"/>
      </a:hlink>
      <a:folHlink>
        <a:srgbClr val="3CBFAE"/>
      </a:folHlink>
    </a:clrScheme>
    <a:fontScheme name="Office klassisk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sjon5" id="{63181479-FD85-7A4E-99D9-4B9B3E4E1275}" vid="{A4E00A01-D098-6C46-9785-F17FD593ED9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4efccbb-2b06-4989-b982-50839aae4f6e" xsi:nil="true"/>
    <lcf76f155ced4ddcb4097134ff3c332f xmlns="a2332ca4-9a93-42cf-9af3-8a625316d4c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56EEB23351328C479196BED2E248D93E" ma:contentTypeVersion="16" ma:contentTypeDescription="Opprett et nytt dokument." ma:contentTypeScope="" ma:versionID="cfcdb4718290bf656d07ff4febf75d9f">
  <xsd:schema xmlns:xsd="http://www.w3.org/2001/XMLSchema" xmlns:xs="http://www.w3.org/2001/XMLSchema" xmlns:p="http://schemas.microsoft.com/office/2006/metadata/properties" xmlns:ns2="a2332ca4-9a93-42cf-9af3-8a625316d4cf" xmlns:ns3="14efccbb-2b06-4989-b982-50839aae4f6e" targetNamespace="http://schemas.microsoft.com/office/2006/metadata/properties" ma:root="true" ma:fieldsID="1ea09c3ffb7fa8abadba922e5fa72240" ns2:_="" ns3:_="">
    <xsd:import namespace="a2332ca4-9a93-42cf-9af3-8a625316d4cf"/>
    <xsd:import namespace="14efccbb-2b06-4989-b982-50839aae4f6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332ca4-9a93-42cf-9af3-8a625316d4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316c1695-9168-4c1d-b0f6-1a1408280459"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efccbb-2b06-4989-b982-50839aae4f6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dcd587-bccd-4bc6-b3ac-5d2d5a6d955d}" ma:internalName="TaxCatchAll" ma:showField="CatchAllData" ma:web="14efccbb-2b06-4989-b982-50839aae4f6e">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258286-1147-4806-9F33-A7AC4C35DAA3}">
  <ds:schemaRefs>
    <ds:schemaRef ds:uri="http://schemas.microsoft.com/office/2006/metadata/properties"/>
    <ds:schemaRef ds:uri="http://schemas.microsoft.com/office/infopath/2007/PartnerControls"/>
    <ds:schemaRef ds:uri="14efccbb-2b06-4989-b982-50839aae4f6e"/>
    <ds:schemaRef ds:uri="a2332ca4-9a93-42cf-9af3-8a625316d4cf"/>
  </ds:schemaRefs>
</ds:datastoreItem>
</file>

<file path=customXml/itemProps2.xml><?xml version="1.0" encoding="utf-8"?>
<ds:datastoreItem xmlns:ds="http://schemas.openxmlformats.org/officeDocument/2006/customXml" ds:itemID="{2261F855-AEBF-4A7C-8C5C-5626E0EF18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332ca4-9a93-42cf-9af3-8a625316d4cf"/>
    <ds:schemaRef ds:uri="14efccbb-2b06-4989-b982-50839aae4f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A84342-C402-4F9B-9711-17F7A4B8A2BE}">
  <ds:schemaRefs>
    <ds:schemaRef ds:uri="http://schemas.microsoft.com/sharepoint/v3/contenttype/forms"/>
  </ds:schemaRefs>
</ds:datastoreItem>
</file>

<file path=docMetadata/LabelInfo.xml><?xml version="1.0" encoding="utf-8"?>
<clbl:labelList xmlns:clbl="http://schemas.microsoft.com/office/2020/mipLabelMetadata">
  <clbl:label id="{e3221735-26b9-4eac-ad0f-4721757a50f8}" enabled="0" method="" siteId="{e3221735-26b9-4eac-ad0f-4721757a50f8}" removed="1"/>
</clbl:labelList>
</file>

<file path=docProps/app.xml><?xml version="1.0" encoding="utf-8"?>
<Properties xmlns="http://schemas.openxmlformats.org/officeDocument/2006/extended-properties" xmlns:vt="http://schemas.openxmlformats.org/officeDocument/2006/docPropsVTypes">
  <Template>hiof-template-7.13.presentasjonsmal-eng-v.1.1.0</Template>
  <TotalTime>702</TotalTime>
  <Words>3221</Words>
  <Application>Microsoft Office PowerPoint</Application>
  <PresentationFormat>Skjermfremvisning (16:9)</PresentationFormat>
  <Paragraphs>388</Paragraphs>
  <Slides>23</Slides>
  <Notes>21</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23</vt:i4>
      </vt:variant>
    </vt:vector>
  </HeadingPairs>
  <TitlesOfParts>
    <vt:vector size="34" baseType="lpstr">
      <vt:lpstr>Arial</vt:lpstr>
      <vt:lpstr>Calibri</vt:lpstr>
      <vt:lpstr>Calibri,Sans-Serif</vt:lpstr>
      <vt:lpstr>Courier New</vt:lpstr>
      <vt:lpstr>Gautami</vt:lpstr>
      <vt:lpstr>Georgia</vt:lpstr>
      <vt:lpstr>Georgia </vt:lpstr>
      <vt:lpstr>Source Sans Pro</vt:lpstr>
      <vt:lpstr>Wingdings</vt:lpstr>
      <vt:lpstr>Wingdings,Sans-Serif</vt:lpstr>
      <vt:lpstr>HIOF-template-7.13.Presentasjonsmal-ENG-v.0.0.2</vt:lpstr>
      <vt:lpstr>Grant Writing – Tips &amp; Tricks</vt:lpstr>
      <vt:lpstr>Agenda</vt:lpstr>
      <vt:lpstr>Research Council of Norway</vt:lpstr>
      <vt:lpstr>Read and re-read the call!</vt:lpstr>
      <vt:lpstr>Who are you writing for?</vt:lpstr>
      <vt:lpstr>Address key aspects in the appropriate sections </vt:lpstr>
      <vt:lpstr>The importance of the first page of the proposal</vt:lpstr>
      <vt:lpstr> Pitch your project on the first page - engage the evaluator! </vt:lpstr>
      <vt:lpstr>Tell a story – with a logical structure</vt:lpstr>
      <vt:lpstr>Tips to increase readability</vt:lpstr>
      <vt:lpstr>Take away messages</vt:lpstr>
      <vt:lpstr>Impact </vt:lpstr>
      <vt:lpstr>PowerPoint-presentasjon</vt:lpstr>
      <vt:lpstr>PowerPoint-presentasjon</vt:lpstr>
      <vt:lpstr>PowerPoint-presentasjon</vt:lpstr>
      <vt:lpstr>PowerPoint-presentasjon</vt:lpstr>
      <vt:lpstr>Implementation </vt:lpstr>
      <vt:lpstr>Organisation </vt:lpstr>
      <vt:lpstr>Example: Implementation plan </vt:lpstr>
      <vt:lpstr>Management and roles </vt:lpstr>
      <vt:lpstr>Research infrastructure and other resources </vt:lpstr>
      <vt:lpstr>PowerPoint-presentasjon</vt:lpstr>
      <vt:lpstr>Thank you!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Veslemøy Ramsfjell;Maryam Sugaipova</dc:creator>
  <cp:keywords/>
  <dc:description/>
  <cp:lastModifiedBy>Maryam Sugaipova</cp:lastModifiedBy>
  <cp:revision>2</cp:revision>
  <dcterms:created xsi:type="dcterms:W3CDTF">2026-05-07T18:31:47Z</dcterms:created>
  <dcterms:modified xsi:type="dcterms:W3CDTF">2026-05-08T09:35:11Z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0x01010056EEB23351328C479196BED2E248D93E</vt:lpwstr>
  </property>
</Properties>
</file>