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17"/>
  </p:notesMasterIdLst>
  <p:handoutMasterIdLst>
    <p:handoutMasterId r:id="rId18"/>
  </p:handoutMasterIdLst>
  <p:sldIdLst>
    <p:sldId id="261" r:id="rId2"/>
    <p:sldId id="274" r:id="rId3"/>
    <p:sldId id="290" r:id="rId4"/>
    <p:sldId id="275" r:id="rId5"/>
    <p:sldId id="276" r:id="rId6"/>
    <p:sldId id="291" r:id="rId7"/>
    <p:sldId id="287" r:id="rId8"/>
    <p:sldId id="277" r:id="rId9"/>
    <p:sldId id="278" r:id="rId10"/>
    <p:sldId id="279" r:id="rId11"/>
    <p:sldId id="286" r:id="rId12"/>
    <p:sldId id="285" r:id="rId13"/>
    <p:sldId id="283" r:id="rId14"/>
    <p:sldId id="284" r:id="rId15"/>
    <p:sldId id="289" r:id="rId16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2BE"/>
    <a:srgbClr val="A396A3"/>
    <a:srgbClr val="D77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05"/>
    <p:restoredTop sz="94728"/>
  </p:normalViewPr>
  <p:slideViewPr>
    <p:cSldViewPr snapToGrid="0" snapToObjects="1">
      <p:cViewPr varScale="1">
        <p:scale>
          <a:sx n="93" d="100"/>
          <a:sy n="93" d="100"/>
        </p:scale>
        <p:origin x="412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70" d="100"/>
          <a:sy n="170" d="100"/>
        </p:scale>
        <p:origin x="658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am Sugaipova" userId="c9f038e2-75e1-401f-a0dd-9405ea214585" providerId="ADAL" clId="{E89CC385-D1EF-4CEC-8D6C-ED43C2A7BC1C}"/>
    <pc:docChg chg="undo custSel addSld delSld modSld sldOrd">
      <pc:chgData name="Maryam Sugaipova" userId="c9f038e2-75e1-401f-a0dd-9405ea214585" providerId="ADAL" clId="{E89CC385-D1EF-4CEC-8D6C-ED43C2A7BC1C}" dt="2026-04-30T10:11:13.005" v="2735"/>
      <pc:docMkLst>
        <pc:docMk/>
      </pc:docMkLst>
      <pc:sldChg chg="modSp mod">
        <pc:chgData name="Maryam Sugaipova" userId="c9f038e2-75e1-401f-a0dd-9405ea214585" providerId="ADAL" clId="{E89CC385-D1EF-4CEC-8D6C-ED43C2A7BC1C}" dt="2026-04-23T07:18:41.550" v="1414" actId="20577"/>
        <pc:sldMkLst>
          <pc:docMk/>
          <pc:sldMk cId="661955842" sldId="261"/>
        </pc:sldMkLst>
        <pc:spChg chg="mod">
          <ac:chgData name="Maryam Sugaipova" userId="c9f038e2-75e1-401f-a0dd-9405ea214585" providerId="ADAL" clId="{E89CC385-D1EF-4CEC-8D6C-ED43C2A7BC1C}" dt="2026-04-23T07:18:41.550" v="1414" actId="20577"/>
          <ac:spMkLst>
            <pc:docMk/>
            <pc:sldMk cId="661955842" sldId="261"/>
            <ac:spMk id="6" creationId="{00000000-0000-0000-0000-000000000000}"/>
          </ac:spMkLst>
        </pc:spChg>
      </pc:sldChg>
      <pc:sldChg chg="modSp add del mod">
        <pc:chgData name="Maryam Sugaipova" userId="c9f038e2-75e1-401f-a0dd-9405ea214585" providerId="ADAL" clId="{E89CC385-D1EF-4CEC-8D6C-ED43C2A7BC1C}" dt="2026-04-23T10:10:30.594" v="2212" actId="20577"/>
        <pc:sldMkLst>
          <pc:docMk/>
          <pc:sldMk cId="0" sldId="274"/>
        </pc:sldMkLst>
        <pc:spChg chg="mod">
          <ac:chgData name="Maryam Sugaipova" userId="c9f038e2-75e1-401f-a0dd-9405ea214585" providerId="ADAL" clId="{E89CC385-D1EF-4CEC-8D6C-ED43C2A7BC1C}" dt="2026-04-23T10:06:06.966" v="2083" actId="20577"/>
          <ac:spMkLst>
            <pc:docMk/>
            <pc:sldMk cId="0" sldId="274"/>
            <ac:spMk id="2" creationId="{00000000-0000-0000-0000-000000000000}"/>
          </ac:spMkLst>
        </pc:spChg>
        <pc:spChg chg="mod">
          <ac:chgData name="Maryam Sugaipova" userId="c9f038e2-75e1-401f-a0dd-9405ea214585" providerId="ADAL" clId="{E89CC385-D1EF-4CEC-8D6C-ED43C2A7BC1C}" dt="2026-04-23T10:10:30.594" v="2212" actId="20577"/>
          <ac:spMkLst>
            <pc:docMk/>
            <pc:sldMk cId="0" sldId="274"/>
            <ac:spMk id="3" creationId="{00000000-0000-0000-0000-000000000000}"/>
          </ac:spMkLst>
        </pc:spChg>
      </pc:sldChg>
      <pc:sldChg chg="modSp mod">
        <pc:chgData name="Maryam Sugaipova" userId="c9f038e2-75e1-401f-a0dd-9405ea214585" providerId="ADAL" clId="{E89CC385-D1EF-4CEC-8D6C-ED43C2A7BC1C}" dt="2026-04-23T11:57:16.841" v="2670" actId="20577"/>
        <pc:sldMkLst>
          <pc:docMk/>
          <pc:sldMk cId="0" sldId="275"/>
        </pc:sldMkLst>
        <pc:spChg chg="mod">
          <ac:chgData name="Maryam Sugaipova" userId="c9f038e2-75e1-401f-a0dd-9405ea214585" providerId="ADAL" clId="{E89CC385-D1EF-4CEC-8D6C-ED43C2A7BC1C}" dt="2026-04-23T11:57:16.841" v="2670" actId="20577"/>
          <ac:spMkLst>
            <pc:docMk/>
            <pc:sldMk cId="0" sldId="275"/>
            <ac:spMk id="3" creationId="{00000000-0000-0000-0000-000000000000}"/>
          </ac:spMkLst>
        </pc:spChg>
      </pc:sldChg>
      <pc:sldChg chg="modSp mod">
        <pc:chgData name="Maryam Sugaipova" userId="c9f038e2-75e1-401f-a0dd-9405ea214585" providerId="ADAL" clId="{E89CC385-D1EF-4CEC-8D6C-ED43C2A7BC1C}" dt="2026-04-23T10:13:26.734" v="2284" actId="20577"/>
        <pc:sldMkLst>
          <pc:docMk/>
          <pc:sldMk cId="0" sldId="276"/>
        </pc:sldMkLst>
        <pc:spChg chg="mod">
          <ac:chgData name="Maryam Sugaipova" userId="c9f038e2-75e1-401f-a0dd-9405ea214585" providerId="ADAL" clId="{E89CC385-D1EF-4CEC-8D6C-ED43C2A7BC1C}" dt="2026-04-23T10:13:26.734" v="2284" actId="20577"/>
          <ac:spMkLst>
            <pc:docMk/>
            <pc:sldMk cId="0" sldId="276"/>
            <ac:spMk id="3" creationId="{00000000-0000-0000-0000-000000000000}"/>
          </ac:spMkLst>
        </pc:spChg>
      </pc:sldChg>
      <pc:sldChg chg="modSp mod">
        <pc:chgData name="Maryam Sugaipova" userId="c9f038e2-75e1-401f-a0dd-9405ea214585" providerId="ADAL" clId="{E89CC385-D1EF-4CEC-8D6C-ED43C2A7BC1C}" dt="2026-04-23T10:14:44.156" v="2285" actId="15"/>
        <pc:sldMkLst>
          <pc:docMk/>
          <pc:sldMk cId="0" sldId="277"/>
        </pc:sldMkLst>
        <pc:spChg chg="mod">
          <ac:chgData name="Maryam Sugaipova" userId="c9f038e2-75e1-401f-a0dd-9405ea214585" providerId="ADAL" clId="{E89CC385-D1EF-4CEC-8D6C-ED43C2A7BC1C}" dt="2026-04-23T10:14:44.156" v="2285" actId="15"/>
          <ac:spMkLst>
            <pc:docMk/>
            <pc:sldMk cId="0" sldId="277"/>
            <ac:spMk id="21" creationId="{7D87054D-C0DA-A895-8976-484C60DB6792}"/>
          </ac:spMkLst>
        </pc:spChg>
      </pc:sldChg>
      <pc:sldChg chg="modSp mod">
        <pc:chgData name="Maryam Sugaipova" userId="c9f038e2-75e1-401f-a0dd-9405ea214585" providerId="ADAL" clId="{E89CC385-D1EF-4CEC-8D6C-ED43C2A7BC1C}" dt="2026-04-23T10:17:20.272" v="2311" actId="20577"/>
        <pc:sldMkLst>
          <pc:docMk/>
          <pc:sldMk cId="0" sldId="278"/>
        </pc:sldMkLst>
        <pc:spChg chg="mod">
          <ac:chgData name="Maryam Sugaipova" userId="c9f038e2-75e1-401f-a0dd-9405ea214585" providerId="ADAL" clId="{E89CC385-D1EF-4CEC-8D6C-ED43C2A7BC1C}" dt="2026-04-23T10:17:20.272" v="2311" actId="20577"/>
          <ac:spMkLst>
            <pc:docMk/>
            <pc:sldMk cId="0" sldId="278"/>
            <ac:spMk id="3" creationId="{00000000-0000-0000-0000-000000000000}"/>
          </ac:spMkLst>
        </pc:spChg>
      </pc:sldChg>
      <pc:sldChg chg="modSp mod">
        <pc:chgData name="Maryam Sugaipova" userId="c9f038e2-75e1-401f-a0dd-9405ea214585" providerId="ADAL" clId="{E89CC385-D1EF-4CEC-8D6C-ED43C2A7BC1C}" dt="2026-04-23T10:24:44.174" v="2650" actId="20577"/>
        <pc:sldMkLst>
          <pc:docMk/>
          <pc:sldMk cId="4019566502" sldId="283"/>
        </pc:sldMkLst>
        <pc:spChg chg="mod">
          <ac:chgData name="Maryam Sugaipova" userId="c9f038e2-75e1-401f-a0dd-9405ea214585" providerId="ADAL" clId="{E89CC385-D1EF-4CEC-8D6C-ED43C2A7BC1C}" dt="2026-04-23T10:24:44.174" v="2650" actId="20577"/>
          <ac:spMkLst>
            <pc:docMk/>
            <pc:sldMk cId="4019566502" sldId="283"/>
            <ac:spMk id="12" creationId="{5BAC079A-D1B3-63ED-09C6-31B3DDE63061}"/>
          </ac:spMkLst>
        </pc:spChg>
      </pc:sldChg>
      <pc:sldChg chg="modSp mod">
        <pc:chgData name="Maryam Sugaipova" userId="c9f038e2-75e1-401f-a0dd-9405ea214585" providerId="ADAL" clId="{E89CC385-D1EF-4CEC-8D6C-ED43C2A7BC1C}" dt="2026-04-23T10:25:23.244" v="2654" actId="20577"/>
        <pc:sldMkLst>
          <pc:docMk/>
          <pc:sldMk cId="4005233287" sldId="284"/>
        </pc:sldMkLst>
        <pc:spChg chg="mod">
          <ac:chgData name="Maryam Sugaipova" userId="c9f038e2-75e1-401f-a0dd-9405ea214585" providerId="ADAL" clId="{E89CC385-D1EF-4CEC-8D6C-ED43C2A7BC1C}" dt="2026-04-23T10:25:23.244" v="2654" actId="20577"/>
          <ac:spMkLst>
            <pc:docMk/>
            <pc:sldMk cId="4005233287" sldId="284"/>
            <ac:spMk id="12" creationId="{2C709E2D-B210-131B-94E8-52EFC981BE25}"/>
          </ac:spMkLst>
        </pc:spChg>
      </pc:sldChg>
      <pc:sldChg chg="addSp delSp modSp mod chgLayout">
        <pc:chgData name="Maryam Sugaipova" userId="c9f038e2-75e1-401f-a0dd-9405ea214585" providerId="ADAL" clId="{E89CC385-D1EF-4CEC-8D6C-ED43C2A7BC1C}" dt="2026-04-23T10:23:10.468" v="2621" actId="20577"/>
        <pc:sldMkLst>
          <pc:docMk/>
          <pc:sldMk cId="103389443" sldId="285"/>
        </pc:sldMkLst>
        <pc:spChg chg="mod ord">
          <ac:chgData name="Maryam Sugaipova" userId="c9f038e2-75e1-401f-a0dd-9405ea214585" providerId="ADAL" clId="{E89CC385-D1EF-4CEC-8D6C-ED43C2A7BC1C}" dt="2026-04-22T19:47:36.046" v="4" actId="700"/>
          <ac:spMkLst>
            <pc:docMk/>
            <pc:sldMk cId="103389443" sldId="285"/>
            <ac:spMk id="3" creationId="{B4B8F870-9667-86E2-A873-B5F588FF971C}"/>
          </ac:spMkLst>
        </pc:spChg>
        <pc:spChg chg="mod ord">
          <ac:chgData name="Maryam Sugaipova" userId="c9f038e2-75e1-401f-a0dd-9405ea214585" providerId="ADAL" clId="{E89CC385-D1EF-4CEC-8D6C-ED43C2A7BC1C}" dt="2026-04-22T19:47:36.046" v="4" actId="700"/>
          <ac:spMkLst>
            <pc:docMk/>
            <pc:sldMk cId="103389443" sldId="285"/>
            <ac:spMk id="4" creationId="{80BA6718-86AC-4FF5-53A2-07A28C10F806}"/>
          </ac:spMkLst>
        </pc:spChg>
        <pc:spChg chg="mod ord">
          <ac:chgData name="Maryam Sugaipova" userId="c9f038e2-75e1-401f-a0dd-9405ea214585" providerId="ADAL" clId="{E89CC385-D1EF-4CEC-8D6C-ED43C2A7BC1C}" dt="2026-04-22T19:47:36.046" v="4" actId="700"/>
          <ac:spMkLst>
            <pc:docMk/>
            <pc:sldMk cId="103389443" sldId="285"/>
            <ac:spMk id="5" creationId="{077EC838-08DF-EEB5-45D6-7357953A286A}"/>
          </ac:spMkLst>
        </pc:spChg>
        <pc:spChg chg="mod ord">
          <ac:chgData name="Maryam Sugaipova" userId="c9f038e2-75e1-401f-a0dd-9405ea214585" providerId="ADAL" clId="{E89CC385-D1EF-4CEC-8D6C-ED43C2A7BC1C}" dt="2026-04-22T19:47:36.046" v="4" actId="700"/>
          <ac:spMkLst>
            <pc:docMk/>
            <pc:sldMk cId="103389443" sldId="285"/>
            <ac:spMk id="10" creationId="{8293F5B4-CA30-6DAA-6EE4-6B9FDFA17352}"/>
          </ac:spMkLst>
        </pc:spChg>
        <pc:spChg chg="mod ord">
          <ac:chgData name="Maryam Sugaipova" userId="c9f038e2-75e1-401f-a0dd-9405ea214585" providerId="ADAL" clId="{E89CC385-D1EF-4CEC-8D6C-ED43C2A7BC1C}" dt="2026-04-23T10:23:10.468" v="2621" actId="20577"/>
          <ac:spMkLst>
            <pc:docMk/>
            <pc:sldMk cId="103389443" sldId="285"/>
            <ac:spMk id="12" creationId="{C04D0EB4-F8E5-E65E-BD53-C7355CE25D92}"/>
          </ac:spMkLst>
        </pc:spChg>
        <pc:picChg chg="add mod ord">
          <ac:chgData name="Maryam Sugaipova" userId="c9f038e2-75e1-401f-a0dd-9405ea214585" providerId="ADAL" clId="{E89CC385-D1EF-4CEC-8D6C-ED43C2A7BC1C}" dt="2026-04-23T10:20:12.636" v="2444" actId="1038"/>
          <ac:picMkLst>
            <pc:docMk/>
            <pc:sldMk cId="103389443" sldId="285"/>
            <ac:picMk id="11" creationId="{67F26162-E785-ABF7-640E-BC072648F064}"/>
          </ac:picMkLst>
        </pc:picChg>
      </pc:sldChg>
      <pc:sldChg chg="add ord">
        <pc:chgData name="Maryam Sugaipova" userId="c9f038e2-75e1-401f-a0dd-9405ea214585" providerId="ADAL" clId="{E89CC385-D1EF-4CEC-8D6C-ED43C2A7BC1C}" dt="2026-04-30T10:11:13.005" v="2735"/>
        <pc:sldMkLst>
          <pc:docMk/>
          <pc:sldMk cId="2172651567" sldId="287"/>
        </pc:sldMkLst>
      </pc:sldChg>
      <pc:sldChg chg="addSp delSp modSp new mod modClrScheme chgLayout">
        <pc:chgData name="Maryam Sugaipova" userId="c9f038e2-75e1-401f-a0dd-9405ea214585" providerId="ADAL" clId="{E89CC385-D1EF-4CEC-8D6C-ED43C2A7BC1C}" dt="2026-04-29T11:50:08.194" v="2731" actId="20577"/>
        <pc:sldMkLst>
          <pc:docMk/>
          <pc:sldMk cId="1319177082" sldId="289"/>
        </pc:sldMkLst>
        <pc:spChg chg="mod">
          <ac:chgData name="Maryam Sugaipova" userId="c9f038e2-75e1-401f-a0dd-9405ea214585" providerId="ADAL" clId="{E89CC385-D1EF-4CEC-8D6C-ED43C2A7BC1C}" dt="2026-04-22T19:51:36.198" v="287" actId="26606"/>
          <ac:spMkLst>
            <pc:docMk/>
            <pc:sldMk cId="1319177082" sldId="289"/>
            <ac:spMk id="3" creationId="{1402F9C1-E730-28DA-3A22-5E6DC551E403}"/>
          </ac:spMkLst>
        </pc:spChg>
        <pc:spChg chg="mod">
          <ac:chgData name="Maryam Sugaipova" userId="c9f038e2-75e1-401f-a0dd-9405ea214585" providerId="ADAL" clId="{E89CC385-D1EF-4CEC-8D6C-ED43C2A7BC1C}" dt="2026-04-22T20:06:02.549" v="902" actId="20577"/>
          <ac:spMkLst>
            <pc:docMk/>
            <pc:sldMk cId="1319177082" sldId="289"/>
            <ac:spMk id="4" creationId="{2DC89526-A4FF-AB94-0C51-6F2744101309}"/>
          </ac:spMkLst>
        </pc:spChg>
        <pc:spChg chg="mod">
          <ac:chgData name="Maryam Sugaipova" userId="c9f038e2-75e1-401f-a0dd-9405ea214585" providerId="ADAL" clId="{E89CC385-D1EF-4CEC-8D6C-ED43C2A7BC1C}" dt="2026-04-22T19:51:36.198" v="287" actId="26606"/>
          <ac:spMkLst>
            <pc:docMk/>
            <pc:sldMk cId="1319177082" sldId="289"/>
            <ac:spMk id="5" creationId="{B214FDF1-02C9-E72F-627A-D6DAFE4CFA76}"/>
          </ac:spMkLst>
        </pc:spChg>
        <pc:spChg chg="add mod">
          <ac:chgData name="Maryam Sugaipova" userId="c9f038e2-75e1-401f-a0dd-9405ea214585" providerId="ADAL" clId="{E89CC385-D1EF-4CEC-8D6C-ED43C2A7BC1C}" dt="2026-04-23T09:53:26.568" v="2069" actId="20577"/>
          <ac:spMkLst>
            <pc:docMk/>
            <pc:sldMk cId="1319177082" sldId="289"/>
            <ac:spMk id="10" creationId="{A040F27B-B961-714F-7A0C-006E58AC72F9}"/>
          </ac:spMkLst>
        </pc:spChg>
        <pc:spChg chg="add mod">
          <ac:chgData name="Maryam Sugaipova" userId="c9f038e2-75e1-401f-a0dd-9405ea214585" providerId="ADAL" clId="{E89CC385-D1EF-4CEC-8D6C-ED43C2A7BC1C}" dt="2026-04-29T11:50:08.194" v="2731" actId="20577"/>
          <ac:spMkLst>
            <pc:docMk/>
            <pc:sldMk cId="1319177082" sldId="289"/>
            <ac:spMk id="12" creationId="{A38458DC-7847-7D29-1BC0-FB0862568EC0}"/>
          </ac:spMkLst>
        </pc:spChg>
      </pc:sldChg>
      <pc:sldChg chg="addSp delSp modSp new mod modClrScheme chgLayout">
        <pc:chgData name="Maryam Sugaipova" userId="c9f038e2-75e1-401f-a0dd-9405ea214585" providerId="ADAL" clId="{E89CC385-D1EF-4CEC-8D6C-ED43C2A7BC1C}" dt="2026-04-23T07:30:36.705" v="1723" actId="1076"/>
        <pc:sldMkLst>
          <pc:docMk/>
          <pc:sldMk cId="489312876" sldId="290"/>
        </pc:sldMkLst>
        <pc:spChg chg="mod ord">
          <ac:chgData name="Maryam Sugaipova" userId="c9f038e2-75e1-401f-a0dd-9405ea214585" providerId="ADAL" clId="{E89CC385-D1EF-4CEC-8D6C-ED43C2A7BC1C}" dt="2026-04-23T07:29:57.722" v="1713" actId="26606"/>
          <ac:spMkLst>
            <pc:docMk/>
            <pc:sldMk cId="489312876" sldId="290"/>
            <ac:spMk id="3" creationId="{73A78C39-3DF8-FAC9-11D8-EB6A6030D9A5}"/>
          </ac:spMkLst>
        </pc:spChg>
        <pc:spChg chg="mod ord">
          <ac:chgData name="Maryam Sugaipova" userId="c9f038e2-75e1-401f-a0dd-9405ea214585" providerId="ADAL" clId="{E89CC385-D1EF-4CEC-8D6C-ED43C2A7BC1C}" dt="2026-04-23T07:29:57.722" v="1713" actId="26606"/>
          <ac:spMkLst>
            <pc:docMk/>
            <pc:sldMk cId="489312876" sldId="290"/>
            <ac:spMk id="4" creationId="{8C32694F-E32F-B624-C5EC-AE5988130A2C}"/>
          </ac:spMkLst>
        </pc:spChg>
        <pc:spChg chg="mod ord">
          <ac:chgData name="Maryam Sugaipova" userId="c9f038e2-75e1-401f-a0dd-9405ea214585" providerId="ADAL" clId="{E89CC385-D1EF-4CEC-8D6C-ED43C2A7BC1C}" dt="2026-04-23T07:29:57.722" v="1713" actId="26606"/>
          <ac:spMkLst>
            <pc:docMk/>
            <pc:sldMk cId="489312876" sldId="290"/>
            <ac:spMk id="5" creationId="{B33C40EC-FB47-59ED-9F36-BE91BC759351}"/>
          </ac:spMkLst>
        </pc:spChg>
        <pc:spChg chg="add mod">
          <ac:chgData name="Maryam Sugaipova" userId="c9f038e2-75e1-401f-a0dd-9405ea214585" providerId="ADAL" clId="{E89CC385-D1EF-4CEC-8D6C-ED43C2A7BC1C}" dt="2026-04-23T07:30:05.899" v="1715" actId="20577"/>
          <ac:spMkLst>
            <pc:docMk/>
            <pc:sldMk cId="489312876" sldId="290"/>
            <ac:spMk id="14" creationId="{894488E7-CF2E-2B3A-8C4A-BEDD7F2F1CEF}"/>
          </ac:spMkLst>
        </pc:spChg>
        <pc:spChg chg="add mod">
          <ac:chgData name="Maryam Sugaipova" userId="c9f038e2-75e1-401f-a0dd-9405ea214585" providerId="ADAL" clId="{E89CC385-D1EF-4CEC-8D6C-ED43C2A7BC1C}" dt="2026-04-23T07:30:36.705" v="1723" actId="1076"/>
          <ac:spMkLst>
            <pc:docMk/>
            <pc:sldMk cId="489312876" sldId="290"/>
            <ac:spMk id="21" creationId="{B04B7EE9-391D-9015-3670-A99950736BBC}"/>
          </ac:spMkLst>
        </pc:spChg>
        <pc:picChg chg="add mod ord">
          <ac:chgData name="Maryam Sugaipova" userId="c9f038e2-75e1-401f-a0dd-9405ea214585" providerId="ADAL" clId="{E89CC385-D1EF-4CEC-8D6C-ED43C2A7BC1C}" dt="2026-04-23T07:30:29.088" v="1722" actId="14100"/>
          <ac:picMkLst>
            <pc:docMk/>
            <pc:sldMk cId="489312876" sldId="290"/>
            <ac:picMk id="9" creationId="{F34F71CC-DFD3-69E1-F6D8-361477334A5B}"/>
          </ac:picMkLst>
        </pc:picChg>
      </pc:sldChg>
      <pc:sldChg chg="add ord">
        <pc:chgData name="Maryam Sugaipova" userId="c9f038e2-75e1-401f-a0dd-9405ea214585" providerId="ADAL" clId="{E89CC385-D1EF-4CEC-8D6C-ED43C2A7BC1C}" dt="2026-04-30T10:11:09.934" v="2733"/>
        <pc:sldMkLst>
          <pc:docMk/>
          <pc:sldMk cId="3682846316" sldId="29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30.04.2026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‹#›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444867-3A3C-8F4F-AA72-C1B9EB729F72}" type="datetimeFigureOut">
              <a:rPr lang="nb-NO" smtClean="0"/>
              <a:pPr/>
              <a:t>30.04.2026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F45C457E-F630-C147-B67D-734B6B1CD9D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0644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93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606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078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4AB339-F0E1-A746-A0DD-B8B314440945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A396A3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For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590699-1352-D148-B251-D7C28FB0B6CC}" type="datetime1">
              <a:rPr lang="nb-NO" smtClean="0"/>
              <a:pPr/>
              <a:t>30.04.2026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apittel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Kapittel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Kapittel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E9DC53-2898-304E-8D88-1BB22CAC7760}" type="datetime1">
              <a:rPr lang="nb-NO" smtClean="0"/>
              <a:pPr/>
              <a:t>30.04.2026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204A-9A75-3C4C-BAD0-3FE6FE661701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2955-BE7A-5C4C-84B8-41580681C190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57B6-EDFB-B447-8B14-79CCE6E543ED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B3D7-CAAD-CD4A-9ADE-B7023038E292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Hvile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C8C2BE"/>
          </a:solidFill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539"/>
            <a:ext cx="6245475" cy="172263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301028B7-40B6-B141-A86D-F90DE572F70B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706" r:id="rId4"/>
    <p:sldLayoutId id="2147483707" r:id="rId5"/>
    <p:sldLayoutId id="2147483708" r:id="rId6"/>
    <p:sldLayoutId id="2147483695" r:id="rId7"/>
    <p:sldLayoutId id="2147483696" r:id="rId8"/>
    <p:sldLayoutId id="2147483709" r:id="rId9"/>
    <p:sldLayoutId id="2147483710" r:id="rId10"/>
    <p:sldLayoutId id="2147483711" r:id="rId11"/>
    <p:sldLayoutId id="2147483697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12" r:id="rId20"/>
    <p:sldLayoutId id="2147483713" r:id="rId21"/>
    <p:sldLayoutId id="2147483714" r:id="rId2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skningsradet.no/finansiering/skrive-soknad-nytt-soknadssystem/kompetansebeskrivelse/" TargetMode="External"/><Relationship Id="rId2" Type="http://schemas.openxmlformats.org/officeDocument/2006/relationships/hyperlink" Target="https://www.ukri.org/what-we-do/supporting-healthy-research-and-innovation-culture/research-and-innovation-culture/supporting-the-community-adoption-of-r4r-like-narrative-cvs/narrative-cvs-what-they-are-and-why-use-them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skningsradet.no/finansiering/skrive-soknad-nytt-soknadssystem/krav/" TargetMode="External"/><Relationship Id="rId7" Type="http://schemas.openxmlformats.org/officeDocument/2006/relationships/hyperlink" Target="https://www.forskningsradet.no/finansiering/soknadsbehandling/soknader-til-behandling/" TargetMode="External"/><Relationship Id="rId2" Type="http://schemas.openxmlformats.org/officeDocument/2006/relationships/hyperlink" Target="https://www.forskningsradet.no/finansiering/skrive-soknad-nytt-soknadssystem/nytt-soknadsskjema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forskningsradet.no/utlysninger/?timeframe=0&amp;deadlineTypes=%E2%88%928584205572854775808" TargetMode="External"/><Relationship Id="rId5" Type="http://schemas.openxmlformats.org/officeDocument/2006/relationships/hyperlink" Target="https://www.forskningsradet.no/utlysninger/?timeframe=0&amp;deadlineTypes=%E2%88%928584217668854775808" TargetMode="External"/><Relationship Id="rId4" Type="http://schemas.openxmlformats.org/officeDocument/2006/relationships/hyperlink" Target="https://www.forskningsradet.no/finansiering/skrive-soknad-nytt-soknadssystem/arbeidspakker-budsjett-nytt-syste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rskningsradet.no/portefoljer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1510632" y="762000"/>
            <a:ext cx="6468447" cy="308349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</a:rPr>
              <a:t>Endringer hos </a:t>
            </a:r>
            <a:r>
              <a:rPr lang="en-US" b="1" dirty="0" err="1">
                <a:solidFill>
                  <a:srgbClr val="002060"/>
                </a:solidFill>
                <a:latin typeface="Georgia" panose="02040502050405020303" pitchFamily="18" charset="0"/>
              </a:rPr>
              <a:t>Norges</a:t>
            </a:r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Georgia" panose="02040502050405020303" pitchFamily="18" charset="0"/>
              </a:rPr>
              <a:t>forskningsråd</a:t>
            </a:r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Georgia" panose="02040502050405020303" pitchFamily="18" charset="0"/>
              </a:rPr>
              <a:t>våren</a:t>
            </a:r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</a:rPr>
              <a:t> 2026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195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821" y="321613"/>
            <a:ext cx="8229600" cy="454527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Vesentlige endringer i 2026: </a:t>
            </a:r>
            <a:endParaRPr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5026"/>
            <a:ext cx="8229600" cy="3659597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Nytt søknadssystem med følgende endringer fra gammelt søknadsskjema: </a:t>
            </a:r>
          </a:p>
          <a:p>
            <a:pPr marL="457200" indent="-457200">
              <a:buFont typeface="+mj-lt"/>
              <a:buAutoNum type="alphaLcPeriod"/>
            </a:pPr>
            <a:r>
              <a:rPr lang="nb-NO" sz="19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Søknaden kan sendes inn bare én gang! </a:t>
            </a:r>
          </a:p>
          <a:p>
            <a:pPr marL="457200" indent="-457200">
              <a:buFont typeface="+mj-lt"/>
              <a:buAutoNum type="alphaLcPeriod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Obligatoriske roller - må bekreftes før søknaden kan sendes inn </a:t>
            </a:r>
          </a:p>
          <a:p>
            <a:pPr marL="457200" indent="-457200">
              <a:buFont typeface="+mj-lt"/>
              <a:buAutoNum type="alphaLcPeriod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Ingen vedlegg - prosjektet beskrives i søknadsskjemaet</a:t>
            </a:r>
          </a:p>
          <a:p>
            <a:pPr marL="457200" indent="-457200">
              <a:buFont typeface="+mj-lt"/>
              <a:buAutoNum type="alphaLcPeriod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Budsjett og framdriftsplan i søknaden er bygget opp rundt arbeidspakker</a:t>
            </a:r>
          </a:p>
          <a:p>
            <a:pPr marL="457200" indent="-457200">
              <a:buFont typeface="+mj-lt"/>
              <a:buAutoNum type="alphaLcPeriod"/>
            </a:pPr>
            <a:endParaRPr lang="nb-NO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Oppdaterte vurderingskriterier og karakterskala – tilpasset EUs system.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Nye titler og kategorisering av utlysninger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Utlysningstekster: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 mai – disse er publisert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 juni - blir publisert senest 6 uker før fristen = senest 29. april.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94488E7-CF2E-2B3A-8C4A-BEDD7F2F1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br>
              <a:rPr lang="nb-NO" sz="1900" dirty="0"/>
            </a:br>
            <a:endParaRPr lang="en-US" sz="1900" dirty="0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F34F71CC-DFD3-69E1-F6D8-361477334A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/>
        </p:blipFill>
        <p:spPr>
          <a:xfrm>
            <a:off x="558295" y="792383"/>
            <a:ext cx="4040188" cy="3767476"/>
          </a:xfrm>
          <a:prstGeom prst="rect">
            <a:avLst/>
          </a:prstGeom>
          <a:noFill/>
        </p:spPr>
      </p:pic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B04B7EE9-391D-9015-3670-A99950736B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20033" y="1005514"/>
            <a:ext cx="4041775" cy="2963466"/>
          </a:xfrm>
        </p:spPr>
        <p:txBody>
          <a:bodyPr/>
          <a:lstStyle/>
          <a:p>
            <a:pPr marL="0" indent="0">
              <a:buNone/>
            </a:pPr>
            <a:r>
              <a:rPr lang="nb-NO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Forskning for fremtidens kompetanse, utdanning og arbeidsliv</a:t>
            </a:r>
            <a:br>
              <a:rPr lang="nb-NO" dirty="0"/>
            </a:br>
            <a:endParaRPr lang="en-US" dirty="0"/>
          </a:p>
          <a:p>
            <a:endParaRPr lang="en-US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3A78C39-3DF8-FAC9-11D8-EB6A6030D9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44AB339-F0E1-A746-A0DD-B8B314440945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30.04.2026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C32694F-E32F-B624-C5EC-AE5988130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dirty="0"/>
              <a:t>Maryam Sugaipova | Seksjon for forskningsadministrasjon 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3C40EC-FB47-59ED-9F36-BE91BC759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9312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818" y="321613"/>
            <a:ext cx="8229600" cy="454527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nb-NO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Flere nye roller i søknadsskjemaet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2817" y="1051147"/>
            <a:ext cx="6362987" cy="365148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7200" dirty="0"/>
              <a:t>Alle </a:t>
            </a:r>
            <a:r>
              <a:rPr lang="en-US" sz="7200" dirty="0" err="1"/>
              <a:t>personroller</a:t>
            </a:r>
            <a:r>
              <a:rPr lang="en-US" sz="7200" dirty="0"/>
              <a:t> </a:t>
            </a:r>
            <a:r>
              <a:rPr lang="en-US" sz="7200" dirty="0" err="1"/>
              <a:t>gir</a:t>
            </a:r>
            <a:r>
              <a:rPr lang="en-US" sz="7200" dirty="0"/>
              <a:t> </a:t>
            </a:r>
            <a:r>
              <a:rPr lang="en-US" sz="7200" dirty="0" err="1"/>
              <a:t>tilgang</a:t>
            </a:r>
            <a:r>
              <a:rPr lang="en-US" sz="7200" dirty="0"/>
              <a:t> </a:t>
            </a:r>
            <a:r>
              <a:rPr lang="en-US" sz="7200" dirty="0" err="1"/>
              <a:t>til</a:t>
            </a:r>
            <a:r>
              <a:rPr lang="en-US" sz="7200" dirty="0"/>
              <a:t> </a:t>
            </a:r>
            <a:r>
              <a:rPr lang="en-US" sz="7200" dirty="0" err="1"/>
              <a:t>søknad</a:t>
            </a:r>
            <a:r>
              <a:rPr lang="en-US" sz="7200" dirty="0"/>
              <a:t> (</a:t>
            </a:r>
            <a:r>
              <a:rPr lang="en-US" sz="7200" dirty="0" err="1"/>
              <a:t>prosjekt</a:t>
            </a:r>
            <a:r>
              <a:rPr lang="en-US" sz="7200" dirty="0"/>
              <a:t>), men med </a:t>
            </a:r>
            <a:r>
              <a:rPr lang="en-US" sz="7200" dirty="0" err="1"/>
              <a:t>forskjellige</a:t>
            </a:r>
            <a:r>
              <a:rPr lang="en-US" sz="7200" dirty="0"/>
              <a:t> </a:t>
            </a:r>
            <a:r>
              <a:rPr lang="en-US" sz="7200" dirty="0" err="1"/>
              <a:t>rettigheter</a:t>
            </a:r>
            <a:r>
              <a:rPr lang="en-US" sz="7200" dirty="0"/>
              <a:t> (lese, </a:t>
            </a:r>
            <a:r>
              <a:rPr lang="en-US" sz="7200" dirty="0" err="1"/>
              <a:t>redigere</a:t>
            </a:r>
            <a:r>
              <a:rPr lang="en-US" sz="7200" dirty="0"/>
              <a:t>, </a:t>
            </a:r>
            <a:r>
              <a:rPr lang="en-US" sz="7200" dirty="0" err="1"/>
              <a:t>sende</a:t>
            </a:r>
            <a:r>
              <a:rPr lang="en-US" sz="7200" dirty="0"/>
              <a:t> inn, </a:t>
            </a:r>
            <a:r>
              <a:rPr lang="en-US" sz="7200" dirty="0" err="1"/>
              <a:t>trekke</a:t>
            </a:r>
            <a:r>
              <a:rPr lang="en-US" sz="7200" dirty="0"/>
              <a:t>, </a:t>
            </a:r>
            <a:r>
              <a:rPr lang="en-US" sz="7200" dirty="0" err="1"/>
              <a:t>klage</a:t>
            </a:r>
            <a:r>
              <a:rPr lang="en-US" sz="7200" dirty="0"/>
              <a:t>). </a:t>
            </a:r>
          </a:p>
          <a:p>
            <a:pPr marL="0" indent="0">
              <a:buNone/>
              <a:defRPr sz="2000">
                <a:solidFill>
                  <a:srgbClr val="323232"/>
                </a:solidFill>
                <a:latin typeface="Calibri"/>
              </a:defRPr>
            </a:pPr>
            <a:endParaRPr lang="en-US" sz="7200" dirty="0"/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7200" u="sng" dirty="0" err="1">
                <a:solidFill>
                  <a:srgbClr val="FF0000"/>
                </a:solidFill>
              </a:rPr>
              <a:t>Obligatoriske</a:t>
            </a:r>
            <a:r>
              <a:rPr lang="en-US" sz="7200" u="sng" dirty="0">
                <a:solidFill>
                  <a:srgbClr val="FF0000"/>
                </a:solidFill>
              </a:rPr>
              <a:t> roller: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7200" dirty="0" err="1"/>
              <a:t>Organisasjonsrepresentant</a:t>
            </a:r>
            <a:r>
              <a:rPr lang="en-US" sz="7200" dirty="0"/>
              <a:t> (</a:t>
            </a:r>
            <a:r>
              <a:rPr lang="en-US" sz="7200" dirty="0" err="1"/>
              <a:t>prosjektansvarlig</a:t>
            </a:r>
            <a:r>
              <a:rPr lang="en-US" sz="7200" dirty="0"/>
              <a:t> org.)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7200" dirty="0" err="1"/>
              <a:t>Organisasjonsrepresentant</a:t>
            </a:r>
            <a:r>
              <a:rPr lang="en-US" sz="7200" dirty="0"/>
              <a:t> (</a:t>
            </a:r>
            <a:r>
              <a:rPr lang="en-US" sz="7200" dirty="0" err="1"/>
              <a:t>samarbeidspartner</a:t>
            </a:r>
            <a:r>
              <a:rPr lang="en-US" sz="7200" dirty="0"/>
              <a:t>)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7200" dirty="0" err="1"/>
              <a:t>Prosjektleder</a:t>
            </a:r>
            <a:endParaRPr lang="en-US" sz="7200" dirty="0"/>
          </a:p>
          <a:p>
            <a:pPr lvl="1">
              <a:buFontTx/>
              <a:buChar char="-"/>
              <a:defRPr sz="2000">
                <a:solidFill>
                  <a:srgbClr val="323232"/>
                </a:solidFill>
                <a:latin typeface="Calibri"/>
              </a:defRPr>
            </a:pPr>
            <a:endParaRPr lang="en-US" sz="7200" dirty="0"/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7200" u="sng" dirty="0"/>
              <a:t>Andre roller: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7200" dirty="0" err="1"/>
              <a:t>Prosjektdeltaker</a:t>
            </a:r>
            <a:r>
              <a:rPr lang="en-US" sz="7200" dirty="0"/>
              <a:t> (</a:t>
            </a:r>
            <a:r>
              <a:rPr lang="en-US" sz="7200" dirty="0" err="1"/>
              <a:t>forsker</a:t>
            </a:r>
            <a:r>
              <a:rPr lang="en-US" sz="7200" dirty="0"/>
              <a:t> </a:t>
            </a:r>
            <a:r>
              <a:rPr lang="en-US" sz="7200" dirty="0" err="1"/>
              <a:t>ved</a:t>
            </a:r>
            <a:r>
              <a:rPr lang="en-US" sz="7200" dirty="0"/>
              <a:t> </a:t>
            </a:r>
            <a:r>
              <a:rPr lang="en-US" sz="7200" dirty="0" err="1"/>
              <a:t>samarbeidsinstitusjon</a:t>
            </a:r>
            <a:r>
              <a:rPr lang="en-US" sz="7200" dirty="0"/>
              <a:t>)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7200" dirty="0" err="1"/>
              <a:t>Prosjektadministrator</a:t>
            </a:r>
            <a:r>
              <a:rPr lang="en-US" sz="7200" dirty="0"/>
              <a:t> (</a:t>
            </a:r>
            <a:r>
              <a:rPr lang="en-US" sz="7200" dirty="0" err="1"/>
              <a:t>forskningsadministrator</a:t>
            </a:r>
            <a:r>
              <a:rPr lang="en-US" sz="7200" dirty="0"/>
              <a:t> </a:t>
            </a:r>
            <a:r>
              <a:rPr lang="en-US" sz="7200" dirty="0" err="1"/>
              <a:t>og</a:t>
            </a:r>
            <a:r>
              <a:rPr lang="en-US" sz="7200" dirty="0"/>
              <a:t> </a:t>
            </a:r>
            <a:r>
              <a:rPr lang="en-US" sz="7200" dirty="0" err="1"/>
              <a:t>prosjektcontroller</a:t>
            </a:r>
            <a:r>
              <a:rPr lang="en-US" sz="7200" dirty="0"/>
              <a:t>)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7200" dirty="0"/>
              <a:t>Leser (</a:t>
            </a:r>
            <a:r>
              <a:rPr lang="en-US" sz="7200" dirty="0" err="1"/>
              <a:t>dekan</a:t>
            </a:r>
            <a:r>
              <a:rPr lang="en-US" sz="7200" dirty="0"/>
              <a:t> </a:t>
            </a:r>
            <a:r>
              <a:rPr lang="en-US" sz="7200" dirty="0" err="1"/>
              <a:t>og</a:t>
            </a:r>
            <a:r>
              <a:rPr lang="en-US" sz="7200" dirty="0"/>
              <a:t> pro-</a:t>
            </a:r>
            <a:r>
              <a:rPr lang="en-US" sz="7200"/>
              <a:t>dekan) </a:t>
            </a:r>
            <a:endParaRPr lang="en-US" sz="7200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9E3F92D-A797-BE90-8FA6-6A5C154E02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51067" y="746009"/>
            <a:ext cx="2342675" cy="4081051"/>
          </a:xfrm>
          <a:prstGeom prst="rect">
            <a:avLst/>
          </a:prstGeom>
          <a:noFill/>
        </p:spPr>
      </p:pic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96A80A86-9DEF-3C79-7E84-4CD2E81EB5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9BD46D0C-2F8A-B642-A138-BA59C775D20D}" type="datetime1">
              <a:rPr lang="nb-NO" smtClean="0"/>
              <a:pPr>
                <a:spcAft>
                  <a:spcPts val="600"/>
                </a:spcAft>
              </a:pPr>
              <a:t>30.04.2026</a:t>
            </a:fld>
            <a:endParaRPr lang="nb-NO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C1066F44-D36F-3B39-D7CA-B104D8F37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 dirty="0"/>
              <a:t>Maryam Sugaipova | Seksjon for forskningsadministrasjon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D2AAEE58-1577-DFF2-616D-DE7C0C8BC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spcAft>
                  <a:spcPts val="600"/>
                </a:spcAft>
              </a:pPr>
              <a:t>4</a:t>
            </a:fld>
            <a:endParaRPr lang="nb-NO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Nytt design og ny struktur </a:t>
            </a:r>
            <a:endParaRPr sz="25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b="1" dirty="0" err="1"/>
              <a:t>Vedleggsfritt</a:t>
            </a:r>
            <a:r>
              <a:rPr lang="en-US" sz="1900" b="1" dirty="0"/>
              <a:t>: </a:t>
            </a:r>
            <a:r>
              <a:rPr lang="en-US" sz="1900" dirty="0" err="1"/>
              <a:t>Prosjektbeskrivelse</a:t>
            </a:r>
            <a:r>
              <a:rPr lang="en-US" sz="1900" dirty="0"/>
              <a:t> </a:t>
            </a:r>
            <a:r>
              <a:rPr lang="en-US" sz="1900" dirty="0" err="1"/>
              <a:t>og</a:t>
            </a:r>
            <a:r>
              <a:rPr lang="en-US" sz="1900" dirty="0"/>
              <a:t> CV er </a:t>
            </a:r>
            <a:r>
              <a:rPr lang="en-US" sz="1900" dirty="0" err="1"/>
              <a:t>integrert</a:t>
            </a:r>
            <a:r>
              <a:rPr lang="en-US" sz="1900" dirty="0"/>
              <a:t> </a:t>
            </a:r>
            <a:r>
              <a:rPr lang="en-US" sz="1900" dirty="0" err="1"/>
              <a:t>i</a:t>
            </a:r>
            <a:r>
              <a:rPr lang="en-US" sz="1900" dirty="0"/>
              <a:t> </a:t>
            </a:r>
            <a:r>
              <a:rPr lang="en-US" sz="1900" dirty="0" err="1"/>
              <a:t>søknadsskjemaet</a:t>
            </a:r>
            <a:r>
              <a:rPr lang="en-US" sz="1900" dirty="0"/>
              <a:t> </a:t>
            </a:r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Skjemaet</a:t>
            </a:r>
            <a:r>
              <a:rPr lang="en-US" sz="1900" dirty="0"/>
              <a:t> er delt inn </a:t>
            </a:r>
            <a:r>
              <a:rPr lang="en-US" sz="1900" dirty="0" err="1"/>
              <a:t>etter</a:t>
            </a:r>
            <a:r>
              <a:rPr lang="en-US" sz="1900" dirty="0"/>
              <a:t> </a:t>
            </a:r>
            <a:r>
              <a:rPr lang="en-US" sz="1900" b="1" dirty="0" err="1"/>
              <a:t>vurderingskriterier</a:t>
            </a:r>
            <a:r>
              <a:rPr lang="en-US" sz="1900" b="1" dirty="0"/>
              <a:t> </a:t>
            </a:r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/>
              <a:t>Paneleksperter ser de </a:t>
            </a:r>
            <a:r>
              <a:rPr lang="en-US" sz="1900" dirty="0" err="1"/>
              <a:t>samme</a:t>
            </a:r>
            <a:r>
              <a:rPr lang="en-US" sz="1900" dirty="0"/>
              <a:t> </a:t>
            </a:r>
            <a:r>
              <a:rPr lang="en-US" sz="1900" dirty="0" err="1"/>
              <a:t>spørsmålene</a:t>
            </a:r>
            <a:r>
              <a:rPr lang="en-US" sz="1900" dirty="0"/>
              <a:t> </a:t>
            </a:r>
            <a:r>
              <a:rPr lang="en-US" sz="1900" dirty="0" err="1"/>
              <a:t>og</a:t>
            </a:r>
            <a:r>
              <a:rPr lang="en-US" sz="1900" dirty="0"/>
              <a:t> </a:t>
            </a:r>
            <a:r>
              <a:rPr lang="en-US" sz="1900" dirty="0" err="1"/>
              <a:t>veiledningstekstene</a:t>
            </a:r>
            <a:r>
              <a:rPr lang="en-US" sz="1900" dirty="0"/>
              <a:t> </a:t>
            </a:r>
            <a:r>
              <a:rPr lang="en-US" sz="1900" dirty="0" err="1"/>
              <a:t>som</a:t>
            </a:r>
            <a:r>
              <a:rPr lang="en-US" sz="1900" dirty="0"/>
              <a:t> </a:t>
            </a:r>
            <a:r>
              <a:rPr lang="en-US" sz="1900" dirty="0" err="1"/>
              <a:t>søker</a:t>
            </a:r>
            <a:endParaRPr lang="en-US" sz="1900" dirty="0"/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Søknadens</a:t>
            </a:r>
            <a:r>
              <a:rPr lang="en-US" sz="1900" dirty="0"/>
              <a:t> </a:t>
            </a:r>
            <a:r>
              <a:rPr lang="en-US" sz="1900" b="1" dirty="0" err="1"/>
              <a:t>budsjett</a:t>
            </a:r>
            <a:r>
              <a:rPr lang="en-US" sz="1900" b="1" dirty="0"/>
              <a:t> </a:t>
            </a:r>
            <a:r>
              <a:rPr lang="en-US" sz="1900" b="1" dirty="0" err="1"/>
              <a:t>og</a:t>
            </a:r>
            <a:r>
              <a:rPr lang="en-US" sz="1900" b="1" dirty="0"/>
              <a:t> </a:t>
            </a:r>
            <a:r>
              <a:rPr lang="en-US" sz="1900" b="1" dirty="0" err="1"/>
              <a:t>framdriftsplan</a:t>
            </a:r>
            <a:r>
              <a:rPr lang="en-US" sz="1900" b="1" dirty="0"/>
              <a:t> </a:t>
            </a:r>
            <a:r>
              <a:rPr lang="en-US" sz="1900" dirty="0"/>
              <a:t>er </a:t>
            </a:r>
            <a:r>
              <a:rPr lang="en-US" sz="1900" dirty="0" err="1"/>
              <a:t>bygget</a:t>
            </a:r>
            <a:r>
              <a:rPr lang="en-US" sz="1900" dirty="0"/>
              <a:t> </a:t>
            </a:r>
            <a:r>
              <a:rPr lang="en-US" sz="1900" dirty="0" err="1"/>
              <a:t>opp</a:t>
            </a:r>
            <a:r>
              <a:rPr lang="en-US" sz="1900" dirty="0"/>
              <a:t> </a:t>
            </a:r>
            <a:r>
              <a:rPr lang="en-US" sz="1900" dirty="0" err="1"/>
              <a:t>rundt</a:t>
            </a:r>
            <a:r>
              <a:rPr lang="en-US" sz="1900" dirty="0"/>
              <a:t> </a:t>
            </a:r>
            <a:r>
              <a:rPr lang="en-US" sz="1900" dirty="0" err="1"/>
              <a:t>arbeidspakker</a:t>
            </a:r>
            <a:r>
              <a:rPr lang="en-US" sz="1900" dirty="0"/>
              <a:t> </a:t>
            </a:r>
          </a:p>
          <a:p>
            <a:pPr>
              <a:defRPr sz="2000">
                <a:solidFill>
                  <a:srgbClr val="323232"/>
                </a:solidFill>
                <a:latin typeface="Calibri"/>
              </a:defRPr>
            </a:pPr>
            <a:endParaRPr lang="en-US" sz="1900" dirty="0"/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b="1" dirty="0" err="1"/>
              <a:t>Prosjektbeskrivelse</a:t>
            </a:r>
            <a:r>
              <a:rPr lang="en-US" sz="1900" b="1" dirty="0"/>
              <a:t> 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500" dirty="0"/>
              <a:t>Følger </a:t>
            </a:r>
            <a:r>
              <a:rPr lang="en-US" sz="1500" dirty="0" err="1"/>
              <a:t>oppbygging</a:t>
            </a:r>
            <a:r>
              <a:rPr lang="en-US" sz="1500" dirty="0"/>
              <a:t> </a:t>
            </a:r>
            <a:r>
              <a:rPr lang="en-US" sz="1500" dirty="0" err="1"/>
              <a:t>fra</a:t>
            </a:r>
            <a:r>
              <a:rPr lang="en-US" sz="1500" dirty="0"/>
              <a:t> </a:t>
            </a:r>
            <a:r>
              <a:rPr lang="en-US" sz="1500" dirty="0" err="1"/>
              <a:t>dagens</a:t>
            </a:r>
            <a:r>
              <a:rPr lang="en-US" sz="1500" dirty="0"/>
              <a:t> </a:t>
            </a:r>
            <a:r>
              <a:rPr lang="en-US" sz="1500" dirty="0" err="1"/>
              <a:t>prosjektbeskrivelsesmal</a:t>
            </a:r>
            <a:r>
              <a:rPr lang="en-US" sz="1500" dirty="0"/>
              <a:t> 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500" dirty="0" err="1"/>
              <a:t>Strukturert</a:t>
            </a:r>
            <a:r>
              <a:rPr lang="en-US" sz="1500" dirty="0"/>
              <a:t> </a:t>
            </a:r>
            <a:r>
              <a:rPr lang="en-US" sz="1500" dirty="0" err="1"/>
              <a:t>etter</a:t>
            </a:r>
            <a:r>
              <a:rPr lang="en-US" sz="1500" dirty="0"/>
              <a:t> </a:t>
            </a:r>
            <a:r>
              <a:rPr lang="en-US" sz="1500" dirty="0" err="1"/>
              <a:t>vurderingskriterier</a:t>
            </a:r>
            <a:r>
              <a:rPr lang="en-US" sz="1500" dirty="0"/>
              <a:t> </a:t>
            </a:r>
            <a:r>
              <a:rPr lang="en-US" sz="1500" dirty="0" err="1"/>
              <a:t>Kvalitet</a:t>
            </a:r>
            <a:r>
              <a:rPr lang="en-US" sz="1500" dirty="0"/>
              <a:t>, </a:t>
            </a:r>
            <a:r>
              <a:rPr lang="en-US" sz="1500" dirty="0" err="1"/>
              <a:t>Effekter</a:t>
            </a:r>
            <a:r>
              <a:rPr lang="en-US" sz="1500" dirty="0"/>
              <a:t> </a:t>
            </a:r>
            <a:r>
              <a:rPr lang="en-US" sz="1500" dirty="0" err="1"/>
              <a:t>og</a:t>
            </a:r>
            <a:r>
              <a:rPr lang="en-US" sz="1500" dirty="0"/>
              <a:t> </a:t>
            </a:r>
            <a:r>
              <a:rPr lang="en-US" sz="1500" dirty="0" err="1"/>
              <a:t>Gjennomføring</a:t>
            </a:r>
            <a:r>
              <a:rPr lang="en-US" sz="1500" dirty="0"/>
              <a:t> 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500" dirty="0"/>
              <a:t>Rik-</a:t>
            </a:r>
            <a:r>
              <a:rPr lang="en-US" sz="1500" dirty="0" err="1"/>
              <a:t>tekst</a:t>
            </a:r>
            <a:r>
              <a:rPr lang="en-US" sz="1500" dirty="0"/>
              <a:t>-format </a:t>
            </a:r>
            <a:r>
              <a:rPr lang="en-US" sz="1500" dirty="0" err="1"/>
              <a:t>som</a:t>
            </a:r>
            <a:r>
              <a:rPr lang="en-US" sz="1500" dirty="0"/>
              <a:t> </a:t>
            </a:r>
            <a:r>
              <a:rPr lang="en-US" sz="1500" dirty="0" err="1"/>
              <a:t>tillater</a:t>
            </a:r>
            <a:r>
              <a:rPr lang="en-US" sz="1500" dirty="0"/>
              <a:t> </a:t>
            </a:r>
            <a:r>
              <a:rPr lang="en-US" sz="1500" dirty="0" err="1"/>
              <a:t>formatering</a:t>
            </a:r>
            <a:r>
              <a:rPr lang="en-US" sz="1500" dirty="0"/>
              <a:t>, </a:t>
            </a:r>
            <a:r>
              <a:rPr lang="en-US" sz="1500" dirty="0" err="1"/>
              <a:t>tabeller</a:t>
            </a:r>
            <a:r>
              <a:rPr lang="en-US" sz="1500" dirty="0"/>
              <a:t>, </a:t>
            </a:r>
            <a:r>
              <a:rPr lang="en-US" sz="1500" dirty="0" err="1"/>
              <a:t>illustrasjoner</a:t>
            </a:r>
            <a:r>
              <a:rPr lang="en-US" sz="1500" dirty="0"/>
              <a:t> </a:t>
            </a:r>
            <a:r>
              <a:rPr lang="en-US" sz="1500" dirty="0" err="1"/>
              <a:t>og</a:t>
            </a:r>
            <a:r>
              <a:rPr lang="en-US" sz="1500" dirty="0"/>
              <a:t> former </a:t>
            </a:r>
          </a:p>
          <a:p>
            <a:pPr lvl="1">
              <a:buFont typeface="Arial" panose="020B0604020202020204" pitchFamily="34" charset="0"/>
              <a:buChar char="•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500" dirty="0" err="1"/>
              <a:t>Opprettholder</a:t>
            </a:r>
            <a:r>
              <a:rPr lang="en-US" sz="1500" dirty="0"/>
              <a:t> </a:t>
            </a:r>
            <a:r>
              <a:rPr lang="en-US" sz="1500" dirty="0" err="1"/>
              <a:t>lengde</a:t>
            </a:r>
            <a:r>
              <a:rPr lang="en-US" sz="1500" dirty="0"/>
              <a:t> </a:t>
            </a:r>
            <a:r>
              <a:rPr lang="en-US" sz="1500" dirty="0" err="1"/>
              <a:t>fra</a:t>
            </a:r>
            <a:r>
              <a:rPr lang="en-US" sz="1500" dirty="0"/>
              <a:t> </a:t>
            </a:r>
            <a:r>
              <a:rPr lang="en-US" sz="1500" dirty="0" err="1"/>
              <a:t>dagens</a:t>
            </a:r>
            <a:r>
              <a:rPr lang="en-US" sz="1500" dirty="0"/>
              <a:t> mal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8F93BF-3FD6-87B5-E4E6-CD8A4BC6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Budsjett og prosjektstyring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CA5EEF-4D71-492F-68B4-74A2696A8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3C812-2013-4249-A5D6-AA9D74EA37D3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E81FBB1-492A-DF30-451C-4C808F468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1C72023E-ACAF-14C5-7238-A66062525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76298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Arbeidspakker er både tids og kostnadsbærere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														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19" name="Plassholder for bunntekst 4">
            <a:extLst>
              <a:ext uri="{FF2B5EF4-FFF2-40B4-BE49-F238E27FC236}">
                <a16:creationId xmlns:a16="http://schemas.microsoft.com/office/drawing/2014/main" id="{2B0E4410-E695-49F6-460B-DED19D772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4767263"/>
            <a:ext cx="5926138" cy="274637"/>
          </a:xfrm>
        </p:spPr>
        <p:txBody>
          <a:bodyPr/>
          <a:lstStyle/>
          <a:p>
            <a:r>
              <a:rPr lang="nb-NO" dirty="0"/>
              <a:t>Valbona Sabedini Wilhelmsen | Økonomistyring</a:t>
            </a:r>
          </a:p>
        </p:txBody>
      </p:sp>
      <p:sp>
        <p:nvSpPr>
          <p:cNvPr id="20" name="Rounded Rectangle 3">
            <a:extLst>
              <a:ext uri="{FF2B5EF4-FFF2-40B4-BE49-F238E27FC236}">
                <a16:creationId xmlns:a16="http://schemas.microsoft.com/office/drawing/2014/main" id="{AADCD7FD-EFDF-1507-3849-5EFAC6FAEF7B}"/>
              </a:ext>
            </a:extLst>
          </p:cNvPr>
          <p:cNvSpPr/>
          <p:nvPr/>
        </p:nvSpPr>
        <p:spPr>
          <a:xfrm>
            <a:off x="507600" y="1880461"/>
            <a:ext cx="1321200" cy="924263"/>
          </a:xfrm>
          <a:prstGeom prst="roundRect">
            <a:avLst/>
          </a:prstGeom>
          <a:solidFill>
            <a:srgbClr val="FFFFFF"/>
          </a:solidFill>
          <a:ln w="15240" cap="flat" cmpd="sng" algn="ctr">
            <a:solidFill>
              <a:srgbClr val="C7D0B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3">
            <a:extLst>
              <a:ext uri="{FF2B5EF4-FFF2-40B4-BE49-F238E27FC236}">
                <a16:creationId xmlns:a16="http://schemas.microsoft.com/office/drawing/2014/main" id="{21A52F76-9C76-7E68-9B13-ECF800349437}"/>
              </a:ext>
            </a:extLst>
          </p:cNvPr>
          <p:cNvSpPr/>
          <p:nvPr/>
        </p:nvSpPr>
        <p:spPr>
          <a:xfrm>
            <a:off x="2165790" y="1875094"/>
            <a:ext cx="1427246" cy="929630"/>
          </a:xfrm>
          <a:prstGeom prst="roundRect">
            <a:avLst/>
          </a:prstGeom>
          <a:solidFill>
            <a:srgbClr val="FFFFFF"/>
          </a:solidFill>
          <a:ln w="15240" cap="flat" cmpd="sng" algn="ctr">
            <a:solidFill>
              <a:srgbClr val="C7D0B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3">
            <a:extLst>
              <a:ext uri="{FF2B5EF4-FFF2-40B4-BE49-F238E27FC236}">
                <a16:creationId xmlns:a16="http://schemas.microsoft.com/office/drawing/2014/main" id="{80ABDD3D-F910-80AA-200C-10FD22451C10}"/>
              </a:ext>
            </a:extLst>
          </p:cNvPr>
          <p:cNvSpPr/>
          <p:nvPr/>
        </p:nvSpPr>
        <p:spPr>
          <a:xfrm>
            <a:off x="507600" y="3213447"/>
            <a:ext cx="1274110" cy="855952"/>
          </a:xfrm>
          <a:prstGeom prst="roundRect">
            <a:avLst/>
          </a:prstGeom>
          <a:solidFill>
            <a:srgbClr val="FFFFFF"/>
          </a:solidFill>
          <a:ln w="15240" cap="flat" cmpd="sng" algn="ctr">
            <a:solidFill>
              <a:srgbClr val="C7D0B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208107CD-3692-93D8-B052-D61FEA22F8D8}"/>
              </a:ext>
            </a:extLst>
          </p:cNvPr>
          <p:cNvSpPr/>
          <p:nvPr/>
        </p:nvSpPr>
        <p:spPr>
          <a:xfrm>
            <a:off x="2180190" y="3213442"/>
            <a:ext cx="1427246" cy="855957"/>
          </a:xfrm>
          <a:prstGeom prst="roundRect">
            <a:avLst/>
          </a:prstGeom>
          <a:solidFill>
            <a:srgbClr val="FFFFFF"/>
          </a:solidFill>
          <a:ln w="15240" cap="flat" cmpd="sng" algn="ctr">
            <a:solidFill>
              <a:srgbClr val="C7D0B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7E9EF152-044F-5685-D62F-7A211F7C35D0}"/>
              </a:ext>
            </a:extLst>
          </p:cNvPr>
          <p:cNvSpPr txBox="1"/>
          <p:nvPr/>
        </p:nvSpPr>
        <p:spPr>
          <a:xfrm>
            <a:off x="2318899" y="3275709"/>
            <a:ext cx="1149827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lang="nb-NO" dirty="0"/>
              <a:t>Kostnader knyttet til partner</a:t>
            </a:r>
            <a:endParaRPr dirty="0"/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5A6228E2-3EC2-D5F3-589F-C3954E4CB061}"/>
              </a:ext>
            </a:extLst>
          </p:cNvPr>
          <p:cNvSpPr txBox="1"/>
          <p:nvPr/>
        </p:nvSpPr>
        <p:spPr>
          <a:xfrm>
            <a:off x="716836" y="2084251"/>
            <a:ext cx="929385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lang="nb-NO" dirty="0"/>
              <a:t>Konkret resultat</a:t>
            </a:r>
            <a:endParaRPr dirty="0"/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B5B2E49B-BEAA-24BA-2E90-CF78CF492CA5}"/>
              </a:ext>
            </a:extLst>
          </p:cNvPr>
          <p:cNvSpPr txBox="1"/>
          <p:nvPr/>
        </p:nvSpPr>
        <p:spPr>
          <a:xfrm>
            <a:off x="2313820" y="1943762"/>
            <a:ext cx="1205918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lang="nb-NO" dirty="0"/>
              <a:t>Aktiviteter og milepæler</a:t>
            </a:r>
            <a:endParaRPr dirty="0"/>
          </a:p>
        </p:txBody>
      </p:sp>
      <p:sp>
        <p:nvSpPr>
          <p:cNvPr id="32" name="TextBox 6">
            <a:extLst>
              <a:ext uri="{FF2B5EF4-FFF2-40B4-BE49-F238E27FC236}">
                <a16:creationId xmlns:a16="http://schemas.microsoft.com/office/drawing/2014/main" id="{A22300A9-9AF9-4BFC-3523-9B1150634223}"/>
              </a:ext>
            </a:extLst>
          </p:cNvPr>
          <p:cNvSpPr txBox="1"/>
          <p:nvPr/>
        </p:nvSpPr>
        <p:spPr>
          <a:xfrm>
            <a:off x="707808" y="3387279"/>
            <a:ext cx="1073902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lang="nb-NO" dirty="0"/>
              <a:t>Målbar framdrift</a:t>
            </a:r>
            <a:endParaRPr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3126303-5D3F-C817-2F7D-760A56B9B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200" y="1702873"/>
            <a:ext cx="4226400" cy="249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46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EC8D02-E2EF-AC21-B863-35F0B868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Budsjett og prosjektstyring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B7EE91-770C-2410-E720-3BBCADCF1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3C812-2013-4249-A5D6-AA9D74EA37D3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003CE2B-0E76-6B9A-5DD9-2461277C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Valbona Sabedini Wilhelmsen | Økonomistyring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FD621C-2AD1-53C3-158C-4D944ED96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15" name="Rounded Rectangle 3">
            <a:extLst>
              <a:ext uri="{FF2B5EF4-FFF2-40B4-BE49-F238E27FC236}">
                <a16:creationId xmlns:a16="http://schemas.microsoft.com/office/drawing/2014/main" id="{3C0B6E7E-CE5B-0218-1834-5910D4F5937A}"/>
              </a:ext>
            </a:extLst>
          </p:cNvPr>
          <p:cNvSpPr/>
          <p:nvPr/>
        </p:nvSpPr>
        <p:spPr>
          <a:xfrm>
            <a:off x="457200" y="1476576"/>
            <a:ext cx="2129545" cy="2460730"/>
          </a:xfrm>
          <a:prstGeom prst="roundRect">
            <a:avLst/>
          </a:prstGeom>
          <a:solidFill>
            <a:srgbClr val="FFFFFF"/>
          </a:solidFill>
          <a:ln w="15240" cap="flat" cmpd="sng" algn="ctr">
            <a:solidFill>
              <a:srgbClr val="C7D0B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81CA3D55-E5E8-D762-525C-9749B44DCEAA}"/>
              </a:ext>
            </a:extLst>
          </p:cNvPr>
          <p:cNvSpPr/>
          <p:nvPr/>
        </p:nvSpPr>
        <p:spPr>
          <a:xfrm>
            <a:off x="2858239" y="1476575"/>
            <a:ext cx="2491001" cy="2460731"/>
          </a:xfrm>
          <a:prstGeom prst="roundRect">
            <a:avLst/>
          </a:prstGeom>
          <a:solidFill>
            <a:srgbClr val="FFFFFF"/>
          </a:solidFill>
          <a:ln w="15240" cap="flat" cmpd="sng" algn="ctr">
            <a:solidFill>
              <a:srgbClr val="C7D0B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D58C70E5-A84E-A467-1C63-F34CD0CF7F18}"/>
              </a:ext>
            </a:extLst>
          </p:cNvPr>
          <p:cNvSpPr txBox="1"/>
          <p:nvPr/>
        </p:nvSpPr>
        <p:spPr>
          <a:xfrm>
            <a:off x="668207" y="1628681"/>
            <a:ext cx="1707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>
                <a:solidFill>
                  <a:srgbClr val="223126"/>
                </a:solidFill>
              </a:rPr>
              <a:t>UH-</a:t>
            </a:r>
            <a:r>
              <a:rPr b="1" dirty="0" err="1">
                <a:solidFill>
                  <a:srgbClr val="223126"/>
                </a:solidFill>
              </a:rPr>
              <a:t>sektoren</a:t>
            </a:r>
            <a:endParaRPr b="1" dirty="0">
              <a:solidFill>
                <a:srgbClr val="223126"/>
              </a:solidFill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67223F9D-8003-9899-FBBC-AA61ECD367D3}"/>
              </a:ext>
            </a:extLst>
          </p:cNvPr>
          <p:cNvSpPr txBox="1"/>
          <p:nvPr/>
        </p:nvSpPr>
        <p:spPr>
          <a:xfrm>
            <a:off x="668207" y="2082086"/>
            <a:ext cx="170752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dirty="0" err="1"/>
              <a:t>Rundsumsatser</a:t>
            </a:r>
            <a:r>
              <a:rPr dirty="0"/>
              <a:t> </a:t>
            </a:r>
            <a:r>
              <a:rPr dirty="0" err="1"/>
              <a:t>avvikles</a:t>
            </a:r>
            <a:r>
              <a:rPr dirty="0"/>
              <a:t>.</a:t>
            </a:r>
          </a:p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dirty="0" err="1"/>
              <a:t>Støtten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dekke</a:t>
            </a:r>
            <a:r>
              <a:rPr dirty="0"/>
              <a:t> </a:t>
            </a:r>
            <a:r>
              <a:rPr dirty="0" err="1"/>
              <a:t>inntil</a:t>
            </a:r>
            <a:r>
              <a:rPr dirty="0"/>
              <a:t> 100 %.</a:t>
            </a: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5471E983-1E03-BF24-F9B2-8D822D38F2D5}"/>
              </a:ext>
            </a:extLst>
          </p:cNvPr>
          <p:cNvSpPr txBox="1"/>
          <p:nvPr/>
        </p:nvSpPr>
        <p:spPr>
          <a:xfrm>
            <a:off x="3086100" y="1616860"/>
            <a:ext cx="1485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err="1">
                <a:solidFill>
                  <a:srgbClr val="223126"/>
                </a:solidFill>
              </a:rPr>
              <a:t>Utlandet</a:t>
            </a:r>
            <a:endParaRPr b="1" dirty="0">
              <a:solidFill>
                <a:srgbClr val="223126"/>
              </a:solidFill>
            </a:endParaRP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0BE701AB-3511-C6B6-E839-7D649FC6F207}"/>
              </a:ext>
            </a:extLst>
          </p:cNvPr>
          <p:cNvSpPr txBox="1"/>
          <p:nvPr/>
        </p:nvSpPr>
        <p:spPr>
          <a:xfrm>
            <a:off x="3064747" y="1998013"/>
            <a:ext cx="228449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dirty="0" err="1"/>
              <a:t>Utenlandske</a:t>
            </a:r>
            <a:r>
              <a:rPr dirty="0"/>
              <a:t> </a:t>
            </a:r>
            <a:r>
              <a:rPr dirty="0" err="1"/>
              <a:t>forskningsorganisasjoner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få</a:t>
            </a:r>
            <a:r>
              <a:rPr dirty="0"/>
              <a:t> </a:t>
            </a:r>
            <a:r>
              <a:rPr dirty="0" err="1"/>
              <a:t>dekket</a:t>
            </a:r>
            <a:r>
              <a:rPr dirty="0"/>
              <a:t> </a:t>
            </a:r>
            <a:r>
              <a:rPr dirty="0" err="1"/>
              <a:t>inntil</a:t>
            </a:r>
            <a:r>
              <a:rPr dirty="0"/>
              <a:t> </a:t>
            </a:r>
            <a:r>
              <a:rPr dirty="0" err="1"/>
              <a:t>kr</a:t>
            </a:r>
            <a:r>
              <a:rPr lang="nb-NO" dirty="0"/>
              <a:t>.    </a:t>
            </a:r>
            <a:r>
              <a:rPr dirty="0"/>
              <a:t> 1</a:t>
            </a:r>
            <a:r>
              <a:rPr lang="nb-NO" dirty="0"/>
              <a:t> </a:t>
            </a:r>
            <a:r>
              <a:rPr dirty="0"/>
              <a:t>100 per time.</a:t>
            </a:r>
          </a:p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dirty="0" err="1"/>
              <a:t>Satsen</a:t>
            </a:r>
            <a:r>
              <a:rPr dirty="0"/>
              <a:t> </a:t>
            </a:r>
            <a:r>
              <a:rPr dirty="0" err="1"/>
              <a:t>inkluderer</a:t>
            </a:r>
            <a:r>
              <a:rPr dirty="0"/>
              <a:t> 25 % </a:t>
            </a:r>
            <a:r>
              <a:rPr lang="nb-NO" dirty="0"/>
              <a:t>indirekte kostnader</a:t>
            </a:r>
            <a:r>
              <a:rPr dirty="0"/>
              <a:t>.</a:t>
            </a: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DC5D5104-91D2-BAC2-E0A3-7AF0542458CA}"/>
              </a:ext>
            </a:extLst>
          </p:cNvPr>
          <p:cNvSpPr/>
          <p:nvPr/>
        </p:nvSpPr>
        <p:spPr>
          <a:xfrm>
            <a:off x="5620734" y="1476574"/>
            <a:ext cx="2491001" cy="2460732"/>
          </a:xfrm>
          <a:prstGeom prst="roundRect">
            <a:avLst/>
          </a:prstGeom>
          <a:solidFill>
            <a:srgbClr val="FFFFFF"/>
          </a:solidFill>
          <a:ln w="15240" cap="flat" cmpd="sng" algn="ctr">
            <a:solidFill>
              <a:srgbClr val="C7D0BC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560A52C0-2947-606F-BB02-AF4CABC2FC4B}"/>
              </a:ext>
            </a:extLst>
          </p:cNvPr>
          <p:cNvSpPr txBox="1"/>
          <p:nvPr/>
        </p:nvSpPr>
        <p:spPr>
          <a:xfrm>
            <a:off x="5836979" y="1585597"/>
            <a:ext cx="21117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600" b="1" dirty="0">
                <a:solidFill>
                  <a:srgbClr val="223126"/>
                </a:solidFill>
              </a:rPr>
              <a:t>Næringsliv, offentlig sektor </a:t>
            </a:r>
            <a:endParaRPr sz="1600" b="1" dirty="0">
              <a:solidFill>
                <a:srgbClr val="223126"/>
              </a:solidFill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18CA0A36-22F0-6AE8-01ED-C2839FC044D5}"/>
              </a:ext>
            </a:extLst>
          </p:cNvPr>
          <p:cNvSpPr txBox="1"/>
          <p:nvPr/>
        </p:nvSpPr>
        <p:spPr>
          <a:xfrm>
            <a:off x="5827242" y="2129119"/>
            <a:ext cx="2077984" cy="1808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lang="nb-NO" dirty="0"/>
              <a:t>Timesatsen kan ikke overstige kr. 1 100 per time.</a:t>
            </a:r>
          </a:p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lang="nb-NO" dirty="0"/>
              <a:t>Lave forventede indirekte kostnader</a:t>
            </a:r>
          </a:p>
          <a:p>
            <a:pPr>
              <a:spcAft>
                <a:spcPts val="600"/>
              </a:spcAft>
              <a:defRPr sz="1450">
                <a:solidFill>
                  <a:srgbClr val="1C211E"/>
                </a:solidFill>
              </a:defRPr>
            </a:pPr>
            <a:r>
              <a:rPr lang="nb-NO" dirty="0"/>
              <a:t>Høye forventede indirekte kostnader </a:t>
            </a:r>
          </a:p>
        </p:txBody>
      </p:sp>
    </p:spTree>
    <p:extLst>
      <p:ext uri="{BB962C8B-B14F-4D97-AF65-F5344CB8AC3E}">
        <p14:creationId xmlns:p14="http://schemas.microsoft.com/office/powerpoint/2010/main" val="2172651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27" y="321613"/>
            <a:ext cx="8229600" cy="4545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6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Kompetansebeskrivelse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D87054D-C0DA-A895-8976-484C60DB6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49178"/>
            <a:ext cx="4038600" cy="364544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nb-NO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prosjektleder og inntil 4 prosjektdeltakere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Bygger på prinsipp om narrativt CV – inspirert av  </a:t>
            </a:r>
            <a:r>
              <a:rPr lang="nb-NO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UKRI </a:t>
            </a:r>
            <a:endParaRPr lang="nb-NO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b-NO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Beskriv kompetanse og erfaring relevant for prosjektet: </a:t>
            </a:r>
          </a:p>
          <a:p>
            <a:pPr marL="857250" lvl="1" indent="-457200">
              <a:buFont typeface="+mj-lt"/>
              <a:buAutoNum type="arabicPeriod"/>
            </a:pPr>
            <a:r>
              <a:rPr lang="nb-NO" sz="1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Forskningsresultater  </a:t>
            </a:r>
          </a:p>
          <a:p>
            <a:pPr marL="857250" lvl="1" indent="-457200">
              <a:buFont typeface="+mj-lt"/>
              <a:buAutoNum type="arabicPeriod"/>
            </a:pPr>
            <a:r>
              <a:rPr lang="nb-NO" sz="1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Erfaring som prosjektleder </a:t>
            </a:r>
          </a:p>
          <a:p>
            <a:pPr marL="857250" lvl="1" indent="-457200">
              <a:buFont typeface="+mj-lt"/>
              <a:buAutoNum type="arabicPeriod"/>
            </a:pPr>
            <a:r>
              <a:rPr lang="nb-NO" sz="1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Bidrag til forskningsmiljøet  </a:t>
            </a:r>
          </a:p>
          <a:p>
            <a:pPr marL="857250" lvl="1" indent="-457200">
              <a:buFont typeface="+mj-lt"/>
              <a:buAutoNum type="arabicPeriod"/>
            </a:pPr>
            <a:r>
              <a:rPr lang="nb-NO" sz="1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Bidrag til innovasjon og brukerorienterte aktiviteter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 legge inn referanser til artikler, men ikke lenker </a:t>
            </a:r>
          </a:p>
          <a:p>
            <a:pPr marL="0" indent="0">
              <a:buNone/>
            </a:pPr>
            <a:endParaRPr lang="nb-NO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ca. en halv A4 side</a:t>
            </a:r>
            <a:r>
              <a:rPr lang="nb-NO" sz="17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(2000 tegn). Følg </a:t>
            </a:r>
            <a:r>
              <a:rPr lang="nb-NO" sz="17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denne veiledningen</a:t>
            </a:r>
            <a:r>
              <a:rPr lang="nb-NO" sz="17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7BABFD5-ADD3-06D9-E3DD-00EC38054A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D97299-2ACC-2246-9998-AAC0BBB7B871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30.04.2026</a:t>
            </a:fld>
            <a:endParaRPr lang="nb-NO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7797EF24-0E41-142F-DEE3-A9EFAF182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dirty="0"/>
              <a:t>Maryam Sugaipova| Seksjon for forskningsadministrasjon 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7A62AE0-1AE4-3B5E-E3AB-E556E8F14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nb-NO"/>
          </a:p>
        </p:txBody>
      </p:sp>
      <p:pic>
        <p:nvPicPr>
          <p:cNvPr id="6" name="Plassholder for innhold 8">
            <a:extLst>
              <a:ext uri="{FF2B5EF4-FFF2-40B4-BE49-F238E27FC236}">
                <a16:creationId xmlns:a16="http://schemas.microsoft.com/office/drawing/2014/main" id="{F91A01A7-298A-B3E0-3FDB-0264854E0E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681531" y="1200150"/>
            <a:ext cx="3971937" cy="33940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835" y="428272"/>
            <a:ext cx="8229600" cy="4545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Vurderingskriterier og karakterskala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82799"/>
            <a:ext cx="4038600" cy="371182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/>
              <a:t>Ny </a:t>
            </a:r>
            <a:r>
              <a:rPr lang="en-US" sz="1900" dirty="0" err="1"/>
              <a:t>vurderingsskala</a:t>
            </a:r>
            <a:r>
              <a:rPr lang="en-US" sz="1900" dirty="0"/>
              <a:t> for å </a:t>
            </a:r>
            <a:r>
              <a:rPr lang="en-US" sz="1900" dirty="0" err="1"/>
              <a:t>fremme</a:t>
            </a:r>
            <a:r>
              <a:rPr lang="en-US" sz="1900" dirty="0"/>
              <a:t> </a:t>
            </a:r>
            <a:r>
              <a:rPr lang="en-US" sz="1900" dirty="0" err="1"/>
              <a:t>mer</a:t>
            </a:r>
            <a:r>
              <a:rPr lang="en-US" sz="1900" dirty="0"/>
              <a:t> innovative </a:t>
            </a:r>
            <a:r>
              <a:rPr lang="en-US" sz="1900" dirty="0" err="1"/>
              <a:t>prosjekter</a:t>
            </a:r>
            <a:r>
              <a:rPr lang="en-US" sz="1900" dirty="0"/>
              <a:t> </a:t>
            </a:r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Relevans</a:t>
            </a:r>
            <a:r>
              <a:rPr lang="en-US" sz="1900" dirty="0"/>
              <a:t> for </a:t>
            </a:r>
            <a:r>
              <a:rPr lang="en-US" sz="1900" dirty="0" err="1"/>
              <a:t>utlysningen</a:t>
            </a:r>
            <a:r>
              <a:rPr lang="en-US" sz="1900" dirty="0"/>
              <a:t> er </a:t>
            </a:r>
            <a:r>
              <a:rPr lang="en-US" sz="1900" dirty="0" err="1"/>
              <a:t>ikke</a:t>
            </a:r>
            <a:r>
              <a:rPr lang="en-US" sz="1900" dirty="0"/>
              <a:t> </a:t>
            </a:r>
            <a:r>
              <a:rPr lang="en-US" sz="1900" dirty="0" err="1"/>
              <a:t>lenger</a:t>
            </a:r>
            <a:r>
              <a:rPr lang="en-US" sz="1900" dirty="0"/>
              <a:t> et </a:t>
            </a:r>
            <a:r>
              <a:rPr lang="en-US" sz="1900" dirty="0" err="1"/>
              <a:t>eget</a:t>
            </a:r>
            <a:r>
              <a:rPr lang="en-US" sz="1900" dirty="0"/>
              <a:t> </a:t>
            </a:r>
            <a:r>
              <a:rPr lang="en-US" sz="1900" dirty="0" err="1"/>
              <a:t>kriterium</a:t>
            </a:r>
            <a:endParaRPr lang="en-US" sz="1900" dirty="0"/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Ekstern</a:t>
            </a:r>
            <a:r>
              <a:rPr lang="en-US" sz="1900" dirty="0"/>
              <a:t> </a:t>
            </a:r>
            <a:r>
              <a:rPr lang="en-US" sz="1900" dirty="0" err="1"/>
              <a:t>ekspertpanel</a:t>
            </a:r>
            <a:r>
              <a:rPr lang="en-US" sz="1900" dirty="0"/>
              <a:t> </a:t>
            </a:r>
            <a:r>
              <a:rPr lang="en-US" sz="1900" dirty="0" err="1"/>
              <a:t>vurderer</a:t>
            </a:r>
            <a:r>
              <a:rPr lang="en-US" sz="1900" dirty="0"/>
              <a:t> </a:t>
            </a:r>
            <a:r>
              <a:rPr lang="en-US" sz="1900" dirty="0" err="1"/>
              <a:t>kvalitet</a:t>
            </a:r>
            <a:r>
              <a:rPr lang="en-US" sz="1900" dirty="0"/>
              <a:t> </a:t>
            </a:r>
            <a:r>
              <a:rPr lang="en-US" sz="1900" dirty="0" err="1"/>
              <a:t>og</a:t>
            </a:r>
            <a:r>
              <a:rPr lang="en-US" sz="1900" dirty="0"/>
              <a:t> </a:t>
            </a:r>
            <a:r>
              <a:rPr lang="en-US" sz="1900" dirty="0" err="1"/>
              <a:t>relevans</a:t>
            </a:r>
            <a:r>
              <a:rPr lang="en-US" sz="1900" dirty="0"/>
              <a:t> </a:t>
            </a:r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Forskningsrådet</a:t>
            </a:r>
            <a:r>
              <a:rPr lang="en-US" sz="1900" dirty="0"/>
              <a:t> </a:t>
            </a:r>
            <a:r>
              <a:rPr lang="en-US" sz="1900" dirty="0" err="1"/>
              <a:t>kontrollerer</a:t>
            </a:r>
            <a:r>
              <a:rPr lang="en-US" sz="1900" dirty="0"/>
              <a:t> at alle </a:t>
            </a:r>
            <a:r>
              <a:rPr lang="en-US" sz="1900" dirty="0" err="1"/>
              <a:t>krav</a:t>
            </a:r>
            <a:r>
              <a:rPr lang="en-US" sz="1900" dirty="0"/>
              <a:t> er </a:t>
            </a:r>
            <a:r>
              <a:rPr lang="en-US" sz="1900" dirty="0" err="1"/>
              <a:t>oppfylt</a:t>
            </a:r>
            <a:endParaRPr lang="en-US" sz="1900" dirty="0"/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Forskningsrådet</a:t>
            </a:r>
            <a:r>
              <a:rPr lang="en-US" sz="1900" dirty="0"/>
              <a:t> </a:t>
            </a:r>
            <a:r>
              <a:rPr lang="en-US" sz="1900" dirty="0" err="1"/>
              <a:t>skriver</a:t>
            </a:r>
            <a:r>
              <a:rPr lang="en-US" sz="1900" dirty="0"/>
              <a:t> </a:t>
            </a:r>
            <a:r>
              <a:rPr lang="en-US" sz="1900" dirty="0" err="1"/>
              <a:t>innstilling</a:t>
            </a:r>
            <a:r>
              <a:rPr lang="en-US" sz="1900" dirty="0"/>
              <a:t>; </a:t>
            </a:r>
            <a:r>
              <a:rPr lang="en-US" sz="1900" dirty="0" err="1"/>
              <a:t>porteføljestyret</a:t>
            </a:r>
            <a:r>
              <a:rPr lang="en-US" sz="1900" dirty="0"/>
              <a:t> fatter </a:t>
            </a:r>
            <a:r>
              <a:rPr lang="en-US" sz="1900" dirty="0" err="1"/>
              <a:t>vedtak</a:t>
            </a:r>
            <a:r>
              <a:rPr lang="en-US" sz="1900" dirty="0"/>
              <a:t> </a:t>
            </a:r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Søknader</a:t>
            </a:r>
            <a:r>
              <a:rPr lang="en-US" sz="1900" dirty="0"/>
              <a:t> med </a:t>
            </a:r>
            <a:r>
              <a:rPr lang="en-US" sz="1900" dirty="0" err="1"/>
              <a:t>gjennomsnittskarakter</a:t>
            </a:r>
            <a:r>
              <a:rPr lang="en-US" sz="1900" dirty="0"/>
              <a:t> </a:t>
            </a:r>
            <a:r>
              <a:rPr lang="nb-NO" dirty="0"/>
              <a:t>≥3,0</a:t>
            </a:r>
            <a:r>
              <a:rPr lang="en-US" sz="1900" dirty="0"/>
              <a:t> </a:t>
            </a:r>
            <a:r>
              <a:rPr lang="en-US" sz="1900" dirty="0" err="1"/>
              <a:t>og</a:t>
            </a:r>
            <a:r>
              <a:rPr lang="en-US" sz="1900" dirty="0"/>
              <a:t> </a:t>
            </a:r>
            <a:r>
              <a:rPr lang="en-US" sz="1900" dirty="0" err="1"/>
              <a:t>ingen</a:t>
            </a:r>
            <a:r>
              <a:rPr lang="en-US" sz="1900" dirty="0"/>
              <a:t> </a:t>
            </a:r>
            <a:r>
              <a:rPr lang="en-US" sz="1900" dirty="0" err="1"/>
              <a:t>delkarakter</a:t>
            </a:r>
            <a:r>
              <a:rPr lang="en-US" sz="1900" dirty="0"/>
              <a:t> </a:t>
            </a:r>
            <a:r>
              <a:rPr lang="nb-NO" dirty="0"/>
              <a:t> ≤2 </a:t>
            </a:r>
            <a:r>
              <a:rPr lang="en-US" sz="1900" dirty="0" err="1"/>
              <a:t>anses</a:t>
            </a:r>
            <a:r>
              <a:rPr lang="en-US" sz="1900" dirty="0"/>
              <a:t> </a:t>
            </a:r>
            <a:r>
              <a:rPr lang="en-US" sz="1900" dirty="0" err="1"/>
              <a:t>som</a:t>
            </a:r>
            <a:r>
              <a:rPr lang="en-US" sz="1900" dirty="0"/>
              <a:t> </a:t>
            </a:r>
            <a:r>
              <a:rPr lang="en-US" sz="1900" dirty="0" err="1"/>
              <a:t>støtteverdige</a:t>
            </a:r>
            <a:r>
              <a:rPr lang="en-US" sz="1900" dirty="0"/>
              <a:t> </a:t>
            </a:r>
            <a:r>
              <a:rPr lang="en-US" sz="1900" dirty="0" err="1"/>
              <a:t>og</a:t>
            </a:r>
            <a:r>
              <a:rPr lang="en-US" sz="1900" dirty="0"/>
              <a:t> </a:t>
            </a:r>
            <a:r>
              <a:rPr lang="en-US" sz="1900" dirty="0" err="1"/>
              <a:t>blir</a:t>
            </a:r>
            <a:r>
              <a:rPr lang="en-US" sz="1900" dirty="0"/>
              <a:t> </a:t>
            </a:r>
            <a:r>
              <a:rPr lang="en-US" sz="1900" dirty="0" err="1"/>
              <a:t>behandlet</a:t>
            </a:r>
            <a:r>
              <a:rPr lang="en-US" sz="1900" dirty="0"/>
              <a:t> </a:t>
            </a:r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endParaRPr lang="en-US" sz="1900" dirty="0"/>
          </a:p>
        </p:txBody>
      </p:sp>
      <p:pic>
        <p:nvPicPr>
          <p:cNvPr id="6" name="Plassholder for innhold 10">
            <a:extLst>
              <a:ext uri="{FF2B5EF4-FFF2-40B4-BE49-F238E27FC236}">
                <a16:creationId xmlns:a16="http://schemas.microsoft.com/office/drawing/2014/main" id="{432AAFF1-35A2-503D-9079-91F77309A1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539408"/>
            <a:ext cx="4038600" cy="2715958"/>
          </a:xfrm>
          <a:prstGeom prst="rect">
            <a:avLst/>
          </a:prstGeom>
          <a:noFill/>
        </p:spPr>
      </p:pic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C3EF4F24-DF8E-2527-8172-F050A219AF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9BD46D0C-2F8A-B642-A138-BA59C775D20D}" type="datetime1">
              <a:rPr lang="nb-NO" smtClean="0"/>
              <a:pPr>
                <a:spcAft>
                  <a:spcPts val="600"/>
                </a:spcAft>
              </a:pPr>
              <a:t>30.04.2026</a:t>
            </a:fld>
            <a:endParaRPr lang="nb-NO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C3DD818-8703-99A2-7914-9D351E32A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 dirty="0"/>
              <a:t>Maryam Sugaipova| Seksjon for forskningsadministrasjon 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F02410F5-6E01-0BA4-6B57-A3D6A380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spcAft>
                  <a:spcPts val="600"/>
                </a:spcAft>
              </a:pPr>
              <a:t>9</a:t>
            </a:fld>
            <a:endParaRPr lang="nb-NO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32" y="245777"/>
            <a:ext cx="8229600" cy="4545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5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Hovedendringer</a:t>
            </a:r>
            <a:r>
              <a:rPr lang="nb-NO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ved tildeling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Tilskuddsbrevet</a:t>
            </a:r>
            <a:r>
              <a:rPr lang="en-US" sz="1900" dirty="0"/>
              <a:t> </a:t>
            </a:r>
            <a:r>
              <a:rPr lang="en-US" sz="1900" dirty="0" err="1"/>
              <a:t>fra</a:t>
            </a:r>
            <a:r>
              <a:rPr lang="en-US" sz="1900" dirty="0"/>
              <a:t> </a:t>
            </a:r>
            <a:r>
              <a:rPr lang="en-US" sz="1900" dirty="0" err="1"/>
              <a:t>Forskningsrådet</a:t>
            </a:r>
            <a:r>
              <a:rPr lang="en-US" sz="1900" dirty="0"/>
              <a:t> </a:t>
            </a:r>
            <a:r>
              <a:rPr lang="en-US" sz="1900" dirty="0" err="1"/>
              <a:t>erstatter</a:t>
            </a:r>
            <a:r>
              <a:rPr lang="en-US" sz="1900" dirty="0"/>
              <a:t> </a:t>
            </a:r>
            <a:r>
              <a:rPr lang="en-US" sz="1900" dirty="0" err="1"/>
              <a:t>kontrakten</a:t>
            </a:r>
            <a:r>
              <a:rPr lang="en-US" sz="1900" dirty="0"/>
              <a:t> </a:t>
            </a:r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Oppstartsrapport</a:t>
            </a:r>
            <a:r>
              <a:rPr lang="en-US" sz="1900" dirty="0"/>
              <a:t> </a:t>
            </a:r>
            <a:r>
              <a:rPr lang="en-US" sz="1900" dirty="0" err="1"/>
              <a:t>erstatter</a:t>
            </a:r>
            <a:r>
              <a:rPr lang="en-US" sz="1900" dirty="0"/>
              <a:t> </a:t>
            </a:r>
            <a:r>
              <a:rPr lang="en-US" sz="1900" dirty="0" err="1"/>
              <a:t>revisjon</a:t>
            </a:r>
            <a:r>
              <a:rPr lang="en-US" sz="1900" dirty="0"/>
              <a:t> av </a:t>
            </a:r>
            <a:r>
              <a:rPr lang="en-US" sz="1900" dirty="0" err="1"/>
              <a:t>prosjektet</a:t>
            </a:r>
            <a:r>
              <a:rPr lang="en-US" sz="1900" dirty="0"/>
              <a:t> </a:t>
            </a:r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Organisasjonsrepresentant</a:t>
            </a:r>
            <a:r>
              <a:rPr lang="en-US" sz="1900" dirty="0"/>
              <a:t>(er) </a:t>
            </a:r>
            <a:r>
              <a:rPr lang="en-US" sz="1900" dirty="0" err="1"/>
              <a:t>må</a:t>
            </a:r>
            <a:r>
              <a:rPr lang="en-US" sz="1900" dirty="0"/>
              <a:t> </a:t>
            </a:r>
            <a:r>
              <a:rPr lang="en-US" sz="1900" dirty="0" err="1"/>
              <a:t>igjen</a:t>
            </a:r>
            <a:r>
              <a:rPr lang="en-US" sz="1900" dirty="0"/>
              <a:t> </a:t>
            </a:r>
            <a:r>
              <a:rPr lang="en-US" sz="1900" dirty="0" err="1"/>
              <a:t>bekrefte</a:t>
            </a:r>
            <a:r>
              <a:rPr lang="en-US" sz="1900" dirty="0"/>
              <a:t> </a:t>
            </a:r>
            <a:r>
              <a:rPr lang="en-US" sz="1900" dirty="0" err="1"/>
              <a:t>deltakelse</a:t>
            </a:r>
            <a:endParaRPr lang="en-US" sz="1900" dirty="0"/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 err="1"/>
              <a:t>Samarbeidsavtaler</a:t>
            </a:r>
            <a:r>
              <a:rPr lang="en-US" sz="1900" dirty="0"/>
              <a:t> deles </a:t>
            </a:r>
            <a:r>
              <a:rPr lang="en-US" sz="1900" dirty="0" err="1"/>
              <a:t>ikke</a:t>
            </a:r>
            <a:r>
              <a:rPr lang="en-US" sz="1900" dirty="0"/>
              <a:t> med </a:t>
            </a:r>
            <a:r>
              <a:rPr lang="en-US" sz="1900" dirty="0" err="1"/>
              <a:t>Forskningsrådet</a:t>
            </a:r>
            <a:r>
              <a:rPr lang="en-US" sz="1900" dirty="0"/>
              <a:t> </a:t>
            </a:r>
          </a:p>
          <a:p>
            <a:pPr>
              <a:buFont typeface="Wingdings" panose="05000000000000000000" pitchFamily="2" charset="2"/>
              <a:buChar char="§"/>
              <a:defRPr sz="2000">
                <a:solidFill>
                  <a:srgbClr val="323232"/>
                </a:solidFill>
                <a:latin typeface="Calibri"/>
              </a:defRPr>
            </a:pPr>
            <a:r>
              <a:rPr lang="en-US" sz="1900" dirty="0"/>
              <a:t>Det </a:t>
            </a:r>
            <a:r>
              <a:rPr lang="en-US" sz="1900" dirty="0" err="1"/>
              <a:t>blir</a:t>
            </a:r>
            <a:r>
              <a:rPr lang="en-US" sz="1900" dirty="0"/>
              <a:t> </a:t>
            </a:r>
            <a:r>
              <a:rPr lang="en-US" sz="1900" dirty="0" err="1"/>
              <a:t>ingen</a:t>
            </a:r>
            <a:r>
              <a:rPr lang="en-US" sz="1900" dirty="0"/>
              <a:t> </a:t>
            </a:r>
            <a:r>
              <a:rPr lang="en-US" sz="1900" dirty="0" err="1"/>
              <a:t>kontraktsendringer</a:t>
            </a:r>
            <a:r>
              <a:rPr lang="en-US" sz="1900" dirty="0"/>
              <a:t> – </a:t>
            </a:r>
            <a:r>
              <a:rPr lang="en-US" sz="1900" dirty="0" err="1"/>
              <a:t>Tilskuddsbrevet</a:t>
            </a:r>
            <a:r>
              <a:rPr lang="en-US" sz="1900" dirty="0"/>
              <a:t> </a:t>
            </a:r>
            <a:r>
              <a:rPr lang="en-US" sz="1900" dirty="0" err="1"/>
              <a:t>utstedes</a:t>
            </a:r>
            <a:r>
              <a:rPr lang="en-US" sz="1900" dirty="0"/>
              <a:t> </a:t>
            </a:r>
            <a:r>
              <a:rPr lang="en-US" sz="1900" dirty="0" err="1"/>
              <a:t>én</a:t>
            </a:r>
            <a:r>
              <a:rPr lang="en-US" sz="1900" dirty="0"/>
              <a:t> gang. 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6AA2303A-3EDC-BAEE-429C-39F84FDC32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23837" y="571340"/>
            <a:ext cx="2603639" cy="4469767"/>
          </a:xfrm>
          <a:prstGeom prst="rect">
            <a:avLst/>
          </a:prstGeom>
          <a:noFill/>
        </p:spPr>
      </p:pic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F0D3D61-DF3C-2900-C929-0B4B95E153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9BD46D0C-2F8A-B642-A138-BA59C775D20D}" type="datetime1">
              <a:rPr lang="nb-NO" smtClean="0"/>
              <a:pPr>
                <a:spcAft>
                  <a:spcPts val="600"/>
                </a:spcAft>
              </a:pPr>
              <a:t>30.04.2026</a:t>
            </a:fld>
            <a:endParaRPr lang="nb-NO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32729EDD-12A4-2AE8-E01A-9516AFD5C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 dirty="0"/>
              <a:t>Maryam Sugaipova | Seksjon for forskningsadministrasjon 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0D3A1BAB-B78F-517C-ED01-0BA346C5D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spcAft>
                  <a:spcPts val="600"/>
                </a:spcAft>
              </a:pPr>
              <a:t>10</a:t>
            </a:fld>
            <a:endParaRPr lang="nb-NO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6434E9-EDF1-5761-B0A6-1AD2ADC96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35" y="321613"/>
            <a:ext cx="8229600" cy="454527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rgbClr val="002060"/>
                </a:solidFill>
                <a:latin typeface="Georgia" panose="02040502050405020303" pitchFamily="18" charset="0"/>
              </a:rPr>
              <a:t>Nyttige lenker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A54B2C-A4E8-2BBF-A462-E1DF8F2C9A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7759874" cy="339447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Bli kjent med det nye søknadsskjemaet</a:t>
            </a:r>
            <a:endParaRPr lang="nb-NO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Generelle krav til søknader i nytt søknadssystem </a:t>
            </a:r>
            <a:endParaRPr lang="nb-NO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Sett opp arbeidspakker og budsjett i nytt søknadssystem</a:t>
            </a:r>
            <a:endParaRPr lang="nb-NO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Utlysninger med frist 27.mai 2026 </a:t>
            </a:r>
            <a:endParaRPr lang="nb-NO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Utlysninger med frist 10.juni 2026</a:t>
            </a:r>
            <a:endParaRPr lang="nb-NO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b-NO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Søknader til behandling </a:t>
            </a:r>
            <a:endParaRPr lang="nb-NO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2D4FD4-B9C4-80B2-BFAF-2F1882CC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30.04.2026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770F30-32DF-BA81-D37A-371CD3754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Maryam Sugaipova | Seksjon for forskningsadministrasjon 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A57B1B9-F266-3665-B896-4452DB6C6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6267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293F5B4-CA30-6DAA-6EE4-6B9FDFA1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Interne </a:t>
            </a:r>
            <a:r>
              <a:rPr lang="en-US" sz="25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rutiner</a:t>
            </a:r>
            <a:r>
              <a:rPr lang="en-US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5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fremover</a:t>
            </a:r>
            <a:r>
              <a:rPr lang="en-US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04D0EB4-F8E5-E65E-BD53-C7355CE25D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4211053" cy="339447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Organisasjonsrepresentant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1">
              <a:buFontTx/>
              <a:buChar char="-"/>
            </a:pP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Hege K. Jacobsen, </a:t>
            </a:r>
            <a:r>
              <a:rPr lang="en-US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seksjonssjef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Seksjon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US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forskningsadministrasjon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>
              <a:buFontTx/>
              <a:buChar char="-"/>
            </a:pP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 </a:t>
            </a:r>
            <a:r>
              <a:rPr lang="en-US" sz="17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</a:t>
            </a:r>
            <a:r>
              <a:rPr lang="en-US" sz="17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7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administrativ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godkjenning</a:t>
            </a: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Tx/>
              <a:buChar char="-"/>
            </a:pPr>
            <a:r>
              <a:rPr lang="en-US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Erstatter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den interne </a:t>
            </a:r>
            <a:r>
              <a:rPr lang="en-US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prosessen</a:t>
            </a:r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US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godkjenning</a:t>
            </a: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Tx/>
              <a:buChar char="-"/>
            </a:pP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Dekan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fortsatt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godkjenne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Husk: Ingen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innsending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før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dekanen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godkjent</a:t>
            </a:r>
            <a:endParaRPr lang="en-US" sz="1900" dirty="0"/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67F26162-E785-ABF7-640E-BC072648F0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97117" y="1617906"/>
            <a:ext cx="4620918" cy="2279828"/>
          </a:xfrm>
          <a:prstGeom prst="rect">
            <a:avLst/>
          </a:prstGeom>
        </p:spPr>
      </p:pic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4B8F870-9667-86E2-A873-B5F588FF9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44AB339-F0E1-A746-A0DD-B8B314440945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30.04.2026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0BA6718-86AC-4FF5-53A2-07A28C10F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dirty="0"/>
              <a:t>Maryam Sugaipova | Seksjon for forskningsadministrasjon 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77EC838-08DF-EEB5-45D6-7357953A2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389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F518B54-F89B-89D9-D8D7-BE37FDE92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18" y="548877"/>
            <a:ext cx="8229600" cy="454527"/>
          </a:xfrm>
        </p:spPr>
        <p:txBody>
          <a:bodyPr>
            <a:noAutofit/>
          </a:bodyPr>
          <a:lstStyle/>
          <a:p>
            <a:r>
              <a:rPr lang="en-US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Interne </a:t>
            </a:r>
            <a:r>
              <a:rPr lang="en-US" sz="25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rutiner</a:t>
            </a:r>
            <a:r>
              <a:rPr lang="en-US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5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fremover</a:t>
            </a:r>
            <a:r>
              <a:rPr lang="en-US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</a:t>
            </a:r>
            <a:endParaRPr lang="en-US" sz="2500" dirty="0">
              <a:latin typeface="Georgia" panose="02040502050405020303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BAC079A-D1B3-63ED-09C6-31B3DDE63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Godkjenning</a:t>
            </a:r>
            <a:r>
              <a:rPr lang="en-US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</a:t>
            </a:r>
            <a:r>
              <a:rPr lang="en-US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organisasjonsrepresentant</a:t>
            </a:r>
            <a:r>
              <a:rPr lang="en-US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</a:t>
            </a:r>
            <a:r>
              <a:rPr lang="en-US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HiØ</a:t>
            </a:r>
            <a:r>
              <a:rPr lang="en-US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Budsjettet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bør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ferdigstilt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senest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uke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før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søknadsfristen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onsdag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20.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onsdag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3.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Dekanens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godkjenningsmail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gjelder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fortsatt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bekreftelse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du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sende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søknaden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Dekan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bør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godkjenne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søknaden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senest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virkedager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før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søknadsfristen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fredag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22.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fredag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5.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juni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E4281B1-7B91-3C75-FC92-85D436DEB2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44AB339-F0E1-A746-A0DD-B8B314440945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30.04.2026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74E2B98-DCF7-9E8D-4630-9B5685FF5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dirty="0"/>
              <a:t>Maryam Sugaipova | Seksjon for </a:t>
            </a:r>
            <a:r>
              <a:rPr lang="nb-NO" dirty="0" err="1"/>
              <a:t>forskningsadministasjon</a:t>
            </a:r>
            <a:r>
              <a:rPr lang="nb-NO" dirty="0"/>
              <a:t> 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41EB69-22DC-D7E0-C866-7A3A8CF75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9566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584CECD-3FC1-B604-B224-B54B35FEF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6" y="583793"/>
            <a:ext cx="8229600" cy="454527"/>
          </a:xfrm>
        </p:spPr>
        <p:txBody>
          <a:bodyPr>
            <a:noAutofit/>
          </a:bodyPr>
          <a:lstStyle/>
          <a:p>
            <a:r>
              <a:rPr lang="en-US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Interne </a:t>
            </a:r>
            <a:r>
              <a:rPr lang="en-US" sz="25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rutiner</a:t>
            </a:r>
            <a:r>
              <a:rPr lang="en-US" sz="2500" dirty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5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fremover</a:t>
            </a:r>
            <a:endParaRPr lang="en-US" sz="2500" dirty="0">
              <a:latin typeface="Georgia" panose="02040502050405020303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C709E2D-B210-131B-94E8-52EFC981B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både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ansvarlig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forskningsrådgiver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prosjektcontroller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søknaden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under roller (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prosjektadministrator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dekan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leser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inn 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riktig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e-</a:t>
            </a:r>
            <a:r>
              <a:rPr lang="en-US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postadresser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è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Når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relevant,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ansvarlig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organisasjonsrepresentant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samarbeidspartnere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så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fort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mulig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Hør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dem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trenger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før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godkjenne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E572D76-BFE3-519D-4DCA-7B5393155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44AB339-F0E1-A746-A0DD-B8B314440945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30.04.2026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64D4422-7408-2BBE-EC3A-2040E46DA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dirty="0"/>
              <a:t>Maryam Sugaipova | Seksjon for forskningsadministrasjon 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F994520-5D71-6B1B-B75F-C71BE2F8F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5233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040F27B-B961-714F-7A0C-006E58AC7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35" y="321613"/>
            <a:ext cx="8229600" cy="45452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Tips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til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søknadsskriving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8458DC-7847-7D29-1BC0-FB0862568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48776"/>
            <a:ext cx="8229600" cy="364584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utlysningsteksten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nøye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Bli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kjent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det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gjeldende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portefølje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dets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arbeidsprogram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https://www.forskningsradet.no/portefoljer/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Planlegg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god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tid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Søknaden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sendes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før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rollene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bekreftet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sendes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inn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9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én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gang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Flere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portalen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jobbe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samtidig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Sørg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å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mellomlagre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 et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forhold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arbeidspakkene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de er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viktige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gjennomføring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framdriftsrapportering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prosjektet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Minimum 2,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maksimalt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 at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prosjektet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gjennomførbart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risikoanalyse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team,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arbeidsfordeling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nøye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å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beskrive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metoden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prosjektet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konkret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hvilke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virkninger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effekter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(Impact)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prosjektet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skal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oppnå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402F9C1-E730-28DA-3A22-5E6DC551E4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44AB339-F0E1-A746-A0DD-B8B314440945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30.04.2026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DC89526-A4FF-AB94-0C51-6F2744101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dirty="0"/>
              <a:t>Maryam Sugaipova | Seksjon for forskningsadministrasjon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214FDF1-02C9-E72F-627A-D6DAFE4CF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9177082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2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IOF-template-7.13.Presentasjonsmal-NOR-v.1.1.0" id="{EF7B6924-C9F2-4648-B1CC-028E0D5F992E}" vid="{E7FEDBD8-4028-4E42-A3F2-D517EB342A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hiof-template-7.13.presentasjonsmal-nor-v.1.1.0</Template>
  <TotalTime>1437</TotalTime>
  <Words>904</Words>
  <Application>Microsoft Office PowerPoint</Application>
  <PresentationFormat>Skjermfremvisning (16:9)</PresentationFormat>
  <Paragraphs>157</Paragraphs>
  <Slides>15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1" baseType="lpstr">
      <vt:lpstr>Arial</vt:lpstr>
      <vt:lpstr>Calibri</vt:lpstr>
      <vt:lpstr>Georgia</vt:lpstr>
      <vt:lpstr>Source Sans Pro</vt:lpstr>
      <vt:lpstr>Wingdings</vt:lpstr>
      <vt:lpstr>HIOF-template-7.13.Presentasjonsmal-NOR-v.0.0.2</vt:lpstr>
      <vt:lpstr>Endringer hos Norges forskningsråd våren 2026 </vt:lpstr>
      <vt:lpstr>Vesentlige endringer i 2026: </vt:lpstr>
      <vt:lpstr>PowerPoint-presentasjon</vt:lpstr>
      <vt:lpstr>Flere nye roller i søknadsskjemaet </vt:lpstr>
      <vt:lpstr>Nytt design og ny struktur </vt:lpstr>
      <vt:lpstr>Budsjett og prosjektstyring</vt:lpstr>
      <vt:lpstr>Budsjett og prosjektstyring</vt:lpstr>
      <vt:lpstr>Kompetansebeskrivelse</vt:lpstr>
      <vt:lpstr>Vurderingskriterier og karakterskala</vt:lpstr>
      <vt:lpstr>Hovedendringer ved tildeling</vt:lpstr>
      <vt:lpstr>Nyttige lenker</vt:lpstr>
      <vt:lpstr>Interne rutiner fremover </vt:lpstr>
      <vt:lpstr>Interne rutiner fremover </vt:lpstr>
      <vt:lpstr>Interne rutiner fremover</vt:lpstr>
      <vt:lpstr>Tips til søknadsskriving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Maryam Sugaipova</dc:creator>
  <cp:keywords/>
  <dc:description/>
  <cp:lastModifiedBy>Maryam Sugaipova</cp:lastModifiedBy>
  <cp:revision>2</cp:revision>
  <dcterms:created xsi:type="dcterms:W3CDTF">2026-04-21T08:58:04Z</dcterms:created>
  <dcterms:modified xsi:type="dcterms:W3CDTF">2026-04-30T10:11:21Z</dcterms:modified>
  <cp:category/>
</cp:coreProperties>
</file>