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10"/>
  </p:notesMasterIdLst>
  <p:sldIdLst>
    <p:sldId id="259" r:id="rId3"/>
    <p:sldId id="263" r:id="rId4"/>
    <p:sldId id="277" r:id="rId5"/>
    <p:sldId id="269" r:id="rId6"/>
    <p:sldId id="270" r:id="rId7"/>
    <p:sldId id="273" r:id="rId8"/>
    <p:sldId id="261" r:id="rId9"/>
  </p:sldIdLst>
  <p:sldSz cx="9144000" cy="6858000" type="screen4x3"/>
  <p:notesSz cx="6794500" cy="9906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tour, Marion" initials="LM" lastIdx="6" clrIdx="0">
    <p:extLst>
      <p:ext uri="{19B8F6BF-5375-455C-9EA6-DF929625EA0E}">
        <p15:presenceInfo xmlns:p15="http://schemas.microsoft.com/office/powerpoint/2012/main" userId="S::MALA@ciep.fr::7896ff39-ab74-48e5-a97b-17db52ff8fb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6262"/>
    <a:srgbClr val="B7D1FB"/>
    <a:srgbClr val="074F9E"/>
    <a:srgbClr val="6A46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70343" autoAdjust="0"/>
  </p:normalViewPr>
  <p:slideViewPr>
    <p:cSldViewPr>
      <p:cViewPr varScale="1">
        <p:scale>
          <a:sx n="59" d="100"/>
          <a:sy n="59" d="100"/>
        </p:scale>
        <p:origin x="20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>
        <p:scale>
          <a:sx n="125" d="100"/>
          <a:sy n="125" d="100"/>
        </p:scale>
        <p:origin x="1992" y="-22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tour, Marion" userId="7896ff39-ab74-48e5-a97b-17db52ff8fbc" providerId="ADAL" clId="{793EB805-6601-4EA7-A913-6F0901722B6E}"/>
    <pc:docChg chg="modSld">
      <pc:chgData name="Latour, Marion" userId="7896ff39-ab74-48e5-a97b-17db52ff8fbc" providerId="ADAL" clId="{793EB805-6601-4EA7-A913-6F0901722B6E}" dt="2019-07-09T16:22:32.436" v="2" actId="6549"/>
      <pc:docMkLst>
        <pc:docMk/>
      </pc:docMkLst>
      <pc:sldChg chg="modNotesTx">
        <pc:chgData name="Latour, Marion" userId="7896ff39-ab74-48e5-a97b-17db52ff8fbc" providerId="ADAL" clId="{793EB805-6601-4EA7-A913-6F0901722B6E}" dt="2019-07-09T16:22:26.773" v="1" actId="20577"/>
        <pc:sldMkLst>
          <pc:docMk/>
          <pc:sldMk cId="3464229659" sldId="263"/>
        </pc:sldMkLst>
      </pc:sldChg>
      <pc:sldChg chg="modNotesTx">
        <pc:chgData name="Latour, Marion" userId="7896ff39-ab74-48e5-a97b-17db52ff8fbc" providerId="ADAL" clId="{793EB805-6601-4EA7-A913-6F0901722B6E}" dt="2019-07-09T16:22:32.436" v="2" actId="6549"/>
        <pc:sldMkLst>
          <pc:docMk/>
          <pc:sldMk cId="1782590982" sldId="26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281F9-B1E5-4A19-8BBF-6D8716EA5339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67263"/>
            <a:ext cx="5435600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D93EA-8B1A-4014-AEF1-2B25698EB84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09439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D93EA-8B1A-4014-AEF1-2B25698EB84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9084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D93EA-8B1A-4014-AEF1-2B25698EB84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193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D93EA-8B1A-4014-AEF1-2B25698EB84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351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D93EA-8B1A-4014-AEF1-2B25698EB84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511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D93EA-8B1A-4014-AEF1-2B25698EB84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587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D93EA-8B1A-4014-AEF1-2B25698EB84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494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0D93EA-8B1A-4014-AEF1-2B25698EB84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15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4" name="Sous-titre 2"/>
          <p:cNvSpPr>
            <a:spLocks noGrp="1"/>
          </p:cNvSpPr>
          <p:nvPr>
            <p:ph type="subTitle" idx="1"/>
          </p:nvPr>
        </p:nvSpPr>
        <p:spPr>
          <a:xfrm>
            <a:off x="457200" y="1196752"/>
            <a:ext cx="8229600" cy="4824536"/>
          </a:xfrm>
        </p:spPr>
        <p:txBody>
          <a:bodyPr>
            <a:normAutofit/>
          </a:bodyPr>
          <a:lstStyle>
            <a:lvl1pPr marL="0" indent="0" algn="l">
              <a:buNone/>
              <a:defRPr sz="2300">
                <a:solidFill>
                  <a:srgbClr val="6262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5143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082551"/>
          </a:xfrm>
        </p:spPr>
        <p:txBody>
          <a:bodyPr>
            <a:normAutofit/>
          </a:bodyPr>
          <a:lstStyle>
            <a:lvl1pPr algn="ctr">
              <a:defRPr sz="3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3573016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rgbClr val="62626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855975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626262"/>
                </a:solidFill>
              </a:defRPr>
            </a:lvl1pPr>
            <a:lvl2pPr>
              <a:defRPr>
                <a:solidFill>
                  <a:srgbClr val="626262"/>
                </a:solidFill>
              </a:defRPr>
            </a:lvl2pPr>
            <a:lvl3pPr>
              <a:defRPr>
                <a:solidFill>
                  <a:srgbClr val="626262"/>
                </a:solidFill>
              </a:defRPr>
            </a:lvl3pPr>
            <a:lvl4pPr>
              <a:defRPr>
                <a:solidFill>
                  <a:srgbClr val="626262"/>
                </a:solidFill>
              </a:defRPr>
            </a:lvl4pPr>
            <a:lvl5pPr>
              <a:defRPr>
                <a:solidFill>
                  <a:srgbClr val="626262"/>
                </a:solidFill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83010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262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626262"/>
                </a:solidFill>
              </a:defRPr>
            </a:lvl1pPr>
            <a:lvl2pPr>
              <a:defRPr sz="2000">
                <a:solidFill>
                  <a:srgbClr val="626262"/>
                </a:solidFill>
              </a:defRPr>
            </a:lvl2pPr>
            <a:lvl3pPr>
              <a:defRPr sz="1800">
                <a:solidFill>
                  <a:srgbClr val="626262"/>
                </a:solidFill>
              </a:defRPr>
            </a:lvl3pPr>
            <a:lvl4pPr>
              <a:defRPr sz="1600">
                <a:solidFill>
                  <a:srgbClr val="626262"/>
                </a:solidFill>
              </a:defRPr>
            </a:lvl4pPr>
            <a:lvl5pPr>
              <a:defRPr sz="1600">
                <a:solidFill>
                  <a:srgbClr val="62626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62626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626262"/>
                </a:solidFill>
              </a:defRPr>
            </a:lvl1pPr>
            <a:lvl2pPr>
              <a:defRPr sz="2000">
                <a:solidFill>
                  <a:srgbClr val="626262"/>
                </a:solidFill>
              </a:defRPr>
            </a:lvl2pPr>
            <a:lvl3pPr>
              <a:defRPr sz="1800">
                <a:solidFill>
                  <a:srgbClr val="626262"/>
                </a:solidFill>
              </a:defRPr>
            </a:lvl3pPr>
            <a:lvl4pPr>
              <a:defRPr sz="1600">
                <a:solidFill>
                  <a:srgbClr val="626262"/>
                </a:solidFill>
              </a:defRPr>
            </a:lvl4pPr>
            <a:lvl5pPr>
              <a:defRPr sz="1600">
                <a:solidFill>
                  <a:srgbClr val="62626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00864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5000" b="1">
                <a:solidFill>
                  <a:srgbClr val="B7D1FB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Modifiez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35414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6" name="Image 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6382935"/>
            <a:ext cx="1835696" cy="397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83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3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2500" b="1" kern="1200" baseline="0">
          <a:solidFill>
            <a:srgbClr val="074F9E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74F9E"/>
        </a:buClr>
        <a:buFont typeface="Arial" pitchFamily="34" charset="0"/>
        <a:buChar char="•"/>
        <a:defRPr sz="2800" kern="1200">
          <a:solidFill>
            <a:srgbClr val="62626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74F9E"/>
        </a:buClr>
        <a:buFont typeface="Arial" pitchFamily="34" charset="0"/>
        <a:buChar char="–"/>
        <a:defRPr sz="2600" kern="1200">
          <a:solidFill>
            <a:srgbClr val="626262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74F9E"/>
        </a:buClr>
        <a:buFont typeface="Arial" pitchFamily="34" charset="0"/>
        <a:buChar char="•"/>
        <a:defRPr sz="2400" kern="1200">
          <a:solidFill>
            <a:srgbClr val="626262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74F9E"/>
        </a:buClr>
        <a:buFont typeface="Arial" pitchFamily="34" charset="0"/>
        <a:buChar char="–"/>
        <a:defRPr sz="2000" kern="1200">
          <a:solidFill>
            <a:srgbClr val="626262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74F9E"/>
        </a:buClr>
        <a:buFont typeface="Arial" pitchFamily="34" charset="0"/>
        <a:buChar char="»"/>
        <a:defRPr sz="2000" kern="1200">
          <a:solidFill>
            <a:srgbClr val="626262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BED0A-4CB8-45CE-9484-C0C41569E34F}" type="datetimeFigureOut">
              <a:rPr lang="fr-FR" smtClean="0"/>
              <a:t>09/07/2019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38AF3-4E4B-49A3-A9A6-6CCC9FF9B2B7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18" y="0"/>
            <a:ext cx="9482061" cy="688914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5666846"/>
            <a:ext cx="3962666" cy="106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68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agistere.education.fr/local/magistere_offers/index.php?v=formation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ep.fr/mobilite-internationale/expertise/projets-fonds-europeens/crosscu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iep.fr/sites/default/files/atoms/files/crosscut_situational-survey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ache.media.education.gouv.fr/file/Racine/33/4/propositions_meilleure_maitrise_langues_vivantes_998334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4.jpeg"/><Relationship Id="rId7" Type="http://schemas.openxmlformats.org/officeDocument/2006/relationships/hyperlink" Target="https://twitter.com/ciep_sevre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gif"/><Relationship Id="rId11" Type="http://schemas.openxmlformats.org/officeDocument/2006/relationships/image" Target="../media/image9.jpg"/><Relationship Id="rId5" Type="http://schemas.openxmlformats.org/officeDocument/2006/relationships/hyperlink" Target="https://www.facebook.com/pages/CIEP-page-officielle/126860454043911https:/www.facebook.com/pages/CIEP-page-officielle/126860454043911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5.jpeg"/><Relationship Id="rId9" Type="http://schemas.openxmlformats.org/officeDocument/2006/relationships/hyperlink" Target="https://www.linkedin.com/company/1222312?trk=tyah&amp;trkInfo=tarId:1422524426722,tas:ciep,idx:3-2-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latin typeface="Arial"/>
                <a:cs typeface="Arial"/>
              </a:rPr>
              <a:t> INNLAC </a:t>
            </a:r>
            <a:r>
              <a:rPr lang="fr-FR" dirty="0" err="1">
                <a:latin typeface="Arial"/>
                <a:cs typeface="Arial"/>
              </a:rPr>
              <a:t>annual</a:t>
            </a:r>
            <a:r>
              <a:rPr lang="fr-FR" dirty="0">
                <a:latin typeface="Arial"/>
                <a:cs typeface="Arial"/>
              </a:rPr>
              <a:t> meeting</a:t>
            </a:r>
            <a:br>
              <a:rPr lang="fr-FR" dirty="0"/>
            </a:br>
            <a:r>
              <a:rPr lang="fr-FR" sz="3600" dirty="0">
                <a:latin typeface="Arial"/>
                <a:cs typeface="Arial"/>
              </a:rPr>
              <a:t>June 2019 - Budapest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French Report</a:t>
            </a:r>
          </a:p>
        </p:txBody>
      </p:sp>
    </p:spTree>
    <p:extLst>
      <p:ext uri="{BB962C8B-B14F-4D97-AF65-F5344CB8AC3E}">
        <p14:creationId xmlns:p14="http://schemas.microsoft.com/office/powerpoint/2010/main" val="15147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0033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fr-FR" dirty="0">
                <a:latin typeface="Arial"/>
                <a:cs typeface="Arial"/>
              </a:rPr>
              <a:t>Initial </a:t>
            </a:r>
            <a:r>
              <a:rPr lang="fr-FR" dirty="0" err="1">
                <a:latin typeface="Arial"/>
                <a:cs typeface="Arial"/>
              </a:rPr>
              <a:t>teacher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education</a:t>
            </a:r>
            <a:r>
              <a:rPr lang="fr-FR" dirty="0">
                <a:latin typeface="Arial"/>
                <a:cs typeface="Arial"/>
              </a:rPr>
              <a:t> and </a:t>
            </a:r>
            <a:r>
              <a:rPr lang="fr-FR" dirty="0" err="1">
                <a:latin typeface="Arial"/>
                <a:cs typeface="Arial"/>
              </a:rPr>
              <a:t>professional</a:t>
            </a:r>
            <a:r>
              <a:rPr lang="fr-FR" dirty="0">
                <a:latin typeface="Arial"/>
                <a:cs typeface="Arial"/>
              </a:rPr>
              <a:t> </a:t>
            </a:r>
            <a:r>
              <a:rPr lang="fr-FR" dirty="0" err="1">
                <a:latin typeface="Arial"/>
                <a:cs typeface="Arial"/>
              </a:rPr>
              <a:t>development</a:t>
            </a:r>
            <a:endParaRPr lang="fr-FR" dirty="0"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r-FR" sz="2200" dirty="0"/>
              <a:t>Main </a:t>
            </a:r>
            <a:r>
              <a:rPr lang="fr-FR" sz="2200" dirty="0" err="1"/>
              <a:t>characteristics</a:t>
            </a:r>
            <a:r>
              <a:rPr lang="fr-FR" sz="2200" dirty="0"/>
              <a:t> of initial </a:t>
            </a:r>
            <a:r>
              <a:rPr lang="fr-FR" sz="2200" dirty="0" err="1"/>
              <a:t>education</a:t>
            </a:r>
            <a:r>
              <a:rPr lang="fr-FR" sz="2200" dirty="0"/>
              <a:t>:</a:t>
            </a:r>
          </a:p>
          <a:p>
            <a:endParaRPr lang="fr-FR" sz="1800" dirty="0"/>
          </a:p>
          <a:p>
            <a:pPr marL="342900" indent="-342900">
              <a:buFontTx/>
              <a:buChar char="-"/>
            </a:pPr>
            <a:r>
              <a:rPr lang="fr-FR" sz="1800" dirty="0"/>
              <a:t>A </a:t>
            </a:r>
            <a:r>
              <a:rPr lang="fr-FR" sz="1800" dirty="0" err="1"/>
              <a:t>consecutive</a:t>
            </a:r>
            <a:r>
              <a:rPr lang="fr-FR" sz="1800" dirty="0"/>
              <a:t> system: 3 </a:t>
            </a:r>
            <a:r>
              <a:rPr lang="fr-FR" sz="1800" dirty="0" err="1"/>
              <a:t>years</a:t>
            </a:r>
            <a:r>
              <a:rPr lang="fr-FR" sz="1800" dirty="0"/>
              <a:t> </a:t>
            </a:r>
            <a:r>
              <a:rPr lang="fr-FR" sz="1800" dirty="0" err="1"/>
              <a:t>study</a:t>
            </a:r>
            <a:r>
              <a:rPr lang="fr-FR" sz="1800" dirty="0"/>
              <a:t> + </a:t>
            </a:r>
            <a:r>
              <a:rPr lang="fr-FR" sz="1800" dirty="0" err="1"/>
              <a:t>competitive</a:t>
            </a:r>
            <a:r>
              <a:rPr lang="fr-FR" sz="1800" dirty="0"/>
              <a:t> </a:t>
            </a:r>
            <a:r>
              <a:rPr lang="fr-FR" sz="1800" dirty="0" err="1"/>
              <a:t>examination</a:t>
            </a:r>
            <a:r>
              <a:rPr lang="fr-FR" sz="1800" dirty="0"/>
              <a:t> + 1 </a:t>
            </a:r>
            <a:r>
              <a:rPr lang="fr-FR" sz="1800" dirty="0" err="1"/>
              <a:t>year</a:t>
            </a:r>
            <a:r>
              <a:rPr lang="fr-FR" sz="1800" dirty="0"/>
              <a:t> of </a:t>
            </a:r>
            <a:r>
              <a:rPr lang="fr-FR" sz="1800" dirty="0" err="1"/>
              <a:t>internship</a:t>
            </a:r>
            <a:endParaRPr lang="fr-FR" sz="1800" dirty="0"/>
          </a:p>
          <a:p>
            <a:pPr marL="342900" indent="-342900">
              <a:buFontTx/>
              <a:buChar char="-"/>
            </a:pPr>
            <a:r>
              <a:rPr lang="fr-FR" sz="1800" dirty="0"/>
              <a:t>402 288 </a:t>
            </a:r>
            <a:r>
              <a:rPr lang="fr-FR" sz="1800" dirty="0" err="1"/>
              <a:t>teachers</a:t>
            </a:r>
            <a:r>
              <a:rPr lang="fr-FR" sz="1800" dirty="0"/>
              <a:t> in </a:t>
            </a:r>
            <a:r>
              <a:rPr lang="fr-FR" sz="1800" dirty="0" err="1"/>
              <a:t>secondary</a:t>
            </a:r>
            <a:r>
              <a:rPr lang="fr-FR" sz="1800" dirty="0"/>
              <a:t> </a:t>
            </a:r>
            <a:r>
              <a:rPr lang="fr-FR" sz="1800" dirty="0" err="1"/>
              <a:t>education</a:t>
            </a:r>
            <a:r>
              <a:rPr lang="fr-FR" sz="1800" dirty="0"/>
              <a:t> – 2017/2018 (public </a:t>
            </a:r>
            <a:r>
              <a:rPr lang="fr-FR" sz="1800" dirty="0" err="1"/>
              <a:t>sector</a:t>
            </a:r>
            <a:r>
              <a:rPr lang="fr-FR" sz="1800" dirty="0"/>
              <a:t>)</a:t>
            </a:r>
          </a:p>
          <a:p>
            <a:pPr marL="342900" indent="-342900">
              <a:buFontTx/>
              <a:buChar char="-"/>
            </a:pPr>
            <a:endParaRPr lang="en-GB" sz="1800" dirty="0"/>
          </a:p>
          <a:p>
            <a:r>
              <a:rPr lang="en-US" sz="2200" dirty="0"/>
              <a:t>In-service training</a:t>
            </a:r>
            <a:r>
              <a:rPr lang="fr-FR" sz="2200" dirty="0"/>
              <a:t>/</a:t>
            </a:r>
            <a:r>
              <a:rPr lang="fr-FR" sz="2200" dirty="0" err="1"/>
              <a:t>professional</a:t>
            </a:r>
            <a:r>
              <a:rPr lang="fr-FR" sz="2200" dirty="0"/>
              <a:t> </a:t>
            </a:r>
            <a:r>
              <a:rPr lang="fr-FR" sz="2200" dirty="0" err="1"/>
              <a:t>development</a:t>
            </a:r>
            <a:r>
              <a:rPr lang="fr-FR" sz="2200" dirty="0"/>
              <a:t>:</a:t>
            </a:r>
          </a:p>
          <a:p>
            <a:endParaRPr lang="fr-FR" sz="1800" dirty="0">
              <a:highlight>
                <a:srgbClr val="FFFF00"/>
              </a:highlight>
            </a:endParaRPr>
          </a:p>
          <a:p>
            <a:pPr marL="342900" indent="-342900">
              <a:buFontTx/>
              <a:buChar char="-"/>
            </a:pPr>
            <a:r>
              <a:rPr lang="fr-FR" sz="1800" dirty="0"/>
              <a:t>2016/2017, 76% of </a:t>
            </a:r>
            <a:r>
              <a:rPr lang="fr-FR" sz="1800" dirty="0" err="1"/>
              <a:t>secondary</a:t>
            </a:r>
            <a:r>
              <a:rPr lang="fr-FR" sz="1800" dirty="0"/>
              <a:t> </a:t>
            </a:r>
            <a:r>
              <a:rPr lang="fr-FR" sz="1800" dirty="0" err="1"/>
              <a:t>teachers</a:t>
            </a:r>
            <a:r>
              <a:rPr lang="fr-FR" sz="1800" dirty="0"/>
              <a:t> </a:t>
            </a:r>
            <a:r>
              <a:rPr lang="fr-FR" sz="1800" dirty="0" err="1"/>
              <a:t>were</a:t>
            </a:r>
            <a:r>
              <a:rPr lang="fr-FR" sz="1800" dirty="0"/>
              <a:t> </a:t>
            </a:r>
            <a:r>
              <a:rPr lang="fr-FR" sz="1800" dirty="0" err="1"/>
              <a:t>trained</a:t>
            </a:r>
            <a:r>
              <a:rPr lang="fr-FR" sz="1800" dirty="0"/>
              <a:t>, an </a:t>
            </a:r>
            <a:r>
              <a:rPr lang="fr-FR" sz="1800" dirty="0" err="1"/>
              <a:t>average</a:t>
            </a:r>
            <a:r>
              <a:rPr lang="fr-FR" sz="1800" dirty="0"/>
              <a:t> of 3,3 </a:t>
            </a:r>
            <a:r>
              <a:rPr lang="fr-FR" sz="1800" dirty="0" err="1"/>
              <a:t>days</a:t>
            </a:r>
            <a:r>
              <a:rPr lang="fr-FR" sz="1800" dirty="0"/>
              <a:t> </a:t>
            </a:r>
          </a:p>
          <a:p>
            <a:pPr marL="342900" indent="-342900">
              <a:buFontTx/>
              <a:buChar char="-"/>
            </a:pPr>
            <a:r>
              <a:rPr lang="fr-FR" sz="1800" dirty="0" err="1"/>
              <a:t>Trained</a:t>
            </a:r>
            <a:r>
              <a:rPr lang="fr-FR" sz="1800" dirty="0"/>
              <a:t> on </a:t>
            </a:r>
            <a:r>
              <a:rPr lang="fr-FR" sz="1800" dirty="0" err="1"/>
              <a:t>their</a:t>
            </a:r>
            <a:r>
              <a:rPr lang="fr-FR" sz="1800" dirty="0"/>
              <a:t> </a:t>
            </a:r>
            <a:r>
              <a:rPr lang="fr-FR" sz="1800" dirty="0" err="1"/>
              <a:t>working</a:t>
            </a:r>
            <a:r>
              <a:rPr lang="fr-FR" sz="1800" dirty="0"/>
              <a:t> time</a:t>
            </a:r>
          </a:p>
          <a:p>
            <a:pPr marL="342900" indent="-342900">
              <a:buFontTx/>
              <a:buChar char="-"/>
            </a:pPr>
            <a:r>
              <a:rPr lang="fr-FR" sz="1800" dirty="0"/>
              <a:t>3 devises:</a:t>
            </a:r>
          </a:p>
          <a:p>
            <a:r>
              <a:rPr lang="fr-FR" sz="1800" dirty="0"/>
              <a:t>	- the </a:t>
            </a:r>
            <a:r>
              <a:rPr lang="fr-FR" sz="1800" dirty="0" err="1"/>
              <a:t>Adademic</a:t>
            </a:r>
            <a:r>
              <a:rPr lang="fr-FR" sz="1800" dirty="0"/>
              <a:t> Training Plans (PAF), </a:t>
            </a:r>
            <a:r>
              <a:rPr lang="fr-FR" sz="1800" dirty="0" err="1"/>
              <a:t>from</a:t>
            </a:r>
            <a:r>
              <a:rPr lang="fr-FR" sz="1800" dirty="0"/>
              <a:t> the National Training Plan</a:t>
            </a:r>
          </a:p>
          <a:p>
            <a:r>
              <a:rPr lang="fr-FR" sz="1800" dirty="0"/>
              <a:t>	- </a:t>
            </a:r>
            <a:r>
              <a:rPr lang="fr-FR" sz="1800" dirty="0" err="1"/>
              <a:t>teachers</a:t>
            </a:r>
            <a:r>
              <a:rPr lang="fr-FR" sz="1800" dirty="0"/>
              <a:t>’ </a:t>
            </a:r>
            <a:r>
              <a:rPr lang="fr-FR" sz="1800" dirty="0" err="1"/>
              <a:t>individual</a:t>
            </a:r>
            <a:r>
              <a:rPr lang="fr-FR" sz="1800" dirty="0"/>
              <a:t> right to training (DIF)</a:t>
            </a:r>
          </a:p>
          <a:p>
            <a:r>
              <a:rPr lang="fr-FR" sz="1800" dirty="0"/>
              <a:t> 	- </a:t>
            </a:r>
            <a:r>
              <a:rPr lang="fr-FR" sz="1800" dirty="0" err="1"/>
              <a:t>individual</a:t>
            </a:r>
            <a:r>
              <a:rPr lang="fr-FR" sz="1800" dirty="0"/>
              <a:t> training </a:t>
            </a:r>
            <a:r>
              <a:rPr lang="fr-FR" sz="1800" dirty="0" err="1"/>
              <a:t>leave</a:t>
            </a:r>
            <a:r>
              <a:rPr lang="fr-FR" sz="1800" dirty="0"/>
              <a:t> (one </a:t>
            </a:r>
            <a:r>
              <a:rPr lang="fr-FR" sz="1800" dirty="0" err="1"/>
              <a:t>year</a:t>
            </a:r>
            <a:r>
              <a:rPr lang="fr-FR" sz="1800" dirty="0"/>
              <a:t> maximum)</a:t>
            </a:r>
          </a:p>
          <a:p>
            <a:pPr marL="285750" indent="-285750">
              <a:buFontTx/>
              <a:buChar char="-"/>
            </a:pPr>
            <a:r>
              <a:rPr lang="fr-FR" sz="1800" dirty="0" err="1"/>
              <a:t>Both</a:t>
            </a:r>
            <a:r>
              <a:rPr lang="fr-FR" sz="1800" dirty="0"/>
              <a:t> face-to-face and distance training, </a:t>
            </a:r>
            <a:r>
              <a:rPr lang="fr-FR" sz="1800" dirty="0" err="1"/>
              <a:t>through</a:t>
            </a:r>
            <a:r>
              <a:rPr lang="fr-FR" sz="1800" dirty="0"/>
              <a:t> </a:t>
            </a:r>
            <a:r>
              <a:rPr lang="fr-FR" sz="1800" dirty="0" err="1">
                <a:hlinkClick r:id="rId3"/>
              </a:rPr>
              <a:t>m@gistère</a:t>
            </a:r>
            <a:r>
              <a:rPr lang="fr-FR" sz="1800" dirty="0">
                <a:hlinkClick r:id="rId3"/>
              </a:rPr>
              <a:t> </a:t>
            </a:r>
            <a:r>
              <a:rPr lang="fr-FR" sz="1800" dirty="0"/>
              <a:t>platform</a:t>
            </a:r>
          </a:p>
          <a:p>
            <a:endParaRPr lang="fr-FR" dirty="0"/>
          </a:p>
          <a:p>
            <a:endParaRPr lang="fr-FR" dirty="0"/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22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Examples</a:t>
            </a:r>
            <a:r>
              <a:rPr lang="fr-FR" dirty="0"/>
              <a:t> of programmes in </a:t>
            </a:r>
            <a:r>
              <a:rPr lang="fr-FR" dirty="0" err="1"/>
              <a:t>favour</a:t>
            </a:r>
            <a:r>
              <a:rPr lang="fr-FR" dirty="0"/>
              <a:t> of </a:t>
            </a:r>
            <a:r>
              <a:rPr lang="fr-FR" dirty="0" err="1"/>
              <a:t>professional</a:t>
            </a:r>
            <a:r>
              <a:rPr lang="fr-FR" dirty="0"/>
              <a:t> </a:t>
            </a:r>
            <a:r>
              <a:rPr lang="fr-FR" dirty="0" err="1"/>
              <a:t>development</a:t>
            </a:r>
            <a:r>
              <a:rPr lang="fr-FR" dirty="0"/>
              <a:t> and </a:t>
            </a:r>
            <a:r>
              <a:rPr lang="fr-FR" dirty="0" err="1"/>
              <a:t>coordinated</a:t>
            </a:r>
            <a:r>
              <a:rPr lang="fr-FR" dirty="0"/>
              <a:t> by the CIEP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FontTx/>
              <a:buChar char="-"/>
            </a:pPr>
            <a:r>
              <a:rPr lang="fr-FR" sz="1800" dirty="0"/>
              <a:t>Ministry of Education &amp; </a:t>
            </a:r>
            <a:r>
              <a:rPr lang="fr-FR" sz="1800" dirty="0" err="1"/>
              <a:t>Youth</a:t>
            </a:r>
            <a:r>
              <a:rPr lang="fr-FR" sz="1800" dirty="0"/>
              <a:t> finances international </a:t>
            </a:r>
            <a:r>
              <a:rPr lang="fr-FR" sz="1800" dirty="0" err="1"/>
              <a:t>mobility</a:t>
            </a:r>
            <a:r>
              <a:rPr lang="fr-FR" sz="1800" dirty="0"/>
              <a:t>: </a:t>
            </a:r>
          </a:p>
          <a:p>
            <a:pPr marL="285750" indent="-285750">
              <a:buFontTx/>
              <a:buChar char="-"/>
            </a:pPr>
            <a:endParaRPr lang="fr-F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 err="1"/>
              <a:t>Language</a:t>
            </a:r>
            <a:r>
              <a:rPr lang="fr-FR" sz="1700" dirty="0"/>
              <a:t> and cultural courses, </a:t>
            </a:r>
            <a:r>
              <a:rPr lang="fr-FR" sz="1700" dirty="0" err="1"/>
              <a:t>primary</a:t>
            </a:r>
            <a:r>
              <a:rPr lang="fr-FR" sz="1700" dirty="0"/>
              <a:t> &amp; </a:t>
            </a:r>
            <a:r>
              <a:rPr lang="fr-FR" sz="1700" dirty="0" err="1"/>
              <a:t>secondary</a:t>
            </a:r>
            <a:r>
              <a:rPr lang="fr-FR" sz="1700" dirty="0"/>
              <a:t> </a:t>
            </a:r>
            <a:r>
              <a:rPr lang="fr-FR" sz="1700" dirty="0" err="1"/>
              <a:t>teachers</a:t>
            </a:r>
            <a:r>
              <a:rPr lang="fr-FR" sz="1700" dirty="0"/>
              <a:t>, 2 </a:t>
            </a:r>
            <a:r>
              <a:rPr lang="fr-FR" sz="1700" dirty="0" err="1"/>
              <a:t>weeks</a:t>
            </a:r>
            <a:endParaRPr lang="fr-FR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 err="1"/>
              <a:t>professional</a:t>
            </a:r>
            <a:r>
              <a:rPr lang="fr-FR" sz="1700" dirty="0"/>
              <a:t> </a:t>
            </a:r>
            <a:r>
              <a:rPr lang="fr-FR" sz="1700" dirty="0" err="1"/>
              <a:t>visits</a:t>
            </a:r>
            <a:r>
              <a:rPr lang="fr-FR" sz="1700" dirty="0"/>
              <a:t> programme, 2 </a:t>
            </a:r>
            <a:r>
              <a:rPr lang="fr-FR" sz="1700" dirty="0" err="1"/>
              <a:t>weeks</a:t>
            </a:r>
            <a:r>
              <a:rPr lang="fr-FR" sz="1700" dirty="0"/>
              <a:t> observation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/>
              <a:t>CODOFIL programme </a:t>
            </a:r>
            <a:r>
              <a:rPr lang="fr-FR" sz="1700" dirty="0" err="1"/>
              <a:t>with</a:t>
            </a:r>
            <a:r>
              <a:rPr lang="fr-FR" sz="1700" dirty="0"/>
              <a:t> </a:t>
            </a:r>
            <a:r>
              <a:rPr lang="en-GB" sz="1700" dirty="0"/>
              <a:t>the State of Louisiana</a:t>
            </a:r>
            <a:r>
              <a:rPr lang="fr-FR" sz="17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/>
          </a:p>
          <a:p>
            <a:pPr marL="285750" indent="-285750">
              <a:buFontTx/>
              <a:buChar char="-"/>
            </a:pPr>
            <a:r>
              <a:rPr lang="en-GB" sz="1800" dirty="0">
                <a:hlinkClick r:id="rId3"/>
              </a:rPr>
              <a:t>CROSSCUT project </a:t>
            </a:r>
            <a:r>
              <a:rPr lang="en-GB" sz="1800" dirty="0"/>
              <a:t>(2016-2019)</a:t>
            </a:r>
          </a:p>
          <a:p>
            <a:pPr marL="285750" indent="-285750">
              <a:buFontTx/>
              <a:buChar char="-"/>
            </a:pPr>
            <a:endParaRPr lang="fr-FR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700" dirty="0"/>
              <a:t>Double </a:t>
            </a:r>
            <a:r>
              <a:rPr lang="fr-FR" sz="1700" dirty="0" err="1"/>
              <a:t>aim</a:t>
            </a:r>
            <a:r>
              <a:rPr lang="fr-FR" sz="1700" dirty="0"/>
              <a:t> of </a:t>
            </a:r>
            <a:r>
              <a:rPr lang="en-GB" sz="1700" dirty="0"/>
              <a:t>Cross-Curricular Teaching</a:t>
            </a:r>
            <a:r>
              <a:rPr lang="fr-FR" sz="1700" dirty="0"/>
              <a:t> </a:t>
            </a:r>
            <a:r>
              <a:rPr lang="fr-FR" sz="1700" dirty="0" err="1"/>
              <a:t>project</a:t>
            </a:r>
            <a:r>
              <a:rPr lang="fr-FR" sz="1700" dirty="0"/>
              <a:t>:</a:t>
            </a:r>
          </a:p>
          <a:p>
            <a:pPr lvl="0"/>
            <a:r>
              <a:rPr lang="en-GB" sz="1700" dirty="0"/>
              <a:t>Training teachers to </a:t>
            </a:r>
            <a:r>
              <a:rPr lang="fr-FR" sz="1700" dirty="0" err="1"/>
              <a:t>implement</a:t>
            </a:r>
            <a:r>
              <a:rPr lang="fr-FR" sz="1700" dirty="0"/>
              <a:t> innovative cross-</a:t>
            </a:r>
            <a:r>
              <a:rPr lang="fr-FR" sz="1700" dirty="0" err="1"/>
              <a:t>curricular</a:t>
            </a:r>
            <a:r>
              <a:rPr lang="fr-FR" sz="1700" dirty="0"/>
              <a:t> </a:t>
            </a:r>
            <a:r>
              <a:rPr lang="fr-FR" sz="1700" dirty="0" err="1"/>
              <a:t>approaches</a:t>
            </a:r>
            <a:r>
              <a:rPr lang="fr-FR" sz="1700" dirty="0"/>
              <a:t> </a:t>
            </a:r>
          </a:p>
          <a:p>
            <a:pPr lvl="0"/>
            <a:r>
              <a:rPr lang="fr-FR" sz="1700" dirty="0"/>
              <a:t>&amp; </a:t>
            </a:r>
            <a:r>
              <a:rPr lang="en-GB" sz="1700" dirty="0"/>
              <a:t>raise awareness </a:t>
            </a:r>
            <a:r>
              <a:rPr lang="fr-FR" sz="1700" dirty="0"/>
              <a:t>on how to </a:t>
            </a:r>
            <a:r>
              <a:rPr lang="fr-FR" sz="1700" dirty="0" err="1"/>
              <a:t>stimulate</a:t>
            </a:r>
            <a:r>
              <a:rPr lang="fr-FR" sz="1700" dirty="0"/>
              <a:t> &amp; </a:t>
            </a:r>
            <a:r>
              <a:rPr lang="fr-FR" sz="1700" dirty="0" err="1"/>
              <a:t>implement</a:t>
            </a:r>
            <a:r>
              <a:rPr lang="fr-FR" sz="1700" dirty="0"/>
              <a:t> </a:t>
            </a:r>
            <a:r>
              <a:rPr lang="fr-FR" sz="1700" dirty="0" err="1"/>
              <a:t>successful</a:t>
            </a:r>
            <a:r>
              <a:rPr lang="fr-FR" sz="1700" dirty="0"/>
              <a:t> cross-</a:t>
            </a:r>
            <a:r>
              <a:rPr lang="fr-FR" sz="1700" dirty="0" err="1"/>
              <a:t>curricular</a:t>
            </a:r>
            <a:r>
              <a:rPr lang="fr-FR" sz="1700" dirty="0"/>
              <a:t> practices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700" dirty="0" err="1"/>
              <a:t>Partners</a:t>
            </a:r>
            <a:r>
              <a:rPr lang="fr-FR" sz="1700" dirty="0"/>
              <a:t>: </a:t>
            </a:r>
            <a:r>
              <a:rPr lang="fr-FR" sz="1700" dirty="0" err="1"/>
              <a:t>Denmark</a:t>
            </a:r>
            <a:r>
              <a:rPr lang="fr-FR" sz="1700" dirty="0"/>
              <a:t>, </a:t>
            </a:r>
            <a:r>
              <a:rPr lang="fr-FR" sz="1700" dirty="0" err="1"/>
              <a:t>Norway</a:t>
            </a:r>
            <a:r>
              <a:rPr lang="fr-FR" sz="1700" dirty="0"/>
              <a:t>, </a:t>
            </a:r>
            <a:r>
              <a:rPr lang="fr-FR" sz="1700" dirty="0" err="1"/>
              <a:t>Poland</a:t>
            </a:r>
            <a:r>
              <a:rPr lang="fr-FR" sz="1700" dirty="0"/>
              <a:t>, Portugal &amp; France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fr-FR" sz="1700" dirty="0" err="1"/>
              <a:t>Activities</a:t>
            </a:r>
            <a:r>
              <a:rPr lang="fr-FR" sz="1700" dirty="0"/>
              <a:t> and </a:t>
            </a:r>
            <a:r>
              <a:rPr lang="fr-FR" sz="1700" dirty="0" err="1"/>
              <a:t>expetced</a:t>
            </a:r>
            <a:r>
              <a:rPr lang="fr-FR" sz="1700" dirty="0"/>
              <a:t> </a:t>
            </a:r>
            <a:r>
              <a:rPr lang="fr-FR" sz="1700" dirty="0" err="1"/>
              <a:t>results</a:t>
            </a:r>
            <a:r>
              <a:rPr lang="fr-FR" sz="1700" dirty="0"/>
              <a:t>:</a:t>
            </a:r>
          </a:p>
          <a:p>
            <a:pPr marL="544513" lvl="0" indent="-285750">
              <a:buFont typeface="Arial" panose="020B0604020202020204" pitchFamily="34" charset="0"/>
              <a:buChar char="•"/>
              <a:tabLst>
                <a:tab pos="439738" algn="l"/>
              </a:tabLst>
            </a:pPr>
            <a:r>
              <a:rPr lang="fr-FR" sz="1700" dirty="0"/>
              <a:t>a </a:t>
            </a:r>
            <a:r>
              <a:rPr lang="fr-FR" sz="1700" dirty="0" err="1"/>
              <a:t>field</a:t>
            </a:r>
            <a:r>
              <a:rPr lang="fr-FR" sz="1700" dirty="0"/>
              <a:t> </a:t>
            </a:r>
            <a:r>
              <a:rPr lang="fr-FR" sz="1700" dirty="0" err="1"/>
              <a:t>survey</a:t>
            </a:r>
            <a:r>
              <a:rPr lang="fr-FR" sz="1700" dirty="0"/>
              <a:t> </a:t>
            </a:r>
            <a:r>
              <a:rPr lang="fr-FR" sz="1700" dirty="0">
                <a:hlinkClick r:id="rId4"/>
              </a:rPr>
              <a:t>« An insight on </a:t>
            </a:r>
            <a:r>
              <a:rPr lang="fr-FR" sz="1700" dirty="0" err="1">
                <a:hlinkClick r:id="rId4"/>
              </a:rPr>
              <a:t>interdisciplinarity</a:t>
            </a:r>
            <a:r>
              <a:rPr lang="fr-FR" sz="1700" dirty="0">
                <a:hlinkClick r:id="rId4"/>
              </a:rPr>
              <a:t> in Europe </a:t>
            </a:r>
            <a:r>
              <a:rPr lang="fr-FR" sz="1700" dirty="0" err="1">
                <a:hlinkClick r:id="rId4"/>
              </a:rPr>
              <a:t>today</a:t>
            </a:r>
            <a:r>
              <a:rPr lang="fr-FR" sz="1700" dirty="0"/>
              <a:t> »</a:t>
            </a:r>
          </a:p>
          <a:p>
            <a:pPr marL="544513" lvl="0" indent="-285750">
              <a:buFont typeface="Arial" panose="020B0604020202020204" pitchFamily="34" charset="0"/>
              <a:buChar char="•"/>
              <a:tabLst>
                <a:tab pos="439738" algn="l"/>
              </a:tabLst>
            </a:pPr>
            <a:r>
              <a:rPr lang="fr-FR" sz="1700" dirty="0"/>
              <a:t>a </a:t>
            </a:r>
            <a:r>
              <a:rPr lang="fr-FR" sz="1700" dirty="0" err="1"/>
              <a:t>competence</a:t>
            </a:r>
            <a:r>
              <a:rPr lang="fr-FR" sz="1700" dirty="0"/>
              <a:t> </a:t>
            </a:r>
            <a:r>
              <a:rPr lang="fr-FR" sz="1700" dirty="0" err="1"/>
              <a:t>framework</a:t>
            </a:r>
            <a:endParaRPr lang="fr-FR" sz="1700" dirty="0"/>
          </a:p>
          <a:p>
            <a:pPr marL="544513" lvl="0" indent="-285750">
              <a:buFont typeface="Arial" panose="020B0604020202020204" pitchFamily="34" charset="0"/>
              <a:buChar char="•"/>
              <a:tabLst>
                <a:tab pos="439738" algn="l"/>
              </a:tabLst>
            </a:pPr>
            <a:r>
              <a:rPr lang="fr-FR" sz="1700" dirty="0"/>
              <a:t>a training programme</a:t>
            </a:r>
          </a:p>
          <a:p>
            <a:pPr marL="544513" lvl="0" indent="-285750">
              <a:buFont typeface="Arial" panose="020B0604020202020204" pitchFamily="34" charset="0"/>
              <a:buChar char="•"/>
              <a:tabLst>
                <a:tab pos="439738" algn="l"/>
              </a:tabLst>
            </a:pPr>
            <a:r>
              <a:rPr lang="fr-FR" sz="1700" dirty="0" err="1"/>
              <a:t>recommendations</a:t>
            </a:r>
            <a:r>
              <a:rPr lang="fr-FR" sz="1700" dirty="0"/>
              <a:t>.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fr-FR" sz="1900" dirty="0"/>
          </a:p>
          <a:p>
            <a:pPr lvl="1"/>
            <a:endParaRPr lang="fr-FR" sz="19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  <a:p>
            <a:pPr marL="285750" indent="-285750">
              <a:buFontTx/>
              <a:buChar char="-"/>
            </a:pPr>
            <a:endParaRPr lang="fr-FR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50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A538F3-2F5D-44F7-9204-505CDCCFD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err="1"/>
              <a:t>Language</a:t>
            </a:r>
            <a:r>
              <a:rPr lang="fr-FR" dirty="0"/>
              <a:t> </a:t>
            </a:r>
            <a:r>
              <a:rPr lang="fr-FR" dirty="0" err="1"/>
              <a:t>policy</a:t>
            </a:r>
            <a:r>
              <a:rPr lang="fr-FR" dirty="0"/>
              <a:t>: report by </a:t>
            </a:r>
            <a:r>
              <a:rPr lang="fr-FR" dirty="0" err="1"/>
              <a:t>Manes</a:t>
            </a:r>
            <a:r>
              <a:rPr lang="fr-FR" dirty="0"/>
              <a:t> and Taylor (sept. 2018)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786E84F-175E-45A1-B133-03D545C2F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« </a:t>
            </a:r>
            <a:r>
              <a:rPr lang="fr-FR" sz="2400" dirty="0">
                <a:hlinkClick r:id="rId3"/>
              </a:rPr>
              <a:t>Propositions pour une meilleure maîtrise des langues vivantes étrangères : oser dire le nouveau monde</a:t>
            </a:r>
            <a:r>
              <a:rPr lang="fr-FR" sz="2400" dirty="0"/>
              <a:t> »</a:t>
            </a:r>
            <a:endParaRPr lang="en-GB" sz="2400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pPr lvl="1"/>
            <a:r>
              <a:rPr lang="en-GB" sz="2400" dirty="0"/>
              <a:t>Renovation Plan of modern languages</a:t>
            </a:r>
            <a:endParaRPr lang="fr-FR" sz="2400" dirty="0"/>
          </a:p>
          <a:p>
            <a:pPr lvl="1"/>
            <a:endParaRPr lang="fr-FR" sz="2400" dirty="0"/>
          </a:p>
          <a:p>
            <a:pPr lvl="1"/>
            <a:r>
              <a:rPr lang="en-GB" sz="2400" dirty="0"/>
              <a:t>For a more effective language policy</a:t>
            </a:r>
          </a:p>
          <a:p>
            <a:pPr lvl="1"/>
            <a:endParaRPr lang="fr-FR" sz="2400" dirty="0"/>
          </a:p>
          <a:p>
            <a:pPr lvl="1"/>
            <a:r>
              <a:rPr lang="en-GB" sz="2400" dirty="0"/>
              <a:t>Reorganizing and energizing teaching, giving confidence to students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25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8D19-C134-4258-9BF6-3E0DD502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Report by </a:t>
            </a:r>
            <a:r>
              <a:rPr lang="fr-FR" dirty="0" err="1"/>
              <a:t>Manes</a:t>
            </a:r>
            <a:r>
              <a:rPr lang="fr-FR" dirty="0"/>
              <a:t> and Taylor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D34470-AD64-413D-9587-BD57025E1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1. Renovation Plan of modern languages </a:t>
            </a:r>
            <a:r>
              <a:rPr lang="fr-FR" sz="2400" dirty="0"/>
              <a:t>(2006)</a:t>
            </a:r>
          </a:p>
          <a:p>
            <a:r>
              <a:rPr lang="fr-FR" sz="2400" dirty="0"/>
              <a:t>A </a:t>
            </a:r>
            <a:r>
              <a:rPr lang="fr-FR" sz="2400" dirty="0" err="1"/>
              <a:t>policy</a:t>
            </a:r>
            <a:r>
              <a:rPr lang="fr-FR" sz="2400" dirty="0"/>
              <a:t> in </a:t>
            </a:r>
            <a:r>
              <a:rPr lang="fr-FR" sz="2400" dirty="0" err="1"/>
              <a:t>favour</a:t>
            </a:r>
            <a:r>
              <a:rPr lang="fr-FR" sz="2400" dirty="0"/>
              <a:t> of </a:t>
            </a:r>
            <a:r>
              <a:rPr lang="fr-FR" sz="2400" dirty="0" err="1"/>
              <a:t>plurilingualism</a:t>
            </a:r>
            <a:endParaRPr lang="fr-FR" sz="2400" dirty="0"/>
          </a:p>
          <a:p>
            <a:r>
              <a:rPr lang="fr-FR" sz="2400" dirty="0"/>
              <a:t>Focus on the </a:t>
            </a:r>
            <a:r>
              <a:rPr lang="fr-FR" sz="2400" dirty="0" err="1"/>
              <a:t>ability</a:t>
            </a:r>
            <a:r>
              <a:rPr lang="fr-FR" sz="2400" dirty="0"/>
              <a:t> to </a:t>
            </a:r>
            <a:r>
              <a:rPr lang="fr-FR" sz="2400" dirty="0" err="1"/>
              <a:t>communicate</a:t>
            </a:r>
            <a:r>
              <a:rPr lang="fr-FR" sz="2400" dirty="0"/>
              <a:t> </a:t>
            </a:r>
            <a:r>
              <a:rPr lang="en-GB" sz="2400" dirty="0"/>
              <a:t>effectively</a:t>
            </a:r>
          </a:p>
          <a:p>
            <a:r>
              <a:rPr lang="en-GB" sz="2400" dirty="0"/>
              <a:t>Interlanguage approach</a:t>
            </a:r>
          </a:p>
          <a:p>
            <a:r>
              <a:rPr lang="en-GB" sz="2400" dirty="0"/>
              <a:t>Approach based on action</a:t>
            </a:r>
          </a:p>
          <a:p>
            <a:endParaRPr lang="en-GB" sz="2400" dirty="0"/>
          </a:p>
          <a:p>
            <a:pPr marL="0" indent="0">
              <a:buNone/>
            </a:pPr>
            <a:r>
              <a:rPr lang="en-GB" sz="2400" dirty="0"/>
              <a:t>2. For a more effective language policy</a:t>
            </a:r>
          </a:p>
          <a:p>
            <a:r>
              <a:rPr lang="en-GB" sz="2400" dirty="0"/>
              <a:t>The question of English</a:t>
            </a:r>
          </a:p>
          <a:p>
            <a:r>
              <a:rPr lang="en-GB" sz="2400" dirty="0"/>
              <a:t>Many recommendations for primary / secondary and both levels, such as enhance mobility in training</a:t>
            </a:r>
          </a:p>
          <a:p>
            <a:endParaRPr lang="en-GB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62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1E8D19-C134-4258-9BF6-3E0DD502B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Report by </a:t>
            </a:r>
            <a:r>
              <a:rPr lang="fr-FR" dirty="0" err="1"/>
              <a:t>Manes</a:t>
            </a:r>
            <a:r>
              <a:rPr lang="fr-FR" dirty="0"/>
              <a:t> and Taylor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CD34470-AD64-413D-9587-BD57025E18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7313" lvl="1" indent="0">
              <a:buNone/>
            </a:pPr>
            <a:r>
              <a:rPr lang="en-GB" sz="2400" dirty="0"/>
              <a:t>3. Reorganizing and energizing teaching,</a:t>
            </a:r>
            <a:br>
              <a:rPr lang="en-GB" sz="2400" dirty="0"/>
            </a:br>
            <a:r>
              <a:rPr lang="en-GB" sz="2400" dirty="0"/>
              <a:t>giving confidence to students</a:t>
            </a:r>
          </a:p>
          <a:p>
            <a:pPr marL="87313" lvl="1" indent="0">
              <a:buNone/>
            </a:pPr>
            <a:br>
              <a:rPr lang="en-GB" sz="2400" dirty="0"/>
            </a:br>
            <a:r>
              <a:rPr lang="en-GB" sz="2400" dirty="0"/>
              <a:t>Some recommendations: </a:t>
            </a:r>
          </a:p>
          <a:p>
            <a:pPr marL="87313" lvl="1" indent="0">
              <a:buNone/>
            </a:pPr>
            <a:endParaRPr lang="fr-FR" sz="2400" dirty="0"/>
          </a:p>
          <a:p>
            <a:r>
              <a:rPr lang="fr-FR" sz="2400" dirty="0" err="1"/>
              <a:t>Develop</a:t>
            </a:r>
            <a:r>
              <a:rPr lang="fr-FR" sz="2400" dirty="0"/>
              <a:t> </a:t>
            </a:r>
            <a:r>
              <a:rPr lang="fr-FR" sz="2400" dirty="0" err="1"/>
              <a:t>early</a:t>
            </a:r>
            <a:r>
              <a:rPr lang="fr-FR" sz="2400" dirty="0"/>
              <a:t> </a:t>
            </a:r>
            <a:r>
              <a:rPr lang="fr-FR" sz="2400" dirty="0" err="1"/>
              <a:t>language</a:t>
            </a:r>
            <a:r>
              <a:rPr lang="fr-FR" sz="2400" dirty="0"/>
              <a:t> </a:t>
            </a:r>
            <a:r>
              <a:rPr lang="fr-FR" sz="2400" dirty="0" err="1"/>
              <a:t>learning</a:t>
            </a:r>
            <a:endParaRPr lang="fr-FR" sz="2400" dirty="0"/>
          </a:p>
          <a:p>
            <a:r>
              <a:rPr lang="fr-FR" sz="2400" dirty="0" err="1"/>
              <a:t>Extand</a:t>
            </a:r>
            <a:r>
              <a:rPr lang="fr-FR" sz="2400" dirty="0"/>
              <a:t> class </a:t>
            </a:r>
            <a:r>
              <a:rPr lang="fr-FR" sz="2400" dirty="0" err="1"/>
              <a:t>hours</a:t>
            </a:r>
            <a:r>
              <a:rPr lang="fr-FR" sz="2400" dirty="0"/>
              <a:t> </a:t>
            </a:r>
            <a:r>
              <a:rPr lang="fr-FR" sz="2400" dirty="0" err="1"/>
              <a:t>devoted</a:t>
            </a:r>
            <a:r>
              <a:rPr lang="fr-FR" sz="2400" dirty="0"/>
              <a:t> to </a:t>
            </a:r>
            <a:r>
              <a:rPr lang="fr-FR" sz="2400" dirty="0" err="1"/>
              <a:t>languages</a:t>
            </a:r>
            <a:endParaRPr lang="fr-FR" sz="2400" dirty="0"/>
          </a:p>
          <a:p>
            <a:r>
              <a:rPr lang="fr-FR" sz="2400" dirty="0"/>
              <a:t>More </a:t>
            </a:r>
            <a:r>
              <a:rPr lang="fr-FR" sz="2400" dirty="0" err="1"/>
              <a:t>exposure</a:t>
            </a:r>
            <a:r>
              <a:rPr lang="fr-FR" sz="2400" dirty="0"/>
              <a:t> to </a:t>
            </a:r>
            <a:r>
              <a:rPr lang="fr-FR" sz="2400" dirty="0" err="1"/>
              <a:t>language</a:t>
            </a:r>
            <a:r>
              <a:rPr lang="fr-FR" sz="2400" dirty="0"/>
              <a:t> </a:t>
            </a:r>
            <a:r>
              <a:rPr lang="fr-FR" sz="2400" dirty="0" err="1"/>
              <a:t>activities</a:t>
            </a:r>
            <a:endParaRPr lang="fr-FR" sz="2400" dirty="0"/>
          </a:p>
          <a:p>
            <a:r>
              <a:rPr lang="en-GB" sz="2400" dirty="0"/>
              <a:t>Develop the teaching of non-linguistic disciplines in foreign languages 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911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883749" y="1339440"/>
            <a:ext cx="5652628" cy="3624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ts val="1600"/>
              </a:spcBef>
              <a:defRPr/>
            </a:pPr>
            <a: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  <a:t>For </a:t>
            </a:r>
            <a:r>
              <a:rPr lang="fr-FR" sz="1400" dirty="0" err="1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  <a:t>further</a:t>
            </a:r>
            <a: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  <a:t> information</a:t>
            </a:r>
            <a:b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</a:br>
            <a:r>
              <a:rPr lang="fr-FR" sz="1400" b="1" dirty="0">
                <a:solidFill>
                  <a:schemeClr val="bg1"/>
                </a:solidFill>
                <a:latin typeface="Segoe UI Semibold" panose="020B0702040204020203" pitchFamily="34" charset="0"/>
                <a:cs typeface="Arial" pitchFamily="34" charset="0"/>
              </a:rPr>
              <a:t>www.ciep.fr</a:t>
            </a:r>
            <a:endParaRPr lang="fr-FR" sz="1400" dirty="0">
              <a:solidFill>
                <a:schemeClr val="bg1"/>
              </a:solidFill>
              <a:latin typeface="Segoe UI Semibold" panose="020B0702040204020203" pitchFamily="34" charset="0"/>
              <a:ea typeface="Segoe UI Symbol" panose="020B0502040204020203" pitchFamily="34" charset="0"/>
            </a:endParaRPr>
          </a:p>
          <a:p>
            <a:pPr>
              <a:lnSpc>
                <a:spcPts val="1900"/>
              </a:lnSpc>
            </a:pPr>
            <a:endParaRPr lang="fr-FR" sz="1400" dirty="0">
              <a:solidFill>
                <a:srgbClr val="B7D1FB"/>
              </a:solidFill>
              <a:latin typeface="Segoe UI Semibold" panose="020B0702040204020203" pitchFamily="34" charset="0"/>
              <a:ea typeface="Segoe UI Symbol" panose="020B0502040204020203" pitchFamily="34" charset="0"/>
            </a:endParaRPr>
          </a:p>
          <a:p>
            <a:pPr>
              <a:lnSpc>
                <a:spcPts val="1900"/>
              </a:lnSpc>
            </a:pPr>
            <a: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  <a:t>Contact : Marion Latour </a:t>
            </a:r>
            <a:b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</a:br>
            <a: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  <a:t>Resource and Document Engineering Centre</a:t>
            </a:r>
          </a:p>
          <a:p>
            <a:pPr>
              <a:lnSpc>
                <a:spcPts val="1900"/>
              </a:lnSpc>
            </a:pPr>
            <a:r>
              <a:rPr lang="fr-FR" sz="14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latour@ciep.fr</a:t>
            </a:r>
          </a:p>
          <a:p>
            <a:pPr>
              <a:lnSpc>
                <a:spcPts val="1900"/>
              </a:lnSpc>
            </a:pPr>
            <a:endParaRPr lang="fr-FR" sz="14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>
              <a:lnSpc>
                <a:spcPts val="1900"/>
              </a:lnSpc>
            </a:pPr>
            <a: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  <a:t>Centre international d’études pédagogiques</a:t>
            </a:r>
          </a:p>
          <a:p>
            <a:pPr>
              <a:lnSpc>
                <a:spcPts val="1900"/>
              </a:lnSpc>
            </a:pPr>
            <a:r>
              <a:rPr lang="fr-FR" sz="14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1, avenue Léon </a:t>
            </a:r>
            <a:r>
              <a:rPr lang="fr-FR" sz="1400" dirty="0" err="1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Journault</a:t>
            </a:r>
            <a:r>
              <a:rPr lang="fr-FR" sz="14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, 92 310 Sèvres</a:t>
            </a:r>
          </a:p>
          <a:p>
            <a:pPr>
              <a:lnSpc>
                <a:spcPts val="1900"/>
              </a:lnSpc>
            </a:pPr>
            <a:endParaRPr lang="fr-FR" sz="1400" dirty="0">
              <a:solidFill>
                <a:schemeClr val="bg1"/>
              </a:solidFill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>
              <a:lnSpc>
                <a:spcPts val="1900"/>
              </a:lnSpc>
            </a:pPr>
            <a:r>
              <a:rPr lang="fr-FR" sz="1400" dirty="0">
                <a:solidFill>
                  <a:srgbClr val="B7D1FB"/>
                </a:solidFill>
                <a:latin typeface="Segoe UI Semibold" panose="020B0702040204020203" pitchFamily="34" charset="0"/>
                <a:ea typeface="Segoe UI Symbol" panose="020B0502040204020203" pitchFamily="34" charset="0"/>
              </a:rPr>
              <a:t>Centre local du CIEP à La Réunion </a:t>
            </a:r>
          </a:p>
          <a:p>
            <a:pPr>
              <a:lnSpc>
                <a:spcPts val="1900"/>
              </a:lnSpc>
            </a:pPr>
            <a:r>
              <a:rPr lang="fr-FR" sz="14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Campus universitaire – 117, rue du général Ailleret </a:t>
            </a:r>
          </a:p>
          <a:p>
            <a:pPr>
              <a:lnSpc>
                <a:spcPts val="1900"/>
              </a:lnSpc>
            </a:pPr>
            <a:r>
              <a:rPr lang="fr-FR" sz="1400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</a:rPr>
              <a:t>97 430 Le Tampon</a:t>
            </a:r>
          </a:p>
          <a:p>
            <a:pPr>
              <a:spcBef>
                <a:spcPts val="1600"/>
              </a:spcBef>
              <a:defRPr/>
            </a:pPr>
            <a:endParaRPr lang="fr-F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7"/>
            <a:ext cx="1348344" cy="237492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005064"/>
            <a:ext cx="1348344" cy="462031"/>
          </a:xfrm>
          <a:prstGeom prst="rect">
            <a:avLst/>
          </a:prstGeom>
        </p:spPr>
      </p:pic>
      <p:grpSp>
        <p:nvGrpSpPr>
          <p:cNvPr id="5" name="Groupe 4"/>
          <p:cNvGrpSpPr/>
          <p:nvPr/>
        </p:nvGrpSpPr>
        <p:grpSpPr>
          <a:xfrm>
            <a:off x="4860032" y="1339440"/>
            <a:ext cx="1261506" cy="304210"/>
            <a:chOff x="4477984" y="908720"/>
            <a:chExt cx="1261506" cy="304210"/>
          </a:xfrm>
        </p:grpSpPr>
        <p:grpSp>
          <p:nvGrpSpPr>
            <p:cNvPr id="8" name="Groupe 7"/>
            <p:cNvGrpSpPr/>
            <p:nvPr/>
          </p:nvGrpSpPr>
          <p:grpSpPr>
            <a:xfrm>
              <a:off x="4477984" y="908720"/>
              <a:ext cx="936104" cy="304210"/>
              <a:chOff x="5076057" y="2600960"/>
              <a:chExt cx="1440111" cy="468000"/>
            </a:xfrm>
          </p:grpSpPr>
          <p:pic>
            <p:nvPicPr>
              <p:cNvPr id="9" name="Picture 2" descr="S:\Commun\Sdac\PAO\LOGOS_DEFINITIFS\Réseaux sociaux\gif jpeg\f\facebook-seul_small.gif">
                <a:hlinkClick r:id="rId5"/>
              </p:cNvPr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76057" y="2600960"/>
                <a:ext cx="431053" cy="46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6" descr="http://www.hippoplus.com/llse/images/TwitterDetoure.gif">
                <a:hlinkClick r:id="rId7"/>
              </p:cNvPr>
              <p:cNvPicPr>
                <a:picLocks noChangeAspect="1" noChangeArrowheads="1"/>
              </p:cNvPicPr>
              <p:nvPr/>
            </p:nvPicPr>
            <p:blipFill rotWithShape="1"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-290" b="-3862"/>
              <a:stretch/>
            </p:blipFill>
            <p:spPr bwMode="auto">
              <a:xfrm>
                <a:off x="5580112" y="2636960"/>
                <a:ext cx="423111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Picture 8" descr="http://www.cjeae.qc.ca/RadFiles/Images/linkedin_logo.png">
                <a:hlinkClick r:id="rId9"/>
              </p:cNvPr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84168" y="2636960"/>
                <a:ext cx="432000" cy="432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66704" y="932121"/>
              <a:ext cx="272786" cy="28080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0939808"/>
      </p:ext>
    </p:extLst>
  </p:cSld>
  <p:clrMapOvr>
    <a:masterClrMapping/>
  </p:clrMapOvr>
</p:sld>
</file>

<file path=ppt/theme/theme1.xml><?xml version="1.0" encoding="utf-8"?>
<a:theme xmlns:a="http://schemas.openxmlformats.org/drawingml/2006/main" name="Pages modè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 intercalai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5784</TotalTime>
  <Words>274</Words>
  <Application>Microsoft Office PowerPoint</Application>
  <PresentationFormat>Affichage à l'écran (4:3)</PresentationFormat>
  <Paragraphs>89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Segoe UI Semibold</vt:lpstr>
      <vt:lpstr>Segoe UI Symbol</vt:lpstr>
      <vt:lpstr>Pages modèles</vt:lpstr>
      <vt:lpstr>Page intercalaire</vt:lpstr>
      <vt:lpstr> INNLAC annual meeting June 2019 - Budapest</vt:lpstr>
      <vt:lpstr>Initial teacher education and professional development</vt:lpstr>
      <vt:lpstr>Examples of programmes in favour of professional development and coordinated by the CIEP</vt:lpstr>
      <vt:lpstr>Language policy: report by Manes and Taylor (sept. 2018)</vt:lpstr>
      <vt:lpstr>Report by Manes and Taylor</vt:lpstr>
      <vt:lpstr>Report by Manes and Taylor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CIEP</dc:creator>
  <cp:lastModifiedBy>Latour, Marion</cp:lastModifiedBy>
  <cp:revision>60</cp:revision>
  <cp:lastPrinted>2012-10-19T12:11:11Z</cp:lastPrinted>
  <dcterms:created xsi:type="dcterms:W3CDTF">2012-10-18T10:04:11Z</dcterms:created>
  <dcterms:modified xsi:type="dcterms:W3CDTF">2019-07-09T16:22:34Z</dcterms:modified>
</cp:coreProperties>
</file>