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858" autoAdjust="0"/>
  </p:normalViewPr>
  <p:slideViewPr>
    <p:cSldViewPr>
      <p:cViewPr varScale="1">
        <p:scale>
          <a:sx n="140" d="100"/>
          <a:sy n="140" d="100"/>
        </p:scale>
        <p:origin x="2394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38AB1-0C48-4DE9-9195-3A6FE78D21B1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B688E-D718-4E42-BCB0-B3AFD612E63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2871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Das Präsens Perfekt ist eine Verbform, die aus zwei Verben besteht: einem Hilfsverb und einem Vollverb (wie im Norwegischen).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7B688E-D718-4E42-BCB0-B3AFD612E63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684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9733" y="113157"/>
            <a:ext cx="6904532" cy="10456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16098" y="2461005"/>
            <a:ext cx="6788784" cy="2244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2480" y="2481452"/>
            <a:ext cx="6024245" cy="14600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sz="4800" dirty="0" err="1"/>
              <a:t>Pr</a:t>
            </a:r>
            <a:r>
              <a:rPr lang="nb-NO" sz="4800" dirty="0"/>
              <a:t>ä</a:t>
            </a:r>
            <a:r>
              <a:rPr sz="4800" dirty="0" err="1"/>
              <a:t>sens</a:t>
            </a:r>
            <a:r>
              <a:rPr lang="nb-NO" sz="4800" dirty="0"/>
              <a:t>p</a:t>
            </a:r>
            <a:r>
              <a:rPr sz="4800" dirty="0" err="1"/>
              <a:t>erfek</a:t>
            </a:r>
            <a:r>
              <a:rPr lang="nb-NO" sz="4800" dirty="0"/>
              <a:t>t</a:t>
            </a:r>
            <a:br>
              <a:rPr lang="nb-NO" sz="4800" dirty="0"/>
            </a:br>
            <a:br>
              <a:rPr lang="nb-NO" sz="1400" spc="-145" dirty="0"/>
            </a:br>
            <a:r>
              <a:rPr sz="3200" spc="-10" dirty="0"/>
              <a:t>(</a:t>
            </a:r>
            <a:r>
              <a:rPr lang="nb-NO" sz="3200" spc="-10" dirty="0" err="1"/>
              <a:t>Vergangenheit</a:t>
            </a:r>
            <a:r>
              <a:rPr sz="3200" spc="-10" dirty="0"/>
              <a:t>)</a:t>
            </a:r>
            <a:endParaRPr spc="-1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711BB30-B20B-B124-D571-AC652043738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8600" y="228600"/>
            <a:ext cx="2926080" cy="215444"/>
          </a:xfrm>
        </p:spPr>
        <p:txBody>
          <a:bodyPr/>
          <a:lstStyle/>
          <a:p>
            <a:r>
              <a:rPr lang="nb-NO" sz="1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Anhang 1: </a:t>
            </a:r>
            <a:r>
              <a:rPr lang="nb-NO" sz="1400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Introduktion</a:t>
            </a:r>
            <a:endParaRPr lang="nb-NO" sz="1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785" y="1205570"/>
            <a:ext cx="8240430" cy="529556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4486" y="2837146"/>
            <a:ext cx="1643128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 err="1">
                <a:latin typeface="Calibri"/>
                <a:cs typeface="Calibri"/>
              </a:rPr>
              <a:t>Infinitiv</a:t>
            </a:r>
            <a:r>
              <a:rPr lang="nb-NO" sz="1800" b="1" spc="-10" dirty="0">
                <a:latin typeface="Calibri"/>
                <a:cs typeface="Calibri"/>
              </a:rPr>
              <a:t>:</a:t>
            </a:r>
            <a:br>
              <a:rPr lang="nb-NO" sz="1800" b="1" spc="-10" dirty="0">
                <a:latin typeface="Calibri"/>
                <a:cs typeface="Calibri"/>
              </a:rPr>
            </a:br>
            <a:endParaRPr lang="nb-NO" sz="1800" b="1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 err="1">
                <a:latin typeface="Calibri"/>
                <a:cs typeface="Calibri"/>
              </a:rPr>
              <a:t>hör</a:t>
            </a:r>
            <a:r>
              <a:rPr lang="nb-NO" sz="180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en</a:t>
            </a:r>
            <a:endParaRPr sz="1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485" y="3639185"/>
            <a:ext cx="88472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spiel</a:t>
            </a:r>
            <a:r>
              <a:rPr lang="nb-NO" sz="1800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en</a:t>
            </a:r>
            <a:endParaRPr sz="1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486" y="3913581"/>
            <a:ext cx="1113332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sag</a:t>
            </a:r>
            <a:r>
              <a:rPr lang="nb-NO"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en</a:t>
            </a:r>
            <a:endParaRPr sz="1800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 err="1">
                <a:latin typeface="Calibri"/>
                <a:cs typeface="Calibri"/>
              </a:rPr>
              <a:t>schreib</a:t>
            </a:r>
            <a:r>
              <a:rPr lang="nb-NO" sz="1800" dirty="0">
                <a:latin typeface="Calibri"/>
                <a:cs typeface="Calibri"/>
              </a:rPr>
              <a:t> 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Calibri"/>
                <a:cs typeface="Calibri"/>
              </a:rPr>
              <a:t>en</a:t>
            </a:r>
            <a:endParaRPr sz="1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79535" y="3377564"/>
            <a:ext cx="483234" cy="1207135"/>
            <a:chOff x="550163" y="409955"/>
            <a:chExt cx="483234" cy="12071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163" y="409955"/>
              <a:ext cx="123443" cy="36880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11555" y="429640"/>
              <a:ext cx="0" cy="283845"/>
            </a:xfrm>
            <a:custGeom>
              <a:avLst/>
              <a:gdLst/>
              <a:ahLst/>
              <a:cxnLst/>
              <a:rect l="l" t="t" r="r" b="b"/>
              <a:pathLst>
                <a:path h="283845">
                  <a:moveTo>
                    <a:pt x="0" y="0"/>
                  </a:moveTo>
                  <a:lnTo>
                    <a:pt x="0" y="28371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419" y="693419"/>
              <a:ext cx="123444" cy="3688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55573" y="713358"/>
              <a:ext cx="0" cy="283845"/>
            </a:xfrm>
            <a:custGeom>
              <a:avLst/>
              <a:gdLst/>
              <a:ahLst/>
              <a:cxnLst/>
              <a:rect l="l" t="t" r="r" b="b"/>
              <a:pathLst>
                <a:path h="283844">
                  <a:moveTo>
                    <a:pt x="0" y="0"/>
                  </a:moveTo>
                  <a:lnTo>
                    <a:pt x="0" y="28384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9827" y="1246631"/>
              <a:ext cx="123443" cy="37033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1600" y="1267078"/>
              <a:ext cx="0" cy="283845"/>
            </a:xfrm>
            <a:custGeom>
              <a:avLst/>
              <a:gdLst/>
              <a:ahLst/>
              <a:cxnLst/>
              <a:rect l="l" t="t" r="r" b="b"/>
              <a:pathLst>
                <a:path h="283844">
                  <a:moveTo>
                    <a:pt x="0" y="0"/>
                  </a:moveTo>
                  <a:lnTo>
                    <a:pt x="0" y="283718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0163" y="963168"/>
              <a:ext cx="123443" cy="36880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11555" y="983233"/>
              <a:ext cx="0" cy="283845"/>
            </a:xfrm>
            <a:custGeom>
              <a:avLst/>
              <a:gdLst/>
              <a:ahLst/>
              <a:cxnLst/>
              <a:rect l="l" t="t" r="r" b="b"/>
              <a:pathLst>
                <a:path h="283844">
                  <a:moveTo>
                    <a:pt x="0" y="0"/>
                  </a:moveTo>
                  <a:lnTo>
                    <a:pt x="0" y="283844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71774" y="4102862"/>
            <a:ext cx="316690" cy="1327150"/>
          </a:xfrm>
          <a:prstGeom prst="rect">
            <a:avLst/>
          </a:prstGeom>
        </p:spPr>
        <p:txBody>
          <a:bodyPr vert="vert270" wrap="square" lIns="0" tIns="66040" rIns="0" bIns="0" rtlCol="0">
            <a:spAutoFit/>
          </a:bodyPr>
          <a:lstStyle/>
          <a:p>
            <a:pPr marL="12700" marR="5080" algn="just">
              <a:lnSpc>
                <a:spcPct val="85300"/>
              </a:lnSpc>
              <a:spcBef>
                <a:spcPts val="520"/>
              </a:spcBef>
            </a:pPr>
            <a:r>
              <a:rPr sz="2000" spc="-50" dirty="0">
                <a:solidFill>
                  <a:srgbClr val="C00000"/>
                </a:solidFill>
                <a:latin typeface="Calibri"/>
                <a:cs typeface="Calibri"/>
              </a:rPr>
              <a:t>X </a:t>
            </a:r>
            <a:r>
              <a:rPr lang="nb-NO" sz="16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nb-NO" sz="2000" spc="-50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000" spc="-50" dirty="0">
                <a:solidFill>
                  <a:srgbClr val="C00000"/>
                </a:solidFill>
                <a:latin typeface="Calibri"/>
                <a:cs typeface="Calibri"/>
              </a:rPr>
              <a:t>X </a:t>
            </a:r>
            <a:r>
              <a:rPr lang="nb-NO" sz="12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nb-NO" sz="2000" spc="-50" dirty="0">
                <a:solidFill>
                  <a:srgbClr val="C00000"/>
                </a:solidFill>
                <a:latin typeface="Calibri"/>
                <a:cs typeface="Calibri"/>
              </a:rPr>
              <a:t>  </a:t>
            </a:r>
            <a:r>
              <a:rPr sz="2000" spc="-50" dirty="0">
                <a:solidFill>
                  <a:srgbClr val="C00000"/>
                </a:solidFill>
                <a:latin typeface="Calibri"/>
                <a:cs typeface="Calibri"/>
              </a:rPr>
              <a:t>X </a:t>
            </a:r>
            <a:r>
              <a:rPr lang="nb-NO" sz="8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nb-NO" sz="24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nb-NO" sz="2000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C00000"/>
                </a:solidFill>
                <a:latin typeface="Calibri"/>
                <a:cs typeface="Calibri"/>
              </a:rPr>
              <a:t>X</a:t>
            </a:r>
            <a:endParaRPr sz="20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19800" y="4704207"/>
            <a:ext cx="179133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+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</a:t>
            </a:r>
            <a:r>
              <a:rPr lang="nb-NO" sz="1800" spc="-10" dirty="0" err="1">
                <a:latin typeface="Calibri"/>
                <a:cs typeface="Calibri"/>
              </a:rPr>
              <a:t>Personalendung</a:t>
            </a:r>
            <a:r>
              <a:rPr sz="1800" spc="-10" dirty="0">
                <a:latin typeface="Calibri"/>
                <a:cs typeface="Calibri"/>
              </a:rPr>
              <a:t>»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404738" y="212202"/>
            <a:ext cx="17913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 err="1"/>
              <a:t>Pr</a:t>
            </a:r>
            <a:r>
              <a:rPr lang="nb-NO" spc="-10" dirty="0"/>
              <a:t>ä</a:t>
            </a:r>
            <a:r>
              <a:rPr spc="-10" dirty="0" err="1"/>
              <a:t>sens</a:t>
            </a:r>
            <a:endParaRPr spc="-10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B16F6DB-7307-DFF7-F257-62EBAFDF44E3}"/>
              </a:ext>
            </a:extLst>
          </p:cNvPr>
          <p:cNvSpPr txBox="1"/>
          <p:nvPr/>
        </p:nvSpPr>
        <p:spPr>
          <a:xfrm>
            <a:off x="4590157" y="4184589"/>
            <a:ext cx="269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300A3DA-A18D-0D41-0AE7-5A4A96E66AD0}"/>
              </a:ext>
            </a:extLst>
          </p:cNvPr>
          <p:cNvSpPr txBox="1"/>
          <p:nvPr/>
        </p:nvSpPr>
        <p:spPr>
          <a:xfrm>
            <a:off x="4685153" y="4492331"/>
            <a:ext cx="269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522606D5-D907-0536-E112-9562CBF0B1A1}"/>
              </a:ext>
            </a:extLst>
          </p:cNvPr>
          <p:cNvSpPr txBox="1"/>
          <p:nvPr/>
        </p:nvSpPr>
        <p:spPr>
          <a:xfrm>
            <a:off x="4590157" y="4803872"/>
            <a:ext cx="269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589ABFC-BDFB-8FC2-ACC3-757860E599B5}"/>
              </a:ext>
            </a:extLst>
          </p:cNvPr>
          <p:cNvSpPr txBox="1"/>
          <p:nvPr/>
        </p:nvSpPr>
        <p:spPr>
          <a:xfrm>
            <a:off x="4954779" y="5114517"/>
            <a:ext cx="269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6A416639-F827-7AFD-CB2D-15388AB30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602609"/>
              </p:ext>
            </p:extLst>
          </p:nvPr>
        </p:nvGraphicFramePr>
        <p:xfrm>
          <a:off x="2552699" y="685800"/>
          <a:ext cx="4044026" cy="5408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101">
                  <a:extLst>
                    <a:ext uri="{9D8B030D-6E8A-4147-A177-3AD203B41FA5}">
                      <a16:colId xmlns:a16="http://schemas.microsoft.com/office/drawing/2014/main" val="2816811022"/>
                    </a:ext>
                  </a:extLst>
                </a:gridCol>
                <a:gridCol w="2100925">
                  <a:extLst>
                    <a:ext uri="{9D8B030D-6E8A-4147-A177-3AD203B41FA5}">
                      <a16:colId xmlns:a16="http://schemas.microsoft.com/office/drawing/2014/main" val="390522793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br>
                        <a:rPr lang="nb-NO" sz="1050" dirty="0"/>
                      </a:br>
                      <a:r>
                        <a:rPr lang="nb-NO" sz="3200" b="1" dirty="0" err="1"/>
                        <a:t>Präsens</a:t>
                      </a:r>
                      <a:br>
                        <a:rPr lang="nb-NO" dirty="0"/>
                      </a:br>
                      <a:r>
                        <a:rPr lang="nb-NO" dirty="0"/>
                        <a:t>(</a:t>
                      </a:r>
                      <a:r>
                        <a:rPr lang="nb-NO" dirty="0" err="1"/>
                        <a:t>Personalendungen</a:t>
                      </a:r>
                      <a:r>
                        <a:rPr lang="nb-NO" dirty="0"/>
                        <a:t>)</a:t>
                      </a:r>
                      <a:br>
                        <a:rPr lang="nb-NO" sz="600" dirty="0"/>
                      </a:br>
                      <a:endParaRPr lang="nb-NO" sz="600" dirty="0"/>
                    </a:p>
                    <a:p>
                      <a:endParaRPr lang="nb-NO" sz="100" dirty="0"/>
                    </a:p>
                  </a:txBody>
                  <a:tcPr marL="144000" marR="1440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96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ich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 -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e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95234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du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 -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 err="1"/>
                        <a:t>st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263444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er / sie / es 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 -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t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421239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wir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 -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en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366595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ihr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 -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t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146883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sie / Sie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  -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en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29828764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3E5EC62-3934-73C5-DB89-496A5772F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743313"/>
              </p:ext>
            </p:extLst>
          </p:nvPr>
        </p:nvGraphicFramePr>
        <p:xfrm>
          <a:off x="2549987" y="724770"/>
          <a:ext cx="4044026" cy="5408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101">
                  <a:extLst>
                    <a:ext uri="{9D8B030D-6E8A-4147-A177-3AD203B41FA5}">
                      <a16:colId xmlns:a16="http://schemas.microsoft.com/office/drawing/2014/main" val="2816811022"/>
                    </a:ext>
                  </a:extLst>
                </a:gridCol>
                <a:gridCol w="2100925">
                  <a:extLst>
                    <a:ext uri="{9D8B030D-6E8A-4147-A177-3AD203B41FA5}">
                      <a16:colId xmlns:a16="http://schemas.microsoft.com/office/drawing/2014/main" val="390522793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br>
                        <a:rPr lang="nb-NO" sz="1050" dirty="0"/>
                      </a:br>
                      <a:r>
                        <a:rPr lang="nb-NO" sz="3200" b="1" dirty="0" err="1"/>
                        <a:t>Präsens</a:t>
                      </a:r>
                      <a:br>
                        <a:rPr lang="nb-NO" dirty="0"/>
                      </a:br>
                      <a:r>
                        <a:rPr lang="nb-NO" dirty="0"/>
                        <a:t>(</a:t>
                      </a:r>
                      <a:r>
                        <a:rPr lang="nb-NO" dirty="0" err="1"/>
                        <a:t>zu</a:t>
                      </a:r>
                      <a:r>
                        <a:rPr lang="nb-NO" dirty="0"/>
                        <a:t> </a:t>
                      </a:r>
                      <a:r>
                        <a:rPr lang="nb-NO" dirty="0" err="1"/>
                        <a:t>haben</a:t>
                      </a:r>
                      <a:r>
                        <a:rPr lang="nb-NO" dirty="0"/>
                        <a:t>)</a:t>
                      </a:r>
                      <a:br>
                        <a:rPr lang="nb-NO" sz="600" dirty="0"/>
                      </a:br>
                      <a:endParaRPr lang="nb-NO" sz="600" dirty="0"/>
                    </a:p>
                    <a:p>
                      <a:endParaRPr lang="nb-NO" sz="100" dirty="0"/>
                    </a:p>
                  </a:txBody>
                  <a:tcPr marL="144000" marR="144000"/>
                </a:tc>
                <a:tc hMerge="1"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96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ich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nb-NO" sz="28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e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95234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du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ha</a:t>
                      </a:r>
                      <a:r>
                        <a:rPr lang="nb-NO" sz="2800" b="1" dirty="0">
                          <a:solidFill>
                            <a:schemeClr val="tx1"/>
                          </a:solidFill>
                        </a:rPr>
                        <a:t>st</a:t>
                      </a:r>
                      <a:r>
                        <a:rPr lang="nb-NO" sz="2800" b="1" dirty="0"/>
                        <a:t>   </a:t>
                      </a:r>
                      <a:r>
                        <a:rPr lang="nb-NO" sz="1200" b="0" dirty="0"/>
                        <a:t>(÷ «b»)</a:t>
                      </a:r>
                      <a:endParaRPr lang="nb-NO" b="0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263444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er / sie / es 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b="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ha</a:t>
                      </a:r>
                      <a:r>
                        <a:rPr lang="nb-NO" sz="2800" b="1" dirty="0"/>
                        <a:t>t     </a:t>
                      </a:r>
                      <a:r>
                        <a:rPr lang="nb-NO" sz="1200" b="0" dirty="0"/>
                        <a:t>(÷ «b»)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421239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wir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nb-NO" sz="28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en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366595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ihr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nb-NO" sz="28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t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146883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sie / Sie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 </a:t>
                      </a:r>
                      <a:r>
                        <a:rPr lang="nb-NO" sz="280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1000" dirty="0"/>
                        <a:t> </a:t>
                      </a:r>
                      <a:r>
                        <a:rPr lang="nb-NO" sz="2800" b="1" dirty="0"/>
                        <a:t>en</a:t>
                      </a:r>
                      <a:endParaRPr lang="nb-NO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29828764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206036"/>
            <a:ext cx="5197247" cy="1045667"/>
          </a:xfrm>
          <a:prstGeom prst="rect">
            <a:avLst/>
          </a:prstGeom>
        </p:spPr>
        <p:txBody>
          <a:bodyPr vert="horz" wrap="square" lIns="0" tIns="361772" rIns="0" bIns="0" rtlCol="0">
            <a:spAutoFit/>
          </a:bodyPr>
          <a:lstStyle/>
          <a:p>
            <a:pPr marL="1314450">
              <a:lnSpc>
                <a:spcPct val="100000"/>
              </a:lnSpc>
              <a:spcBef>
                <a:spcPts val="105"/>
              </a:spcBef>
            </a:pPr>
            <a:r>
              <a:rPr lang="nb-NO" dirty="0" err="1"/>
              <a:t>Präsensperfekt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457200" y="1981200"/>
            <a:ext cx="8519162" cy="4147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de-DE" sz="2700" spc="-10" dirty="0">
                <a:latin typeface="Calibri"/>
                <a:cs typeface="Calibri"/>
              </a:rPr>
              <a:t>Das Präsens</a:t>
            </a:r>
            <a:r>
              <a:rPr lang="de-DE" sz="2700" b="1" spc="-10" dirty="0">
                <a:latin typeface="Calibri"/>
                <a:cs typeface="Calibri"/>
              </a:rPr>
              <a:t>perfekt</a:t>
            </a:r>
            <a:r>
              <a:rPr lang="de-DE" sz="2700" spc="-10" dirty="0">
                <a:latin typeface="Calibri"/>
                <a:cs typeface="Calibri"/>
              </a:rPr>
              <a:t> ist eine Zeitform, die die Vergangenheit ausdrückt.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de-DE" sz="2400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de-DE" sz="2700" dirty="0">
                <a:latin typeface="Calibri"/>
                <a:cs typeface="Calibri"/>
              </a:rPr>
              <a:t>Im gesprochenen Deutsch benutzt man oft das Präsens</a:t>
            </a:r>
            <a:r>
              <a:rPr lang="de-DE" sz="2700" b="1" dirty="0">
                <a:latin typeface="Calibri"/>
                <a:cs typeface="Calibri"/>
              </a:rPr>
              <a:t>perfekt</a:t>
            </a:r>
            <a:r>
              <a:rPr lang="de-DE" sz="2700" dirty="0">
                <a:latin typeface="Calibri"/>
                <a:cs typeface="Calibri"/>
              </a:rPr>
              <a:t>, wo man im Norwegischen das Präteritum verwenden würde.</a:t>
            </a:r>
            <a:endParaRPr sz="27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nb-NO" sz="2700" spc="-10" dirty="0" err="1">
                <a:latin typeface="Calibri"/>
                <a:cs typeface="Calibri"/>
              </a:rPr>
              <a:t>Beispiel</a:t>
            </a:r>
            <a:r>
              <a:rPr sz="2700" spc="-10" dirty="0">
                <a:latin typeface="Calibri"/>
                <a:cs typeface="Calibri"/>
              </a:rPr>
              <a:t>:</a:t>
            </a:r>
            <a:endParaRPr sz="2700" dirty="0">
              <a:latin typeface="Calibri"/>
              <a:cs typeface="Calibri"/>
            </a:endParaRPr>
          </a:p>
          <a:p>
            <a:pPr marL="12700" marR="1848485">
              <a:lnSpc>
                <a:spcPct val="100000"/>
              </a:lnSpc>
            </a:pPr>
            <a:r>
              <a:rPr sz="2700" dirty="0">
                <a:latin typeface="Calibri"/>
                <a:cs typeface="Calibri"/>
              </a:rPr>
              <a:t>Gestern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habe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ich</a:t>
            </a:r>
            <a:r>
              <a:rPr sz="2700" spc="-9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Dieter</a:t>
            </a:r>
            <a:r>
              <a:rPr sz="2700" spc="-105" dirty="0">
                <a:latin typeface="Calibri"/>
                <a:cs typeface="Calibri"/>
              </a:rPr>
              <a:t> </a:t>
            </a:r>
            <a:r>
              <a:rPr sz="2700" b="1" spc="-10" dirty="0">
                <a:latin typeface="Calibri"/>
                <a:cs typeface="Calibri"/>
              </a:rPr>
              <a:t>getroffen</a:t>
            </a:r>
            <a:r>
              <a:rPr sz="2700" spc="-100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(ty) </a:t>
            </a:r>
            <a:r>
              <a:rPr sz="2700" dirty="0">
                <a:latin typeface="Calibri"/>
                <a:cs typeface="Calibri"/>
              </a:rPr>
              <a:t>I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går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traff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jeg</a:t>
            </a:r>
            <a:r>
              <a:rPr sz="2700" spc="-7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Dieter</a:t>
            </a:r>
            <a:r>
              <a:rPr sz="2700" spc="-6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(no)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2840" y="1688585"/>
            <a:ext cx="6540297" cy="10785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00" dirty="0">
                <a:latin typeface="Calibri"/>
                <a:cs typeface="Calibri"/>
              </a:rPr>
              <a:t>Ich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kaufe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ein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Ticket</a:t>
            </a:r>
            <a:r>
              <a:rPr lang="nb-NO" sz="2800" spc="-10" dirty="0">
                <a:latin typeface="Calibri"/>
                <a:cs typeface="Calibri"/>
              </a:rPr>
              <a:t>  </a:t>
            </a:r>
            <a:r>
              <a:rPr lang="nb-NO" sz="1600" spc="-10" dirty="0">
                <a:latin typeface="Calibri"/>
                <a:cs typeface="Calibri"/>
              </a:rPr>
              <a:t>(</a:t>
            </a:r>
            <a:r>
              <a:rPr lang="nb-NO" sz="1600" spc="-10" dirty="0" err="1">
                <a:latin typeface="Calibri"/>
                <a:cs typeface="Calibri"/>
              </a:rPr>
              <a:t>Präsens</a:t>
            </a:r>
            <a:r>
              <a:rPr lang="nb-NO" sz="1600" spc="-1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Ich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habe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ein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Ticket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b="1" spc="-10" dirty="0" err="1">
                <a:latin typeface="Calibri"/>
                <a:cs typeface="Calibri"/>
              </a:rPr>
              <a:t>gekauft</a:t>
            </a:r>
            <a:r>
              <a:rPr lang="nb-NO" sz="2800" b="1" spc="-10" dirty="0">
                <a:latin typeface="Calibri"/>
                <a:cs typeface="Calibri"/>
              </a:rPr>
              <a:t>  </a:t>
            </a:r>
            <a:r>
              <a:rPr lang="nb-NO" sz="1600" spc="-10" dirty="0">
                <a:latin typeface="Calibri"/>
                <a:cs typeface="Calibri"/>
              </a:rPr>
              <a:t>(Perfekt)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9428" y="3264657"/>
            <a:ext cx="6540297" cy="1079142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5"/>
              </a:spcBef>
            </a:pPr>
            <a:r>
              <a:rPr lang="nb-NO" sz="2800" dirty="0" err="1">
                <a:latin typeface="Calibri"/>
                <a:cs typeface="Calibri"/>
              </a:rPr>
              <a:t>Wir</a:t>
            </a:r>
            <a:r>
              <a:rPr lang="nb-NO" sz="2800" spc="-20" dirty="0">
                <a:latin typeface="Calibri"/>
                <a:cs typeface="Calibri"/>
              </a:rPr>
              <a:t> </a:t>
            </a:r>
            <a:r>
              <a:rPr lang="nb-NO" sz="2800" b="1" dirty="0" err="1">
                <a:latin typeface="Calibri"/>
                <a:cs typeface="Calibri"/>
              </a:rPr>
              <a:t>lesen</a:t>
            </a:r>
            <a:r>
              <a:rPr lang="nb-NO" sz="2800" b="1" spc="-20" dirty="0">
                <a:latin typeface="Calibri"/>
                <a:cs typeface="Calibri"/>
              </a:rPr>
              <a:t> </a:t>
            </a:r>
            <a:r>
              <a:rPr lang="nb-NO" sz="2800" dirty="0">
                <a:latin typeface="Calibri"/>
                <a:cs typeface="Calibri"/>
              </a:rPr>
              <a:t>ein</a:t>
            </a:r>
            <a:r>
              <a:rPr lang="nb-NO" sz="2800" spc="5" dirty="0">
                <a:latin typeface="Calibri"/>
                <a:cs typeface="Calibri"/>
              </a:rPr>
              <a:t> </a:t>
            </a:r>
            <a:r>
              <a:rPr lang="nb-NO" sz="2800" spc="-20" dirty="0">
                <a:latin typeface="Calibri"/>
                <a:cs typeface="Calibri"/>
              </a:rPr>
              <a:t>Buch  </a:t>
            </a:r>
            <a:r>
              <a:rPr lang="nb-NO" sz="1600" spc="-20" dirty="0">
                <a:latin typeface="Calibri"/>
                <a:cs typeface="Calibri"/>
              </a:rPr>
              <a:t>(</a:t>
            </a:r>
            <a:r>
              <a:rPr lang="nb-NO" sz="1600" spc="-20" dirty="0" err="1">
                <a:latin typeface="Calibri"/>
                <a:cs typeface="Calibri"/>
              </a:rPr>
              <a:t>Präsens</a:t>
            </a:r>
            <a:r>
              <a:rPr lang="nb-NO" sz="1600" spc="-20" dirty="0">
                <a:latin typeface="Calibri"/>
                <a:cs typeface="Calibri"/>
              </a:rPr>
              <a:t>)</a:t>
            </a:r>
            <a:endParaRPr lang="nb-NO"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Wir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haben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ein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Buch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b="1" spc="-10" dirty="0" err="1">
                <a:latin typeface="Calibri"/>
                <a:cs typeface="Calibri"/>
              </a:rPr>
              <a:t>gelesen</a:t>
            </a:r>
            <a:r>
              <a:rPr lang="nb-NO" sz="2800" b="1" spc="-10" dirty="0">
                <a:latin typeface="Calibri"/>
                <a:cs typeface="Calibri"/>
              </a:rPr>
              <a:t>  </a:t>
            </a:r>
            <a:r>
              <a:rPr lang="nb-NO" sz="1600" spc="-10" dirty="0">
                <a:latin typeface="Calibri"/>
                <a:cs typeface="Calibri"/>
              </a:rPr>
              <a:t>(Perfekt)</a:t>
            </a:r>
            <a:r>
              <a:rPr lang="nb-NO" sz="1600" b="1" spc="-10" dirty="0">
                <a:latin typeface="Calibri"/>
                <a:cs typeface="Calibri"/>
              </a:rPr>
              <a:t> 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467" y="4841372"/>
            <a:ext cx="6921297" cy="107850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800" dirty="0">
                <a:latin typeface="Calibri"/>
                <a:cs typeface="Calibri"/>
              </a:rPr>
              <a:t>Sie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sehen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dirty="0" err="1">
                <a:latin typeface="Calibri"/>
                <a:cs typeface="Calibri"/>
              </a:rPr>
              <a:t>einen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Film</a:t>
            </a:r>
            <a:r>
              <a:rPr lang="nb-NO" sz="2800" spc="-20" dirty="0">
                <a:latin typeface="Calibri"/>
                <a:cs typeface="Calibri"/>
              </a:rPr>
              <a:t>  </a:t>
            </a:r>
            <a:r>
              <a:rPr lang="nb-NO" sz="1600" spc="-20" dirty="0">
                <a:latin typeface="Calibri"/>
                <a:cs typeface="Calibri"/>
              </a:rPr>
              <a:t>(</a:t>
            </a:r>
            <a:r>
              <a:rPr lang="nb-NO" sz="1600" spc="-20" dirty="0" err="1">
                <a:latin typeface="Calibri"/>
                <a:cs typeface="Calibri"/>
              </a:rPr>
              <a:t>Präsens</a:t>
            </a:r>
            <a:r>
              <a:rPr lang="nb-NO" sz="1600" spc="-20" dirty="0"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Sie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haben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einen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Film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b="1" spc="-10" dirty="0" err="1">
                <a:latin typeface="Calibri"/>
                <a:cs typeface="Calibri"/>
              </a:rPr>
              <a:t>gesehen</a:t>
            </a:r>
            <a:r>
              <a:rPr lang="nb-NO" sz="2800" b="1" spc="-10" dirty="0">
                <a:latin typeface="Calibri"/>
                <a:cs typeface="Calibri"/>
              </a:rPr>
              <a:t>  </a:t>
            </a:r>
            <a:r>
              <a:rPr lang="nb-NO" sz="1600" spc="-10" dirty="0">
                <a:latin typeface="Calibri"/>
                <a:cs typeface="Calibri"/>
              </a:rPr>
              <a:t>(Perfekt)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07532" y="3048000"/>
            <a:ext cx="1905000" cy="1855343"/>
          </a:xfrm>
          <a:custGeom>
            <a:avLst/>
            <a:gdLst>
              <a:gd name="connsiteX0" fmla="*/ 0 w 1905000"/>
              <a:gd name="connsiteY0" fmla="*/ 0 h 1855343"/>
              <a:gd name="connsiteX1" fmla="*/ 419100 w 1905000"/>
              <a:gd name="connsiteY1" fmla="*/ 0 h 1855343"/>
              <a:gd name="connsiteX2" fmla="*/ 933450 w 1905000"/>
              <a:gd name="connsiteY2" fmla="*/ 0 h 1855343"/>
              <a:gd name="connsiteX3" fmla="*/ 1352550 w 1905000"/>
              <a:gd name="connsiteY3" fmla="*/ 0 h 1855343"/>
              <a:gd name="connsiteX4" fmla="*/ 1905000 w 1905000"/>
              <a:gd name="connsiteY4" fmla="*/ 0 h 1855343"/>
              <a:gd name="connsiteX5" fmla="*/ 1905000 w 1905000"/>
              <a:gd name="connsiteY5" fmla="*/ 426729 h 1855343"/>
              <a:gd name="connsiteX6" fmla="*/ 1905000 w 1905000"/>
              <a:gd name="connsiteY6" fmla="*/ 927672 h 1855343"/>
              <a:gd name="connsiteX7" fmla="*/ 1905000 w 1905000"/>
              <a:gd name="connsiteY7" fmla="*/ 1372954 h 1855343"/>
              <a:gd name="connsiteX8" fmla="*/ 1905000 w 1905000"/>
              <a:gd name="connsiteY8" fmla="*/ 1855343 h 1855343"/>
              <a:gd name="connsiteX9" fmla="*/ 1466850 w 1905000"/>
              <a:gd name="connsiteY9" fmla="*/ 1855343 h 1855343"/>
              <a:gd name="connsiteX10" fmla="*/ 1028700 w 1905000"/>
              <a:gd name="connsiteY10" fmla="*/ 1855343 h 1855343"/>
              <a:gd name="connsiteX11" fmla="*/ 514350 w 1905000"/>
              <a:gd name="connsiteY11" fmla="*/ 1855343 h 1855343"/>
              <a:gd name="connsiteX12" fmla="*/ 0 w 1905000"/>
              <a:gd name="connsiteY12" fmla="*/ 1855343 h 1855343"/>
              <a:gd name="connsiteX13" fmla="*/ 0 w 1905000"/>
              <a:gd name="connsiteY13" fmla="*/ 1447168 h 1855343"/>
              <a:gd name="connsiteX14" fmla="*/ 0 w 1905000"/>
              <a:gd name="connsiteY14" fmla="*/ 1001885 h 1855343"/>
              <a:gd name="connsiteX15" fmla="*/ 0 w 1905000"/>
              <a:gd name="connsiteY15" fmla="*/ 593710 h 1855343"/>
              <a:gd name="connsiteX16" fmla="*/ 0 w 1905000"/>
              <a:gd name="connsiteY16" fmla="*/ 0 h 185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05000" h="1855343" fill="none" extrusionOk="0">
                <a:moveTo>
                  <a:pt x="0" y="0"/>
                </a:moveTo>
                <a:cubicBezTo>
                  <a:pt x="207814" y="-39972"/>
                  <a:pt x="222395" y="43379"/>
                  <a:pt x="419100" y="0"/>
                </a:cubicBezTo>
                <a:cubicBezTo>
                  <a:pt x="615805" y="-43379"/>
                  <a:pt x="687509" y="14766"/>
                  <a:pt x="933450" y="0"/>
                </a:cubicBezTo>
                <a:cubicBezTo>
                  <a:pt x="1179391" y="-14766"/>
                  <a:pt x="1223964" y="48945"/>
                  <a:pt x="1352550" y="0"/>
                </a:cubicBezTo>
                <a:cubicBezTo>
                  <a:pt x="1481136" y="-48945"/>
                  <a:pt x="1687367" y="36483"/>
                  <a:pt x="1905000" y="0"/>
                </a:cubicBezTo>
                <a:cubicBezTo>
                  <a:pt x="1906469" y="190155"/>
                  <a:pt x="1892719" y="321903"/>
                  <a:pt x="1905000" y="426729"/>
                </a:cubicBezTo>
                <a:cubicBezTo>
                  <a:pt x="1917281" y="531555"/>
                  <a:pt x="1859388" y="778206"/>
                  <a:pt x="1905000" y="927672"/>
                </a:cubicBezTo>
                <a:cubicBezTo>
                  <a:pt x="1950612" y="1077138"/>
                  <a:pt x="1891446" y="1258694"/>
                  <a:pt x="1905000" y="1372954"/>
                </a:cubicBezTo>
                <a:cubicBezTo>
                  <a:pt x="1918554" y="1487214"/>
                  <a:pt x="1893131" y="1724619"/>
                  <a:pt x="1905000" y="1855343"/>
                </a:cubicBezTo>
                <a:cubicBezTo>
                  <a:pt x="1806388" y="1893137"/>
                  <a:pt x="1588996" y="1814349"/>
                  <a:pt x="1466850" y="1855343"/>
                </a:cubicBezTo>
                <a:cubicBezTo>
                  <a:pt x="1344704" y="1896337"/>
                  <a:pt x="1192643" y="1854519"/>
                  <a:pt x="1028700" y="1855343"/>
                </a:cubicBezTo>
                <a:cubicBezTo>
                  <a:pt x="864757" y="1856167"/>
                  <a:pt x="694075" y="1812062"/>
                  <a:pt x="514350" y="1855343"/>
                </a:cubicBezTo>
                <a:cubicBezTo>
                  <a:pt x="334625" y="1898624"/>
                  <a:pt x="156024" y="1831797"/>
                  <a:pt x="0" y="1855343"/>
                </a:cubicBezTo>
                <a:cubicBezTo>
                  <a:pt x="-44443" y="1760156"/>
                  <a:pt x="25422" y="1562077"/>
                  <a:pt x="0" y="1447168"/>
                </a:cubicBezTo>
                <a:cubicBezTo>
                  <a:pt x="-25422" y="1332260"/>
                  <a:pt x="52905" y="1164570"/>
                  <a:pt x="0" y="1001885"/>
                </a:cubicBezTo>
                <a:cubicBezTo>
                  <a:pt x="-52905" y="839200"/>
                  <a:pt x="22083" y="739109"/>
                  <a:pt x="0" y="593710"/>
                </a:cubicBezTo>
                <a:cubicBezTo>
                  <a:pt x="-22083" y="448312"/>
                  <a:pt x="4994" y="212694"/>
                  <a:pt x="0" y="0"/>
                </a:cubicBezTo>
                <a:close/>
              </a:path>
              <a:path w="1905000" h="1855343" stroke="0" extrusionOk="0">
                <a:moveTo>
                  <a:pt x="0" y="0"/>
                </a:moveTo>
                <a:cubicBezTo>
                  <a:pt x="153361" y="-22281"/>
                  <a:pt x="249831" y="37452"/>
                  <a:pt x="419100" y="0"/>
                </a:cubicBezTo>
                <a:cubicBezTo>
                  <a:pt x="588369" y="-37452"/>
                  <a:pt x="808785" y="14623"/>
                  <a:pt x="914400" y="0"/>
                </a:cubicBezTo>
                <a:cubicBezTo>
                  <a:pt x="1020015" y="-14623"/>
                  <a:pt x="1203265" y="9174"/>
                  <a:pt x="1352550" y="0"/>
                </a:cubicBezTo>
                <a:cubicBezTo>
                  <a:pt x="1501835" y="-9174"/>
                  <a:pt x="1676520" y="699"/>
                  <a:pt x="1905000" y="0"/>
                </a:cubicBezTo>
                <a:cubicBezTo>
                  <a:pt x="1923454" y="84804"/>
                  <a:pt x="1888642" y="302858"/>
                  <a:pt x="1905000" y="408175"/>
                </a:cubicBezTo>
                <a:cubicBezTo>
                  <a:pt x="1921358" y="513492"/>
                  <a:pt x="1857735" y="721520"/>
                  <a:pt x="1905000" y="834904"/>
                </a:cubicBezTo>
                <a:cubicBezTo>
                  <a:pt x="1952265" y="948288"/>
                  <a:pt x="1890939" y="1077538"/>
                  <a:pt x="1905000" y="1261633"/>
                </a:cubicBezTo>
                <a:cubicBezTo>
                  <a:pt x="1919061" y="1445728"/>
                  <a:pt x="1886245" y="1656385"/>
                  <a:pt x="1905000" y="1855343"/>
                </a:cubicBezTo>
                <a:cubicBezTo>
                  <a:pt x="1723404" y="1893055"/>
                  <a:pt x="1664402" y="1822028"/>
                  <a:pt x="1447800" y="1855343"/>
                </a:cubicBezTo>
                <a:cubicBezTo>
                  <a:pt x="1231198" y="1888658"/>
                  <a:pt x="1111292" y="1829289"/>
                  <a:pt x="971550" y="1855343"/>
                </a:cubicBezTo>
                <a:cubicBezTo>
                  <a:pt x="831808" y="1881397"/>
                  <a:pt x="614789" y="1855142"/>
                  <a:pt x="457200" y="1855343"/>
                </a:cubicBezTo>
                <a:cubicBezTo>
                  <a:pt x="299611" y="1855544"/>
                  <a:pt x="136595" y="1813627"/>
                  <a:pt x="0" y="1855343"/>
                </a:cubicBezTo>
                <a:cubicBezTo>
                  <a:pt x="-11519" y="1674809"/>
                  <a:pt x="25187" y="1523803"/>
                  <a:pt x="0" y="1372954"/>
                </a:cubicBezTo>
                <a:cubicBezTo>
                  <a:pt x="-25187" y="1222105"/>
                  <a:pt x="52072" y="1070504"/>
                  <a:pt x="0" y="909118"/>
                </a:cubicBezTo>
                <a:cubicBezTo>
                  <a:pt x="-52072" y="747732"/>
                  <a:pt x="4357" y="643407"/>
                  <a:pt x="0" y="408175"/>
                </a:cubicBezTo>
                <a:cubicBezTo>
                  <a:pt x="-4357" y="172943"/>
                  <a:pt x="27327" y="101187"/>
                  <a:pt x="0" y="0"/>
                </a:cubicBezTo>
                <a:close/>
              </a:path>
            </a:pathLst>
          </a:custGeom>
          <a:ln w="28575">
            <a:solidFill>
              <a:schemeClr val="bg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0637912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wrap="square" lIns="144000" tIns="144000" rIns="144000" bIns="14400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b-NO" sz="2000" dirty="0">
                <a:latin typeface="Calibri"/>
                <a:cs typeface="Calibri"/>
              </a:rPr>
              <a:t>Wie </a:t>
            </a:r>
            <a:r>
              <a:rPr lang="nb-NO" sz="2000" dirty="0" err="1">
                <a:latin typeface="Calibri"/>
                <a:cs typeface="Calibri"/>
              </a:rPr>
              <a:t>heißt</a:t>
            </a:r>
            <a:r>
              <a:rPr lang="nb-NO" sz="2000" dirty="0">
                <a:latin typeface="Calibri"/>
                <a:cs typeface="Calibri"/>
              </a:rPr>
              <a:t> </a:t>
            </a:r>
            <a:r>
              <a:rPr lang="nb-NO" sz="1600" dirty="0">
                <a:latin typeface="Calibri"/>
                <a:cs typeface="Calibri"/>
              </a:rPr>
              <a:t>…</a:t>
            </a:r>
            <a:br>
              <a:rPr lang="nb-NO" sz="2000" spc="-35" dirty="0">
                <a:latin typeface="Calibri"/>
                <a:cs typeface="Calibri"/>
              </a:rPr>
            </a:br>
            <a:r>
              <a:rPr lang="nb-NO" sz="2000" spc="-35" dirty="0">
                <a:latin typeface="Calibri"/>
                <a:cs typeface="Calibri"/>
              </a:rPr>
              <a:t>- </a:t>
            </a:r>
            <a:r>
              <a:rPr sz="2000" b="1" i="1" u="sng" spc="-10" dirty="0" err="1">
                <a:latin typeface="Calibri"/>
                <a:cs typeface="Calibri"/>
              </a:rPr>
              <a:t>kjøpt</a:t>
            </a:r>
            <a:r>
              <a:rPr sz="2000" b="1" spc="-10" dirty="0">
                <a:latin typeface="Calibri"/>
                <a:cs typeface="Calibri"/>
              </a:rPr>
              <a:t> </a:t>
            </a:r>
            <a:endParaRPr lang="nb-NO" sz="2000" b="1" spc="-1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b-NO" sz="2000" spc="-20" dirty="0">
                <a:latin typeface="Calibri"/>
                <a:cs typeface="Calibri"/>
              </a:rPr>
              <a:t>- </a:t>
            </a:r>
            <a:r>
              <a:rPr sz="2000" b="1" i="1" u="sng" spc="-20" dirty="0">
                <a:latin typeface="Calibri"/>
                <a:cs typeface="Calibri"/>
              </a:rPr>
              <a:t>lest</a:t>
            </a:r>
            <a:r>
              <a:rPr sz="2000" b="1" spc="-20" dirty="0">
                <a:latin typeface="Calibri"/>
                <a:cs typeface="Calibri"/>
              </a:rPr>
              <a:t> </a:t>
            </a:r>
            <a:endParaRPr lang="nb-NO" sz="2000" b="1" spc="-20" dirty="0">
              <a:latin typeface="Calibri"/>
              <a:cs typeface="Calibri"/>
            </a:endParaRPr>
          </a:p>
          <a:p>
            <a:pPr marL="12700">
              <a:spcBef>
                <a:spcPts val="105"/>
              </a:spcBef>
            </a:pPr>
            <a:r>
              <a:rPr lang="nb-NO" sz="2000" spc="-20" dirty="0">
                <a:latin typeface="Calibri"/>
                <a:cs typeface="Calibri"/>
              </a:rPr>
              <a:t>-</a:t>
            </a:r>
            <a:r>
              <a:rPr lang="nb-NO" sz="2000" b="1" spc="-20" dirty="0">
                <a:latin typeface="Calibri"/>
                <a:cs typeface="Calibri"/>
              </a:rPr>
              <a:t> </a:t>
            </a:r>
            <a:r>
              <a:rPr sz="2000" b="1" i="1" u="sng" spc="-20" dirty="0">
                <a:latin typeface="Calibri"/>
                <a:cs typeface="Calibri"/>
              </a:rPr>
              <a:t>sett</a:t>
            </a:r>
            <a:br>
              <a:rPr lang="nb-NO" sz="2000" b="1" spc="-20" dirty="0">
                <a:latin typeface="Calibri"/>
                <a:cs typeface="Calibri"/>
              </a:rPr>
            </a:br>
            <a:r>
              <a:rPr lang="nb-NO" sz="1600" spc="-20" dirty="0">
                <a:latin typeface="Calibri"/>
                <a:cs typeface="Calibri"/>
              </a:rPr>
              <a:t>…</a:t>
            </a:r>
            <a:r>
              <a:rPr lang="nb-NO" sz="2000" b="1" spc="-20" dirty="0">
                <a:latin typeface="Calibri"/>
                <a:cs typeface="Calibri"/>
              </a:rPr>
              <a:t> </a:t>
            </a:r>
            <a:r>
              <a:rPr lang="nb-NO" sz="2000" dirty="0" err="1">
                <a:latin typeface="Calibri"/>
                <a:cs typeface="Calibri"/>
              </a:rPr>
              <a:t>auf</a:t>
            </a:r>
            <a:r>
              <a:rPr lang="nb-NO" sz="2000" dirty="0">
                <a:latin typeface="Calibri"/>
                <a:cs typeface="Calibri"/>
              </a:rPr>
              <a:t> </a:t>
            </a:r>
            <a:r>
              <a:rPr lang="nb-NO" sz="2000" dirty="0" err="1">
                <a:latin typeface="Calibri"/>
                <a:cs typeface="Calibri"/>
              </a:rPr>
              <a:t>Deutsch</a:t>
            </a:r>
            <a:r>
              <a:rPr lang="nb-NO" sz="2000" dirty="0">
                <a:latin typeface="Calibri"/>
                <a:cs typeface="Calibri"/>
              </a:rPr>
              <a:t>?</a:t>
            </a:r>
            <a:endParaRPr lang="nb-NO" sz="2000" spc="-10" dirty="0">
              <a:latin typeface="Calibri"/>
              <a:cs typeface="Calibri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56A7584-DB36-FC02-5FE7-3BE6A89FB837}"/>
              </a:ext>
            </a:extLst>
          </p:cNvPr>
          <p:cNvSpPr txBox="1"/>
          <p:nvPr/>
        </p:nvSpPr>
        <p:spPr>
          <a:xfrm>
            <a:off x="539428" y="531594"/>
            <a:ext cx="7863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3600" spc="-10" dirty="0" err="1"/>
              <a:t>Beispiele</a:t>
            </a:r>
            <a:r>
              <a:rPr lang="nb-NO" sz="3600" spc="-10" dirty="0"/>
              <a:t>: </a:t>
            </a:r>
            <a:r>
              <a:rPr lang="nb-NO" sz="2800" spc="-10" dirty="0" err="1"/>
              <a:t>Präsens</a:t>
            </a:r>
            <a:r>
              <a:rPr lang="nb-NO" sz="2800" spc="-10" dirty="0"/>
              <a:t> </a:t>
            </a:r>
            <a:r>
              <a:rPr lang="nb-NO" sz="2800" spc="-10" dirty="0">
                <a:sym typeface="Wingdings" panose="05000000000000000000" pitchFamily="2" charset="2"/>
              </a:rPr>
              <a:t> </a:t>
            </a:r>
            <a:r>
              <a:rPr lang="nb-NO" sz="2800" spc="-10" dirty="0" err="1">
                <a:sym typeface="Wingdings" panose="05000000000000000000" pitchFamily="2" charset="2"/>
              </a:rPr>
              <a:t>Präsens</a:t>
            </a:r>
            <a:r>
              <a:rPr lang="nb-NO" sz="2800" b="1" spc="-10" dirty="0" err="1">
                <a:sym typeface="Wingdings" panose="05000000000000000000" pitchFamily="2" charset="2"/>
              </a:rPr>
              <a:t>perfekt</a:t>
            </a:r>
            <a:endParaRPr lang="nb-NO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71600" y="113716"/>
            <a:ext cx="6904532" cy="1045667"/>
          </a:xfrm>
          <a:prstGeom prst="rect">
            <a:avLst/>
          </a:prstGeom>
        </p:spPr>
        <p:txBody>
          <a:bodyPr vert="horz" wrap="square" lIns="0" tIns="361772" rIns="0" bIns="0" rtlCol="0">
            <a:spAutoFit/>
          </a:bodyPr>
          <a:lstStyle/>
          <a:p>
            <a:pPr marL="834390">
              <a:lnSpc>
                <a:spcPct val="100000"/>
              </a:lnSpc>
              <a:spcBef>
                <a:spcPts val="105"/>
              </a:spcBef>
            </a:pPr>
            <a:r>
              <a:rPr lang="nb-NO" dirty="0" err="1"/>
              <a:t>Gibt</a:t>
            </a:r>
            <a:r>
              <a:rPr lang="nb-NO" dirty="0"/>
              <a:t> es ein Muster?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452240" y="2104770"/>
            <a:ext cx="12636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gekauft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9090" y="2546045"/>
            <a:ext cx="12871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gelesen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51403" y="3682694"/>
            <a:ext cx="136271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gebucht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6571" y="2654045"/>
            <a:ext cx="14547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latin typeface="Calibri"/>
                <a:cs typeface="Calibri"/>
              </a:rPr>
              <a:t>gemacht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89090" y="3905503"/>
            <a:ext cx="14077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gesehen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7892" y="4519676"/>
            <a:ext cx="17760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0" dirty="0">
                <a:latin typeface="Calibri"/>
                <a:cs typeface="Calibri"/>
              </a:rPr>
              <a:t>geschlafen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9734" y="152400"/>
            <a:ext cx="6904532" cy="1042413"/>
          </a:xfrm>
          <a:prstGeom prst="rect">
            <a:avLst/>
          </a:prstGeom>
        </p:spPr>
        <p:txBody>
          <a:bodyPr vert="horz" wrap="square" lIns="0" tIns="361772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dirty="0" err="1"/>
              <a:t>Pr</a:t>
            </a:r>
            <a:r>
              <a:rPr lang="nb-NO" dirty="0"/>
              <a:t>ä</a:t>
            </a:r>
            <a:r>
              <a:rPr dirty="0" err="1"/>
              <a:t>sens</a:t>
            </a:r>
            <a:r>
              <a:rPr spc="-100" dirty="0"/>
              <a:t> </a:t>
            </a:r>
            <a:r>
              <a:rPr lang="nb-NO" spc="-100" dirty="0"/>
              <a:t>P</a:t>
            </a:r>
            <a:r>
              <a:rPr dirty="0" err="1"/>
              <a:t>erfek</a:t>
            </a:r>
            <a:r>
              <a:rPr lang="nb-NO"/>
              <a:t>t-</a:t>
            </a:r>
            <a:r>
              <a:rPr spc="-10" dirty="0"/>
              <a:t>«</a:t>
            </a:r>
            <a:r>
              <a:rPr lang="nb-NO" spc="-10" dirty="0"/>
              <a:t>F</a:t>
            </a:r>
            <a:r>
              <a:rPr spc="-10" dirty="0" err="1"/>
              <a:t>ormel</a:t>
            </a:r>
            <a:r>
              <a:rPr spc="-10" dirty="0"/>
              <a:t>»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64499"/>
              </p:ext>
            </p:extLst>
          </p:nvPr>
        </p:nvGraphicFramePr>
        <p:xfrm>
          <a:off x="1905000" y="2590800"/>
          <a:ext cx="7020000" cy="23488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59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605">
                <a:tc>
                  <a:txBody>
                    <a:bodyPr/>
                    <a:lstStyle/>
                    <a:p>
                      <a:pPr marL="450215" algn="ctr">
                        <a:lnSpc>
                          <a:spcPts val="2655"/>
                        </a:lnSpc>
                      </a:pPr>
                      <a:r>
                        <a:rPr lang="nb-NO" sz="2800" spc="-1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     </a:t>
                      </a:r>
                      <a:r>
                        <a:rPr lang="nb-NO" sz="28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Verbs</a:t>
                      </a:r>
                      <a:r>
                        <a:rPr sz="2800" spc="-10" dirty="0" err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tamm</a:t>
                      </a:r>
                      <a:r>
                        <a:rPr lang="nb-NO" sz="2800" spc="-1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      </a:t>
                      </a:r>
                      <a:endParaRPr sz="2800" dirty="0">
                        <a:solidFill>
                          <a:srgbClr val="C00000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ts val="2655"/>
                        </a:lnSpc>
                      </a:pPr>
                      <a:r>
                        <a:rPr lang="nb-NO" sz="3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nb-NO" sz="2400" b="0" spc="-3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2800" b="1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2800" b="1" spc="-3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 err="1">
                          <a:latin typeface="Calibri"/>
                          <a:cs typeface="Calibri"/>
                        </a:rPr>
                        <a:t>svake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verb</a:t>
                      </a:r>
                      <a:r>
                        <a:rPr lang="nb-NO" sz="2800" spc="-20" dirty="0">
                          <a:latin typeface="Calibri"/>
                          <a:cs typeface="Calibri"/>
                        </a:rPr>
                        <a:t>  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620"/>
                        </a:spcBef>
                      </a:pPr>
                      <a:r>
                        <a:rPr sz="2800" b="1" dirty="0" err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ge</a:t>
                      </a:r>
                      <a:r>
                        <a:rPr lang="nb-NO" sz="2400" b="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2800" b="0" spc="-2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3600" spc="-50" dirty="0">
                          <a:latin typeface="Calibri"/>
                          <a:cs typeface="Calibri"/>
                        </a:rPr>
                        <a:t>+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20574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3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605">
                <a:tc>
                  <a:txBody>
                    <a:bodyPr/>
                    <a:lstStyle/>
                    <a:p>
                      <a:pPr marL="1441450">
                        <a:lnSpc>
                          <a:spcPct val="100000"/>
                        </a:lnSpc>
                        <a:spcBef>
                          <a:spcPts val="1620"/>
                        </a:spcBef>
                      </a:pPr>
                      <a:r>
                        <a:rPr lang="nb-NO" sz="2800" dirty="0" err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Verbstamm</a:t>
                      </a:r>
                      <a:r>
                        <a:rPr sz="2800" spc="-150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(*)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20574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1620"/>
                        </a:spcBef>
                      </a:pPr>
                      <a:r>
                        <a:rPr sz="3600" dirty="0">
                          <a:latin typeface="Calibri"/>
                          <a:cs typeface="Calibri"/>
                        </a:rPr>
                        <a:t>+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nb-NO" sz="2400" spc="-30" dirty="0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2800" b="1" dirty="0" err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en</a:t>
                      </a:r>
                      <a:r>
                        <a:rPr sz="2800" b="1" spc="-3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=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sterke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verb</a:t>
                      </a:r>
                      <a:endParaRPr sz="2800" dirty="0">
                        <a:latin typeface="Calibri"/>
                        <a:cs typeface="Calibri"/>
                      </a:endParaRPr>
                    </a:p>
                  </a:txBody>
                  <a:tcPr marL="0" marR="0" marT="20574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304800" y="3429000"/>
            <a:ext cx="2573935" cy="9970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 err="1">
                <a:latin typeface="Calibri"/>
                <a:cs typeface="Calibri"/>
              </a:rPr>
              <a:t>haben</a:t>
            </a:r>
            <a:r>
              <a:rPr lang="nb-NO" sz="2800" b="1" dirty="0">
                <a:latin typeface="Calibri"/>
                <a:cs typeface="Calibri"/>
              </a:rPr>
              <a:t> </a:t>
            </a:r>
            <a:r>
              <a:rPr lang="nb-NO" sz="3600" spc="-10" dirty="0">
                <a:latin typeface="Calibri"/>
                <a:cs typeface="Calibri"/>
              </a:rPr>
              <a:t>+</a:t>
            </a:r>
            <a:r>
              <a:rPr sz="2800" spc="-75" dirty="0">
                <a:latin typeface="Calibri"/>
                <a:cs typeface="Calibri"/>
              </a:rPr>
              <a:t> </a:t>
            </a:r>
            <a:br>
              <a:rPr lang="nb-NO" sz="2800" spc="-75" dirty="0">
                <a:latin typeface="Calibri"/>
                <a:cs typeface="Calibri"/>
              </a:rPr>
            </a:br>
            <a:r>
              <a:rPr sz="2800" spc="-10" dirty="0">
                <a:latin typeface="Calibri"/>
                <a:cs typeface="Calibri"/>
              </a:rPr>
              <a:t>(sein)</a:t>
            </a:r>
            <a:endParaRPr sz="2800" dirty="0">
              <a:latin typeface="Calibri"/>
              <a:cs typeface="Calibri"/>
            </a:endParaRP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7B058D5A-4A6A-3043-1D0E-2B4CDD46A20C}"/>
              </a:ext>
            </a:extLst>
          </p:cNvPr>
          <p:cNvCxnSpPr>
            <a:cxnSpLocks/>
          </p:cNvCxnSpPr>
          <p:nvPr/>
        </p:nvCxnSpPr>
        <p:spPr>
          <a:xfrm flipV="1">
            <a:off x="2667000" y="2915403"/>
            <a:ext cx="685800" cy="71311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669CAF6E-B37D-76DE-0D0D-90F8A70B1C4D}"/>
              </a:ext>
            </a:extLst>
          </p:cNvPr>
          <p:cNvCxnSpPr>
            <a:cxnSpLocks/>
          </p:cNvCxnSpPr>
          <p:nvPr/>
        </p:nvCxnSpPr>
        <p:spPr>
          <a:xfrm>
            <a:off x="2667000" y="3828868"/>
            <a:ext cx="685800" cy="5972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84F9EC23-7CF3-34D4-5BD8-955BA6DF0E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161454"/>
              </p:ext>
            </p:extLst>
          </p:nvPr>
        </p:nvGraphicFramePr>
        <p:xfrm>
          <a:off x="914400" y="685800"/>
          <a:ext cx="7620001" cy="5591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878">
                  <a:extLst>
                    <a:ext uri="{9D8B030D-6E8A-4147-A177-3AD203B41FA5}">
                      <a16:colId xmlns:a16="http://schemas.microsoft.com/office/drawing/2014/main" val="4234564091"/>
                    </a:ext>
                  </a:extLst>
                </a:gridCol>
                <a:gridCol w="1477347">
                  <a:extLst>
                    <a:ext uri="{9D8B030D-6E8A-4147-A177-3AD203B41FA5}">
                      <a16:colId xmlns:a16="http://schemas.microsoft.com/office/drawing/2014/main" val="3961581894"/>
                    </a:ext>
                  </a:extLst>
                </a:gridCol>
                <a:gridCol w="4198776">
                  <a:extLst>
                    <a:ext uri="{9D8B030D-6E8A-4147-A177-3AD203B41FA5}">
                      <a16:colId xmlns:a16="http://schemas.microsoft.com/office/drawing/2014/main" val="1283105205"/>
                    </a:ext>
                  </a:extLst>
                </a:gridCol>
              </a:tblGrid>
              <a:tr h="294640">
                <a:tc gridSpan="3">
                  <a:txBody>
                    <a:bodyPr/>
                    <a:lstStyle/>
                    <a:p>
                      <a:pPr algn="ctr"/>
                      <a:br>
                        <a:rPr lang="nb-NO" sz="1050" dirty="0"/>
                      </a:br>
                      <a:r>
                        <a:rPr lang="nb-NO" sz="3200" b="1" dirty="0" err="1"/>
                        <a:t>Präsens</a:t>
                      </a:r>
                      <a:r>
                        <a:rPr lang="nb-NO" sz="3200" b="1" dirty="0"/>
                        <a:t> Perfekt</a:t>
                      </a:r>
                      <a:br>
                        <a:rPr lang="nb-NO" dirty="0"/>
                      </a:br>
                      <a:br>
                        <a:rPr lang="nb-NO" sz="600" dirty="0"/>
                      </a:br>
                      <a:endParaRPr lang="nb-NO" sz="600" dirty="0"/>
                    </a:p>
                    <a:p>
                      <a:endParaRPr lang="nb-NO" sz="100" dirty="0"/>
                    </a:p>
                  </a:txBody>
                  <a:tcPr marL="144000" marR="144000"/>
                </a:tc>
                <a:tc hMerge="1">
                  <a:txBody>
                    <a:bodyPr/>
                    <a:lstStyle/>
                    <a:p>
                      <a:endParaRPr lang="nb-NO" sz="100" dirty="0"/>
                    </a:p>
                  </a:txBody>
                  <a:tcPr marL="144000" marR="144000"/>
                </a:tc>
                <a:tc hMerge="1">
                  <a:txBody>
                    <a:bodyPr/>
                    <a:lstStyle/>
                    <a:p>
                      <a:endParaRPr lang="nb-NO" sz="100" dirty="0"/>
                    </a:p>
                  </a:txBody>
                  <a:tcPr marL="144000" marR="144000"/>
                </a:tc>
                <a:extLst>
                  <a:ext uri="{0D108BD9-81ED-4DB2-BD59-A6C34878D82A}">
                    <a16:rowId xmlns:a16="http://schemas.microsoft.com/office/drawing/2014/main" val="341581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ich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800" b="0" spc="-2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3200" b="1" spc="-20" dirty="0" err="1"/>
                        <a:t>e</a:t>
                      </a:r>
                      <a:endParaRPr lang="nb-NO" sz="2800" dirty="0">
                        <a:latin typeface="+mn-lt"/>
                        <a:cs typeface="Calibri"/>
                      </a:endParaRPr>
                    </a:p>
                  </a:txBody>
                  <a:tcPr marL="144000" marR="144000" marT="144000" marB="144000"/>
                </a:tc>
                <a:tc rowSpan="6">
                  <a:txBody>
                    <a:bodyPr/>
                    <a:lstStyle/>
                    <a:p>
                      <a:endParaRPr lang="nb-NO" sz="2800" dirty="0"/>
                    </a:p>
                    <a:p>
                      <a:endParaRPr lang="nb-NO" sz="2400" dirty="0"/>
                    </a:p>
                    <a:p>
                      <a:endParaRPr lang="nb-NO" sz="1200" dirty="0"/>
                    </a:p>
                    <a:p>
                      <a:endParaRPr lang="nb-NO" sz="2800" dirty="0"/>
                    </a:p>
                    <a:p>
                      <a:r>
                        <a:rPr lang="nb-NO" sz="2800" dirty="0"/>
                        <a:t>      </a:t>
                      </a:r>
                      <a:r>
                        <a:rPr lang="nb-NO" sz="2800" dirty="0" err="1"/>
                        <a:t>eine</a:t>
                      </a:r>
                      <a:r>
                        <a:rPr lang="nb-NO" sz="2400" dirty="0"/>
                        <a:t> </a:t>
                      </a:r>
                      <a:r>
                        <a:rPr lang="nb-NO" sz="2800" dirty="0" err="1"/>
                        <a:t>Fahrkarte</a:t>
                      </a:r>
                      <a:r>
                        <a:rPr lang="nb-NO" sz="2400" dirty="0"/>
                        <a:t> </a:t>
                      </a:r>
                      <a:r>
                        <a:rPr lang="nb-NO" sz="3200" b="1" dirty="0" err="1"/>
                        <a:t>ge</a:t>
                      </a:r>
                      <a:r>
                        <a:rPr lang="nb-NO" sz="2800" dirty="0" err="1"/>
                        <a:t>kauf</a:t>
                      </a:r>
                      <a:r>
                        <a:rPr lang="nb-NO" sz="3200" b="1" dirty="0" err="1"/>
                        <a:t>t</a:t>
                      </a:r>
                      <a:endParaRPr lang="nb-NO" sz="2800" b="1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246185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du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b="0" spc="-2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</a:t>
                      </a:r>
                      <a:r>
                        <a:rPr lang="nb-NO" sz="3200" b="1" spc="-20" dirty="0"/>
                        <a:t>st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231344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er / sie / es 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b="0" spc="-25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</a:t>
                      </a:r>
                      <a:r>
                        <a:rPr lang="nb-NO" sz="3200" b="1" spc="-25" dirty="0"/>
                        <a:t>t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144849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wir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b="0" spc="-1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3200" b="1" spc="-10" dirty="0" err="1"/>
                        <a:t>en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98677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 err="1"/>
                        <a:t>ihr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b="0" spc="-2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3200" b="1" spc="-20" dirty="0" err="1"/>
                        <a:t>t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388350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2800" dirty="0"/>
                        <a:t>sie / Sie</a:t>
                      </a:r>
                    </a:p>
                  </a:txBody>
                  <a:tcPr marL="144000" marR="144000" marT="144000" marB="144000"/>
                </a:tc>
                <a:tc>
                  <a:txBody>
                    <a:bodyPr/>
                    <a:lstStyle/>
                    <a:p>
                      <a:r>
                        <a:rPr lang="nb-NO" sz="2800" b="0" spc="-10" dirty="0" err="1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hab</a:t>
                      </a:r>
                      <a:r>
                        <a:rPr lang="nb-NO" sz="3200" b="1" spc="-10" dirty="0" err="1"/>
                        <a:t>en</a:t>
                      </a:r>
                      <a:endParaRPr lang="nb-NO" sz="2800" dirty="0"/>
                    </a:p>
                  </a:txBody>
                  <a:tcPr marL="144000" marR="144000" marT="144000" marB="144000"/>
                </a:tc>
                <a:tc vMerge="1">
                  <a:txBody>
                    <a:bodyPr/>
                    <a:lstStyle/>
                    <a:p>
                      <a:endParaRPr lang="nb-NO" dirty="0"/>
                    </a:p>
                  </a:txBody>
                  <a:tcPr marL="144000" marR="144000" marT="144000" marB="144000"/>
                </a:tc>
                <a:extLst>
                  <a:ext uri="{0D108BD9-81ED-4DB2-BD59-A6C34878D82A}">
                    <a16:rowId xmlns:a16="http://schemas.microsoft.com/office/drawing/2014/main" val="1196342906"/>
                  </a:ext>
                </a:extLst>
              </a:tr>
            </a:tbl>
          </a:graphicData>
        </a:graphic>
      </p:graphicFrame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243041CE-735D-245F-E4D4-3CBDFBBAA575}"/>
              </a:ext>
            </a:extLst>
          </p:cNvPr>
          <p:cNvCxnSpPr>
            <a:cxnSpLocks/>
          </p:cNvCxnSpPr>
          <p:nvPr/>
        </p:nvCxnSpPr>
        <p:spPr>
          <a:xfrm>
            <a:off x="3733800" y="2057400"/>
            <a:ext cx="1143000" cy="9906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DF3E4D93-3D1C-83B8-B8D9-63C17633FAF2}"/>
              </a:ext>
            </a:extLst>
          </p:cNvPr>
          <p:cNvCxnSpPr>
            <a:cxnSpLocks/>
          </p:cNvCxnSpPr>
          <p:nvPr/>
        </p:nvCxnSpPr>
        <p:spPr>
          <a:xfrm>
            <a:off x="3657600" y="2743200"/>
            <a:ext cx="1143000" cy="5334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CB80BD12-5ECF-7CA7-3A39-30E19B7E5220}"/>
              </a:ext>
            </a:extLst>
          </p:cNvPr>
          <p:cNvCxnSpPr>
            <a:cxnSpLocks/>
          </p:cNvCxnSpPr>
          <p:nvPr/>
        </p:nvCxnSpPr>
        <p:spPr>
          <a:xfrm>
            <a:off x="3581400" y="3448049"/>
            <a:ext cx="1219200" cy="635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tt pilkobling 21">
            <a:extLst>
              <a:ext uri="{FF2B5EF4-FFF2-40B4-BE49-F238E27FC236}">
                <a16:creationId xmlns:a16="http://schemas.microsoft.com/office/drawing/2014/main" id="{429ADF5C-31B2-38E0-128E-C5A1BAC29ED0}"/>
              </a:ext>
            </a:extLst>
          </p:cNvPr>
          <p:cNvCxnSpPr>
            <a:cxnSpLocks/>
          </p:cNvCxnSpPr>
          <p:nvPr/>
        </p:nvCxnSpPr>
        <p:spPr>
          <a:xfrm flipV="1">
            <a:off x="3962400" y="3644901"/>
            <a:ext cx="762000" cy="469899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B4BD5D5A-7C45-6B0F-8E9C-B23512BCC3A2}"/>
              </a:ext>
            </a:extLst>
          </p:cNvPr>
          <p:cNvCxnSpPr>
            <a:cxnSpLocks/>
          </p:cNvCxnSpPr>
          <p:nvPr/>
        </p:nvCxnSpPr>
        <p:spPr>
          <a:xfrm flipV="1">
            <a:off x="3733800" y="3810000"/>
            <a:ext cx="1143000" cy="9906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tt pilkobling 35">
            <a:extLst>
              <a:ext uri="{FF2B5EF4-FFF2-40B4-BE49-F238E27FC236}">
                <a16:creationId xmlns:a16="http://schemas.microsoft.com/office/drawing/2014/main" id="{DAC4172E-DFB6-0B4A-BAEA-A40C3E6F9819}"/>
              </a:ext>
            </a:extLst>
          </p:cNvPr>
          <p:cNvCxnSpPr/>
          <p:nvPr/>
        </p:nvCxnSpPr>
        <p:spPr>
          <a:xfrm flipV="1">
            <a:off x="4114800" y="3962400"/>
            <a:ext cx="838200" cy="160020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76200"/>
            <a:ext cx="6904532" cy="1045667"/>
          </a:xfrm>
          <a:prstGeom prst="rect">
            <a:avLst/>
          </a:prstGeom>
        </p:spPr>
        <p:txBody>
          <a:bodyPr vert="horz" wrap="square" lIns="0" tIns="361772" rIns="0" bIns="0" rtlCol="0">
            <a:spAutoFit/>
          </a:bodyPr>
          <a:lstStyle/>
          <a:p>
            <a:pPr marL="1616710">
              <a:lnSpc>
                <a:spcPct val="100000"/>
              </a:lnSpc>
              <a:spcBef>
                <a:spcPts val="105"/>
              </a:spcBef>
            </a:pPr>
            <a:r>
              <a:rPr lang="nb-NO" spc="-10" dirty="0" err="1"/>
              <a:t>Zusammenfassung</a:t>
            </a:r>
            <a:r>
              <a:rPr spc="-10" dirty="0"/>
              <a:t>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1267459"/>
            <a:ext cx="7934325" cy="4880888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355600" marR="163830" indent="-342900">
              <a:lnSpc>
                <a:spcPts val="2880"/>
              </a:lnSpc>
              <a:spcBef>
                <a:spcPts val="795"/>
              </a:spcBef>
              <a:buFont typeface="Arial"/>
              <a:buChar char="•"/>
              <a:tabLst>
                <a:tab pos="355600" algn="l"/>
              </a:tabLst>
            </a:pPr>
            <a:r>
              <a:rPr lang="nb-NO" sz="2400" dirty="0">
                <a:latin typeface="Calibri"/>
                <a:cs typeface="Calibri"/>
              </a:rPr>
              <a:t>Die Verbform </a:t>
            </a:r>
            <a:r>
              <a:rPr sz="2400" dirty="0" err="1">
                <a:latin typeface="Calibri"/>
                <a:cs typeface="Calibri"/>
              </a:rPr>
              <a:t>Pr</a:t>
            </a:r>
            <a:r>
              <a:rPr lang="nb-NO" sz="2400" dirty="0">
                <a:latin typeface="Calibri"/>
                <a:cs typeface="Calibri"/>
              </a:rPr>
              <a:t>ä</a:t>
            </a:r>
            <a:r>
              <a:rPr sz="2400" dirty="0" err="1">
                <a:latin typeface="Calibri"/>
                <a:cs typeface="Calibri"/>
              </a:rPr>
              <a:t>sens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lang="nb-NO" sz="2400" spc="-65" dirty="0">
                <a:latin typeface="Calibri"/>
                <a:cs typeface="Calibri"/>
              </a:rPr>
              <a:t>P</a:t>
            </a:r>
            <a:r>
              <a:rPr sz="2400" dirty="0" err="1">
                <a:latin typeface="Calibri"/>
                <a:cs typeface="Calibri"/>
              </a:rPr>
              <a:t>erfek</a:t>
            </a:r>
            <a:r>
              <a:rPr lang="nb-NO" sz="2400" dirty="0">
                <a:latin typeface="Calibri"/>
                <a:cs typeface="Calibri"/>
              </a:rPr>
              <a:t>t </a:t>
            </a:r>
            <a:r>
              <a:rPr lang="nb-NO" sz="2400" dirty="0" err="1">
                <a:latin typeface="Calibri"/>
                <a:cs typeface="Calibri"/>
              </a:rPr>
              <a:t>besteht</a:t>
            </a:r>
            <a:r>
              <a:rPr lang="nb-NO" sz="2400" dirty="0">
                <a:latin typeface="Calibri"/>
                <a:cs typeface="Calibri"/>
              </a:rPr>
              <a:t> aus </a:t>
            </a:r>
            <a:r>
              <a:rPr lang="nb-NO" sz="2400" dirty="0" err="1">
                <a:latin typeface="Calibri"/>
                <a:cs typeface="Calibri"/>
              </a:rPr>
              <a:t>zwei</a:t>
            </a:r>
            <a:r>
              <a:rPr lang="nb-NO" sz="2400" dirty="0">
                <a:latin typeface="Calibri"/>
                <a:cs typeface="Calibri"/>
              </a:rPr>
              <a:t> </a:t>
            </a:r>
            <a:r>
              <a:rPr lang="nb-NO" sz="2400" dirty="0" err="1">
                <a:latin typeface="Calibri"/>
                <a:cs typeface="Calibri"/>
              </a:rPr>
              <a:t>Teilen</a:t>
            </a:r>
            <a:r>
              <a:rPr lang="nb-NO" sz="2400" dirty="0">
                <a:latin typeface="Calibri"/>
                <a:cs typeface="Calibri"/>
              </a:rPr>
              <a:t>: </a:t>
            </a:r>
            <a:r>
              <a:rPr lang="de-DE" sz="2400" dirty="0">
                <a:latin typeface="Calibri"/>
                <a:cs typeface="Calibri"/>
              </a:rPr>
              <a:t>einem </a:t>
            </a:r>
            <a:r>
              <a:rPr lang="de-DE" sz="2400" b="1" dirty="0">
                <a:latin typeface="Calibri"/>
                <a:cs typeface="Calibri"/>
              </a:rPr>
              <a:t>Hilfsverb</a:t>
            </a:r>
            <a:r>
              <a:rPr lang="de-DE" sz="2400" dirty="0">
                <a:latin typeface="Calibri"/>
                <a:cs typeface="Calibri"/>
              </a:rPr>
              <a:t> und einem </a:t>
            </a:r>
            <a:r>
              <a:rPr lang="de-DE" sz="2400" b="1" dirty="0">
                <a:latin typeface="Calibri"/>
                <a:cs typeface="Calibri"/>
              </a:rPr>
              <a:t>Vollverb</a:t>
            </a:r>
            <a:r>
              <a:rPr lang="de-DE" sz="2400" dirty="0">
                <a:latin typeface="Calibri"/>
                <a:cs typeface="Calibri"/>
              </a:rPr>
              <a:t> </a:t>
            </a:r>
            <a:br>
              <a:rPr lang="de-DE" sz="2400" dirty="0">
                <a:latin typeface="Calibri"/>
                <a:cs typeface="Calibri"/>
              </a:rPr>
            </a:br>
            <a:r>
              <a:rPr lang="de-DE" sz="2400" dirty="0">
                <a:latin typeface="Calibri"/>
                <a:cs typeface="Calibri"/>
              </a:rPr>
              <a:t>(wie im Norwegischen).</a:t>
            </a:r>
            <a:endParaRPr sz="2400" dirty="0">
              <a:latin typeface="Calibri"/>
              <a:cs typeface="Calibri"/>
            </a:endParaRPr>
          </a:p>
          <a:p>
            <a:pPr marL="355600" marR="78740" indent="-342900">
              <a:lnSpc>
                <a:spcPts val="2880"/>
              </a:lnSpc>
              <a:spcBef>
                <a:spcPts val="3600"/>
              </a:spcBef>
              <a:buFont typeface="Arial"/>
              <a:buChar char="•"/>
              <a:tabLst>
                <a:tab pos="355600" algn="l"/>
              </a:tabLst>
            </a:pPr>
            <a:r>
              <a:rPr lang="de-DE" sz="2400" dirty="0">
                <a:latin typeface="Calibri"/>
                <a:cs typeface="Calibri"/>
              </a:rPr>
              <a:t>Das Präsensperfekt wird gebildet, indem man das </a:t>
            </a:r>
            <a:r>
              <a:rPr lang="de-DE" sz="2400" b="1" dirty="0">
                <a:latin typeface="Calibri"/>
                <a:cs typeface="Calibri"/>
              </a:rPr>
              <a:t>Hilfsverb</a:t>
            </a:r>
            <a:r>
              <a:rPr lang="de-DE" sz="2400" dirty="0">
                <a:latin typeface="Calibri"/>
                <a:cs typeface="Calibri"/>
              </a:rPr>
              <a:t> "haben" ("sein") </a:t>
            </a:r>
            <a:r>
              <a:rPr lang="de-DE" sz="2400" b="1" dirty="0">
                <a:latin typeface="Calibri"/>
                <a:cs typeface="Calibri"/>
              </a:rPr>
              <a:t>im Präsens </a:t>
            </a:r>
            <a:r>
              <a:rPr lang="de-DE" sz="2400" dirty="0">
                <a:latin typeface="Calibri"/>
                <a:cs typeface="Calibri"/>
              </a:rPr>
              <a:t>konjugiert und die </a:t>
            </a:r>
            <a:r>
              <a:rPr lang="de-DE" sz="2400" dirty="0" err="1">
                <a:latin typeface="Calibri"/>
                <a:cs typeface="Calibri"/>
              </a:rPr>
              <a:t>Perfektform</a:t>
            </a:r>
            <a:r>
              <a:rPr lang="de-DE" sz="2400" dirty="0">
                <a:latin typeface="Calibri"/>
                <a:cs typeface="Calibri"/>
              </a:rPr>
              <a:t> des Hauptverbs hinzufügt.</a:t>
            </a:r>
            <a:br>
              <a:rPr lang="de-DE" sz="2400" dirty="0">
                <a:latin typeface="Calibri"/>
                <a:cs typeface="Calibri"/>
              </a:rPr>
            </a:br>
            <a:endParaRPr sz="2400" dirty="0">
              <a:latin typeface="Calibri"/>
              <a:cs typeface="Calibri"/>
            </a:endParaRPr>
          </a:p>
          <a:p>
            <a:pPr marL="355600" marR="1270635" indent="-342900">
              <a:lnSpc>
                <a:spcPts val="2880"/>
              </a:lnSpc>
              <a:buFont typeface="Arial"/>
              <a:buChar char="•"/>
              <a:tabLst>
                <a:tab pos="355600" algn="l"/>
              </a:tabLst>
            </a:pPr>
            <a:r>
              <a:rPr lang="de-DE" sz="2400" spc="-10" dirty="0">
                <a:latin typeface="Calibri"/>
                <a:cs typeface="Calibri"/>
              </a:rPr>
              <a:t>Die </a:t>
            </a:r>
            <a:r>
              <a:rPr lang="de-DE" sz="2400" b="1" spc="-10" dirty="0" err="1">
                <a:latin typeface="Calibri"/>
                <a:cs typeface="Calibri"/>
              </a:rPr>
              <a:t>Perfektform</a:t>
            </a:r>
            <a:r>
              <a:rPr lang="de-DE" sz="2400" spc="-10" dirty="0">
                <a:latin typeface="Calibri"/>
                <a:cs typeface="Calibri"/>
              </a:rPr>
              <a:t> </a:t>
            </a:r>
            <a:r>
              <a:rPr lang="de-DE" sz="2400" b="1" spc="-10" dirty="0">
                <a:latin typeface="Calibri"/>
                <a:cs typeface="Calibri"/>
              </a:rPr>
              <a:t>des Vollverbs </a:t>
            </a:r>
            <a:r>
              <a:rPr lang="de-DE" sz="2400" spc="-10" dirty="0">
                <a:latin typeface="Calibri"/>
                <a:cs typeface="Calibri"/>
              </a:rPr>
              <a:t>ändert sich nicht nach den Personen, sie ist für alle Personen gleich. </a:t>
            </a:r>
          </a:p>
          <a:p>
            <a:pPr marL="355600" marR="1270635" indent="-342900">
              <a:lnSpc>
                <a:spcPts val="2880"/>
              </a:lnSpc>
              <a:buFont typeface="Arial"/>
              <a:buChar char="•"/>
              <a:tabLst>
                <a:tab pos="355600" algn="l"/>
              </a:tabLst>
            </a:pPr>
            <a:endParaRPr lang="nb-NO" sz="2400" dirty="0">
              <a:latin typeface="Calibri"/>
              <a:cs typeface="Calibri"/>
            </a:endParaRPr>
          </a:p>
          <a:p>
            <a:pPr marL="355600" marR="5080" indent="-342900">
              <a:lnSpc>
                <a:spcPct val="80000"/>
              </a:lnSpc>
              <a:buFont typeface="Arial"/>
              <a:buChar char="•"/>
              <a:tabLst>
                <a:tab pos="355600" algn="l"/>
              </a:tabLst>
            </a:pPr>
            <a:r>
              <a:rPr lang="de-DE" sz="2400" dirty="0">
                <a:latin typeface="Calibri"/>
                <a:cs typeface="Calibri"/>
              </a:rPr>
              <a:t>Die </a:t>
            </a:r>
            <a:r>
              <a:rPr lang="de-DE" sz="2400" b="1" dirty="0">
                <a:latin typeface="Calibri"/>
                <a:cs typeface="Calibri"/>
              </a:rPr>
              <a:t>Wortfolge</a:t>
            </a:r>
            <a:r>
              <a:rPr lang="de-DE" sz="2400" dirty="0">
                <a:latin typeface="Calibri"/>
                <a:cs typeface="Calibri"/>
              </a:rPr>
              <a:t> ist anders als im Norwegischen.</a:t>
            </a:r>
            <a:r>
              <a:rPr sz="2400" spc="-10" dirty="0">
                <a:latin typeface="Calibri"/>
                <a:cs typeface="Calibri"/>
              </a:rPr>
              <a:t> </a:t>
            </a:r>
            <a:br>
              <a:rPr lang="nb-NO" sz="2400" spc="-10" dirty="0">
                <a:latin typeface="Calibri"/>
                <a:cs typeface="Calibri"/>
              </a:rPr>
            </a:br>
            <a:r>
              <a:rPr lang="nb-NO" sz="2400" spc="-10" dirty="0">
                <a:latin typeface="Calibri"/>
                <a:cs typeface="Calibri"/>
              </a:rPr>
              <a:t>Die </a:t>
            </a:r>
            <a:r>
              <a:rPr sz="2400" spc="-20" dirty="0" err="1">
                <a:latin typeface="Calibri"/>
                <a:cs typeface="Calibri"/>
              </a:rPr>
              <a:t>Perfektumform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lang="nb-NO" sz="2400" dirty="0">
                <a:latin typeface="Calibri"/>
                <a:cs typeface="Calibri"/>
              </a:rPr>
              <a:t>des Vollverbs </a:t>
            </a:r>
            <a:r>
              <a:rPr lang="nb-NO" sz="2400" dirty="0" err="1">
                <a:latin typeface="Calibri"/>
                <a:cs typeface="Calibri"/>
              </a:rPr>
              <a:t>steht</a:t>
            </a:r>
            <a:r>
              <a:rPr lang="nb-NO" sz="2400" dirty="0">
                <a:latin typeface="Calibri"/>
                <a:cs typeface="Calibri"/>
              </a:rPr>
              <a:t> am Ende des </a:t>
            </a:r>
            <a:r>
              <a:rPr lang="nb-NO" sz="2400" dirty="0" err="1">
                <a:latin typeface="Calibri"/>
                <a:cs typeface="Calibri"/>
              </a:rPr>
              <a:t>Satzes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1772" rIns="0" bIns="0" rtlCol="0">
            <a:spAutoFit/>
          </a:bodyPr>
          <a:lstStyle/>
          <a:p>
            <a:pPr marL="2290445">
              <a:lnSpc>
                <a:spcPct val="100000"/>
              </a:lnSpc>
              <a:spcBef>
                <a:spcPts val="105"/>
              </a:spcBef>
            </a:pPr>
            <a:r>
              <a:rPr lang="nb-NO" spc="-10" dirty="0" err="1"/>
              <a:t>Wortfolge</a:t>
            </a:r>
            <a:endParaRPr spc="-10" dirty="0"/>
          </a:p>
        </p:txBody>
      </p:sp>
      <p:sp>
        <p:nvSpPr>
          <p:cNvPr id="3" name="object 3"/>
          <p:cNvSpPr/>
          <p:nvPr/>
        </p:nvSpPr>
        <p:spPr>
          <a:xfrm>
            <a:off x="2588105" y="3219721"/>
            <a:ext cx="1268095" cy="26034"/>
          </a:xfrm>
          <a:custGeom>
            <a:avLst/>
            <a:gdLst/>
            <a:ahLst/>
            <a:cxnLst/>
            <a:rect l="l" t="t" r="r" b="b"/>
            <a:pathLst>
              <a:path w="1268095" h="26035">
                <a:moveTo>
                  <a:pt x="550164" y="0"/>
                </a:moveTo>
                <a:lnTo>
                  <a:pt x="0" y="0"/>
                </a:lnTo>
                <a:lnTo>
                  <a:pt x="0" y="25908"/>
                </a:lnTo>
                <a:lnTo>
                  <a:pt x="550164" y="25908"/>
                </a:lnTo>
                <a:lnTo>
                  <a:pt x="550164" y="0"/>
                </a:lnTo>
                <a:close/>
              </a:path>
              <a:path w="1268095" h="26035">
                <a:moveTo>
                  <a:pt x="1267955" y="0"/>
                </a:moveTo>
                <a:lnTo>
                  <a:pt x="643128" y="0"/>
                </a:lnTo>
                <a:lnTo>
                  <a:pt x="643128" y="25908"/>
                </a:lnTo>
                <a:lnTo>
                  <a:pt x="1267955" y="25908"/>
                </a:lnTo>
                <a:lnTo>
                  <a:pt x="126795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21595" y="2769408"/>
            <a:ext cx="5107305" cy="16846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3340" algn="ctr">
              <a:lnSpc>
                <a:spcPct val="100000"/>
              </a:lnSpc>
              <a:spcBef>
                <a:spcPts val="105"/>
              </a:spcBef>
            </a:pPr>
            <a:r>
              <a:rPr sz="3200" dirty="0" err="1">
                <a:latin typeface="Calibri"/>
                <a:cs typeface="Calibri"/>
              </a:rPr>
              <a:t>Jeg</a:t>
            </a:r>
            <a:r>
              <a:rPr lang="nb-NO" sz="3200" dirty="0">
                <a:latin typeface="Calibri"/>
                <a:cs typeface="Calibri"/>
              </a:rPr>
              <a:t> 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har</a:t>
            </a:r>
            <a:r>
              <a:rPr sz="3200" spc="-6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sett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lang="nb-NO"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mange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filmer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70"/>
              </a:spcBef>
            </a:pPr>
            <a:endParaRPr sz="3200" dirty="0">
              <a:latin typeface="Calibri"/>
              <a:cs typeface="Calibri"/>
            </a:endParaRPr>
          </a:p>
          <a:p>
            <a:pPr marR="55244" algn="ctr">
              <a:lnSpc>
                <a:spcPct val="100000"/>
              </a:lnSpc>
              <a:tabLst>
                <a:tab pos="856615" algn="l"/>
              </a:tabLst>
            </a:pPr>
            <a:r>
              <a:rPr sz="3200" spc="-25" dirty="0">
                <a:latin typeface="Calibri"/>
                <a:cs typeface="Calibri"/>
              </a:rPr>
              <a:t>Ich</a:t>
            </a:r>
            <a:r>
              <a:rPr sz="3200" dirty="0">
                <a:latin typeface="Calibri"/>
                <a:cs typeface="Calibri"/>
              </a:rPr>
              <a:t>	</a:t>
            </a:r>
            <a:r>
              <a:rPr sz="3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habe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viele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Filme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gesehen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38400" y="2172318"/>
            <a:ext cx="1564013" cy="971073"/>
            <a:chOff x="3010026" y="1711451"/>
            <a:chExt cx="1515788" cy="971073"/>
          </a:xfrm>
        </p:grpSpPr>
        <p:sp>
          <p:nvSpPr>
            <p:cNvPr id="6" name="object 6"/>
            <p:cNvSpPr/>
            <p:nvPr/>
          </p:nvSpPr>
          <p:spPr>
            <a:xfrm>
              <a:off x="3528313" y="1711451"/>
              <a:ext cx="482600" cy="504190"/>
            </a:xfrm>
            <a:custGeom>
              <a:avLst/>
              <a:gdLst/>
              <a:ahLst/>
              <a:cxnLst/>
              <a:rect l="l" t="t" r="r" b="b"/>
              <a:pathLst>
                <a:path w="482600" h="504189">
                  <a:moveTo>
                    <a:pt x="0" y="251968"/>
                  </a:moveTo>
                  <a:lnTo>
                    <a:pt x="4898" y="201177"/>
                  </a:lnTo>
                  <a:lnTo>
                    <a:pt x="18948" y="153876"/>
                  </a:lnTo>
                  <a:lnTo>
                    <a:pt x="41181" y="111075"/>
                  </a:lnTo>
                  <a:lnTo>
                    <a:pt x="70627" y="73787"/>
                  </a:lnTo>
                  <a:lnTo>
                    <a:pt x="106319" y="43023"/>
                  </a:lnTo>
                  <a:lnTo>
                    <a:pt x="147286" y="19796"/>
                  </a:lnTo>
                  <a:lnTo>
                    <a:pt x="192560" y="5117"/>
                  </a:lnTo>
                  <a:lnTo>
                    <a:pt x="241173" y="0"/>
                  </a:lnTo>
                  <a:lnTo>
                    <a:pt x="289785" y="5117"/>
                  </a:lnTo>
                  <a:lnTo>
                    <a:pt x="335059" y="19796"/>
                  </a:lnTo>
                  <a:lnTo>
                    <a:pt x="376026" y="43023"/>
                  </a:lnTo>
                  <a:lnTo>
                    <a:pt x="411718" y="73787"/>
                  </a:lnTo>
                  <a:lnTo>
                    <a:pt x="441164" y="111075"/>
                  </a:lnTo>
                  <a:lnTo>
                    <a:pt x="463397" y="153876"/>
                  </a:lnTo>
                  <a:lnTo>
                    <a:pt x="477447" y="201177"/>
                  </a:lnTo>
                  <a:lnTo>
                    <a:pt x="482346" y="251968"/>
                  </a:lnTo>
                  <a:lnTo>
                    <a:pt x="477447" y="302763"/>
                  </a:lnTo>
                  <a:lnTo>
                    <a:pt x="463397" y="350079"/>
                  </a:lnTo>
                  <a:lnTo>
                    <a:pt x="441164" y="392900"/>
                  </a:lnTo>
                  <a:lnTo>
                    <a:pt x="411718" y="430212"/>
                  </a:lnTo>
                  <a:lnTo>
                    <a:pt x="376026" y="460999"/>
                  </a:lnTo>
                  <a:lnTo>
                    <a:pt x="335059" y="484247"/>
                  </a:lnTo>
                  <a:lnTo>
                    <a:pt x="289785" y="498939"/>
                  </a:lnTo>
                  <a:lnTo>
                    <a:pt x="241173" y="504063"/>
                  </a:lnTo>
                  <a:lnTo>
                    <a:pt x="192560" y="498939"/>
                  </a:lnTo>
                  <a:lnTo>
                    <a:pt x="147286" y="484247"/>
                  </a:lnTo>
                  <a:lnTo>
                    <a:pt x="106319" y="460999"/>
                  </a:lnTo>
                  <a:lnTo>
                    <a:pt x="70627" y="430212"/>
                  </a:lnTo>
                  <a:lnTo>
                    <a:pt x="41181" y="392900"/>
                  </a:lnTo>
                  <a:lnTo>
                    <a:pt x="18948" y="350079"/>
                  </a:lnTo>
                  <a:lnTo>
                    <a:pt x="4898" y="302763"/>
                  </a:lnTo>
                  <a:lnTo>
                    <a:pt x="0" y="251968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71113" y="2132837"/>
              <a:ext cx="1397000" cy="457200"/>
            </a:xfrm>
            <a:custGeom>
              <a:avLst/>
              <a:gdLst/>
              <a:ahLst/>
              <a:cxnLst/>
              <a:rect l="l" t="t" r="r" b="b"/>
              <a:pathLst>
                <a:path w="1397000" h="457200">
                  <a:moveTo>
                    <a:pt x="939546" y="0"/>
                  </a:moveTo>
                  <a:lnTo>
                    <a:pt x="986287" y="2360"/>
                  </a:lnTo>
                  <a:lnTo>
                    <a:pt x="1031679" y="9289"/>
                  </a:lnTo>
                  <a:lnTo>
                    <a:pt x="1075492" y="20557"/>
                  </a:lnTo>
                  <a:lnTo>
                    <a:pt x="1117496" y="35933"/>
                  </a:lnTo>
                  <a:lnTo>
                    <a:pt x="1157462" y="55187"/>
                  </a:lnTo>
                  <a:lnTo>
                    <a:pt x="1195158" y="78090"/>
                  </a:lnTo>
                  <a:lnTo>
                    <a:pt x="1230355" y="104411"/>
                  </a:lnTo>
                  <a:lnTo>
                    <a:pt x="1262824" y="133921"/>
                  </a:lnTo>
                  <a:lnTo>
                    <a:pt x="1292334" y="166390"/>
                  </a:lnTo>
                  <a:lnTo>
                    <a:pt x="1318655" y="201587"/>
                  </a:lnTo>
                  <a:lnTo>
                    <a:pt x="1341558" y="239283"/>
                  </a:lnTo>
                  <a:lnTo>
                    <a:pt x="1360812" y="279249"/>
                  </a:lnTo>
                  <a:lnTo>
                    <a:pt x="1376188" y="321253"/>
                  </a:lnTo>
                  <a:lnTo>
                    <a:pt x="1387456" y="365066"/>
                  </a:lnTo>
                  <a:lnTo>
                    <a:pt x="1394385" y="410458"/>
                  </a:lnTo>
                  <a:lnTo>
                    <a:pt x="1396746" y="457200"/>
                  </a:lnTo>
                </a:path>
                <a:path w="1397000" h="457200">
                  <a:moveTo>
                    <a:pt x="0" y="457200"/>
                  </a:moveTo>
                  <a:lnTo>
                    <a:pt x="2360" y="410458"/>
                  </a:lnTo>
                  <a:lnTo>
                    <a:pt x="9289" y="365066"/>
                  </a:lnTo>
                  <a:lnTo>
                    <a:pt x="20557" y="321253"/>
                  </a:lnTo>
                  <a:lnTo>
                    <a:pt x="35933" y="279249"/>
                  </a:lnTo>
                  <a:lnTo>
                    <a:pt x="55187" y="239283"/>
                  </a:lnTo>
                  <a:lnTo>
                    <a:pt x="78090" y="201587"/>
                  </a:lnTo>
                  <a:lnTo>
                    <a:pt x="104411" y="166390"/>
                  </a:lnTo>
                  <a:lnTo>
                    <a:pt x="133921" y="133921"/>
                  </a:lnTo>
                  <a:lnTo>
                    <a:pt x="166390" y="104411"/>
                  </a:lnTo>
                  <a:lnTo>
                    <a:pt x="201587" y="78090"/>
                  </a:lnTo>
                  <a:lnTo>
                    <a:pt x="239283" y="55187"/>
                  </a:lnTo>
                  <a:lnTo>
                    <a:pt x="279249" y="35933"/>
                  </a:lnTo>
                  <a:lnTo>
                    <a:pt x="321253" y="20557"/>
                  </a:lnTo>
                  <a:lnTo>
                    <a:pt x="365066" y="9289"/>
                  </a:lnTo>
                  <a:lnTo>
                    <a:pt x="410458" y="2360"/>
                  </a:lnTo>
                  <a:lnTo>
                    <a:pt x="457200" y="0"/>
                  </a:lnTo>
                </a:path>
              </a:pathLst>
            </a:custGeom>
            <a:ln w="38100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10026" y="2590037"/>
              <a:ext cx="122555" cy="83185"/>
            </a:xfrm>
            <a:custGeom>
              <a:avLst/>
              <a:gdLst/>
              <a:ahLst/>
              <a:cxnLst/>
              <a:rect l="l" t="t" r="r" b="b"/>
              <a:pathLst>
                <a:path w="122555" h="83185">
                  <a:moveTo>
                    <a:pt x="61087" y="0"/>
                  </a:moveTo>
                  <a:lnTo>
                    <a:pt x="37290" y="3254"/>
                  </a:lnTo>
                  <a:lnTo>
                    <a:pt x="17875" y="12128"/>
                  </a:lnTo>
                  <a:lnTo>
                    <a:pt x="4794" y="25288"/>
                  </a:lnTo>
                  <a:lnTo>
                    <a:pt x="0" y="41401"/>
                  </a:lnTo>
                  <a:lnTo>
                    <a:pt x="4794" y="57441"/>
                  </a:lnTo>
                  <a:lnTo>
                    <a:pt x="17875" y="70564"/>
                  </a:lnTo>
                  <a:lnTo>
                    <a:pt x="37290" y="79424"/>
                  </a:lnTo>
                  <a:lnTo>
                    <a:pt x="61087" y="82676"/>
                  </a:lnTo>
                  <a:lnTo>
                    <a:pt x="84903" y="79424"/>
                  </a:lnTo>
                  <a:lnTo>
                    <a:pt x="104362" y="70564"/>
                  </a:lnTo>
                  <a:lnTo>
                    <a:pt x="117486" y="57441"/>
                  </a:lnTo>
                  <a:lnTo>
                    <a:pt x="122300" y="41401"/>
                  </a:lnTo>
                  <a:lnTo>
                    <a:pt x="117486" y="25288"/>
                  </a:lnTo>
                  <a:lnTo>
                    <a:pt x="104362" y="12128"/>
                  </a:lnTo>
                  <a:lnTo>
                    <a:pt x="84903" y="3254"/>
                  </a:lnTo>
                  <a:lnTo>
                    <a:pt x="6108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10026" y="2590037"/>
              <a:ext cx="122555" cy="83185"/>
            </a:xfrm>
            <a:custGeom>
              <a:avLst/>
              <a:gdLst/>
              <a:ahLst/>
              <a:cxnLst/>
              <a:rect l="l" t="t" r="r" b="b"/>
              <a:pathLst>
                <a:path w="122555" h="83185">
                  <a:moveTo>
                    <a:pt x="0" y="41401"/>
                  </a:moveTo>
                  <a:lnTo>
                    <a:pt x="4794" y="25288"/>
                  </a:lnTo>
                  <a:lnTo>
                    <a:pt x="17875" y="12128"/>
                  </a:lnTo>
                  <a:lnTo>
                    <a:pt x="37290" y="3254"/>
                  </a:lnTo>
                  <a:lnTo>
                    <a:pt x="61087" y="0"/>
                  </a:lnTo>
                  <a:lnTo>
                    <a:pt x="84903" y="3254"/>
                  </a:lnTo>
                  <a:lnTo>
                    <a:pt x="104362" y="12128"/>
                  </a:lnTo>
                  <a:lnTo>
                    <a:pt x="117486" y="25288"/>
                  </a:lnTo>
                  <a:lnTo>
                    <a:pt x="122300" y="41401"/>
                  </a:lnTo>
                  <a:lnTo>
                    <a:pt x="117486" y="57441"/>
                  </a:lnTo>
                  <a:lnTo>
                    <a:pt x="104362" y="70564"/>
                  </a:lnTo>
                  <a:lnTo>
                    <a:pt x="84903" y="79424"/>
                  </a:lnTo>
                  <a:lnTo>
                    <a:pt x="61087" y="82676"/>
                  </a:lnTo>
                  <a:lnTo>
                    <a:pt x="37290" y="79424"/>
                  </a:lnTo>
                  <a:lnTo>
                    <a:pt x="17875" y="70564"/>
                  </a:lnTo>
                  <a:lnTo>
                    <a:pt x="4794" y="57441"/>
                  </a:lnTo>
                  <a:lnTo>
                    <a:pt x="0" y="41401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99224" y="2574524"/>
              <a:ext cx="126590" cy="1080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144594" y="3481563"/>
            <a:ext cx="4705985" cy="1627505"/>
            <a:chOff x="2641345" y="2916047"/>
            <a:chExt cx="4705985" cy="1627505"/>
          </a:xfrm>
        </p:grpSpPr>
        <p:sp>
          <p:nvSpPr>
            <p:cNvPr id="14" name="object 14"/>
            <p:cNvSpPr/>
            <p:nvPr/>
          </p:nvSpPr>
          <p:spPr>
            <a:xfrm>
              <a:off x="2654046" y="3046729"/>
              <a:ext cx="4680585" cy="1318260"/>
            </a:xfrm>
            <a:custGeom>
              <a:avLst/>
              <a:gdLst/>
              <a:ahLst/>
              <a:cxnLst/>
              <a:rect l="l" t="t" r="r" b="b"/>
              <a:pathLst>
                <a:path w="4680584" h="1318260">
                  <a:moveTo>
                    <a:pt x="838708" y="0"/>
                  </a:moveTo>
                  <a:lnTo>
                    <a:pt x="0" y="0"/>
                  </a:lnTo>
                  <a:lnTo>
                    <a:pt x="0" y="165100"/>
                  </a:lnTo>
                  <a:lnTo>
                    <a:pt x="0" y="1153160"/>
                  </a:lnTo>
                  <a:lnTo>
                    <a:pt x="0" y="1318260"/>
                  </a:lnTo>
                  <a:lnTo>
                    <a:pt x="786892" y="1318260"/>
                  </a:lnTo>
                  <a:lnTo>
                    <a:pt x="786892" y="1153160"/>
                  </a:lnTo>
                  <a:lnTo>
                    <a:pt x="164719" y="1153160"/>
                  </a:lnTo>
                  <a:lnTo>
                    <a:pt x="164719" y="165100"/>
                  </a:lnTo>
                  <a:lnTo>
                    <a:pt x="838708" y="165100"/>
                  </a:lnTo>
                  <a:lnTo>
                    <a:pt x="838708" y="0"/>
                  </a:lnTo>
                  <a:close/>
                </a:path>
                <a:path w="4680584" h="1318260">
                  <a:moveTo>
                    <a:pt x="4680585" y="165227"/>
                  </a:moveTo>
                  <a:lnTo>
                    <a:pt x="4515866" y="165227"/>
                  </a:lnTo>
                  <a:lnTo>
                    <a:pt x="4515866" y="1153160"/>
                  </a:lnTo>
                  <a:lnTo>
                    <a:pt x="3893680" y="1153160"/>
                  </a:lnTo>
                  <a:lnTo>
                    <a:pt x="3893680" y="1318260"/>
                  </a:lnTo>
                  <a:lnTo>
                    <a:pt x="4680585" y="1318260"/>
                  </a:lnTo>
                  <a:lnTo>
                    <a:pt x="4680585" y="1153668"/>
                  </a:lnTo>
                  <a:lnTo>
                    <a:pt x="4680585" y="1153160"/>
                  </a:lnTo>
                  <a:lnTo>
                    <a:pt x="4680585" y="165227"/>
                  </a:lnTo>
                  <a:close/>
                </a:path>
                <a:path w="4680584" h="1318260">
                  <a:moveTo>
                    <a:pt x="4680585" y="0"/>
                  </a:moveTo>
                  <a:lnTo>
                    <a:pt x="3945509" y="0"/>
                  </a:lnTo>
                  <a:lnTo>
                    <a:pt x="3945509" y="165100"/>
                  </a:lnTo>
                  <a:lnTo>
                    <a:pt x="4680585" y="165100"/>
                  </a:lnTo>
                  <a:lnTo>
                    <a:pt x="468058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654045" y="3047238"/>
              <a:ext cx="4680585" cy="1318260"/>
            </a:xfrm>
            <a:custGeom>
              <a:avLst/>
              <a:gdLst/>
              <a:ahLst/>
              <a:cxnLst/>
              <a:rect l="l" t="t" r="r" b="b"/>
              <a:pathLst>
                <a:path w="4680584" h="1318260">
                  <a:moveTo>
                    <a:pt x="0" y="0"/>
                  </a:moveTo>
                  <a:lnTo>
                    <a:pt x="4680584" y="0"/>
                  </a:lnTo>
                  <a:lnTo>
                    <a:pt x="4680584" y="1317879"/>
                  </a:lnTo>
                  <a:lnTo>
                    <a:pt x="0" y="1317879"/>
                  </a:lnTo>
                  <a:lnTo>
                    <a:pt x="0" y="0"/>
                  </a:lnTo>
                  <a:close/>
                </a:path>
                <a:path w="4680584" h="1318260">
                  <a:moveTo>
                    <a:pt x="164719" y="164719"/>
                  </a:moveTo>
                  <a:lnTo>
                    <a:pt x="164719" y="1153160"/>
                  </a:lnTo>
                  <a:lnTo>
                    <a:pt x="4515865" y="1153160"/>
                  </a:lnTo>
                  <a:lnTo>
                    <a:pt x="4515865" y="164719"/>
                  </a:lnTo>
                  <a:lnTo>
                    <a:pt x="164719" y="16471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440938" y="2916046"/>
              <a:ext cx="3159125" cy="1627505"/>
            </a:xfrm>
            <a:custGeom>
              <a:avLst/>
              <a:gdLst/>
              <a:ahLst/>
              <a:cxnLst/>
              <a:rect l="l" t="t" r="r" b="b"/>
              <a:pathLst>
                <a:path w="3159125" h="1627504">
                  <a:moveTo>
                    <a:pt x="3106788" y="1266952"/>
                  </a:moveTo>
                  <a:lnTo>
                    <a:pt x="0" y="1266952"/>
                  </a:lnTo>
                  <a:lnTo>
                    <a:pt x="0" y="1626997"/>
                  </a:lnTo>
                  <a:lnTo>
                    <a:pt x="3106788" y="1626997"/>
                  </a:lnTo>
                  <a:lnTo>
                    <a:pt x="3106788" y="1266952"/>
                  </a:lnTo>
                  <a:close/>
                </a:path>
                <a:path w="3159125" h="1627504">
                  <a:moveTo>
                    <a:pt x="3158617" y="0"/>
                  </a:moveTo>
                  <a:lnTo>
                    <a:pt x="51816" y="0"/>
                  </a:lnTo>
                  <a:lnTo>
                    <a:pt x="51816" y="360045"/>
                  </a:lnTo>
                  <a:lnTo>
                    <a:pt x="3158617" y="360045"/>
                  </a:lnTo>
                  <a:lnTo>
                    <a:pt x="3158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40A2945DD960841923D5B7E443B91E8" ma:contentTypeVersion="3" ma:contentTypeDescription="Opprett et nytt dokument." ma:contentTypeScope="" ma:versionID="b6fa7c0310dc9932df488c8928cade81">
  <xsd:schema xmlns:xsd="http://www.w3.org/2001/XMLSchema" xmlns:xs="http://www.w3.org/2001/XMLSchema" xmlns:p="http://schemas.microsoft.com/office/2006/metadata/properties" xmlns:ns2="422e3e8c-33d7-4044-8480-36c333ef7de6" targetNamespace="http://schemas.microsoft.com/office/2006/metadata/properties" ma:root="true" ma:fieldsID="56648fb7f3063b815b7f36dbbffb7202" ns2:_="">
    <xsd:import namespace="422e3e8c-33d7-4044-8480-36c333ef7d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e3e8c-33d7-4044-8480-36c333ef7d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58213D-D952-4D33-8526-24CB5AF63DC1}"/>
</file>

<file path=customXml/itemProps2.xml><?xml version="1.0" encoding="utf-8"?>
<ds:datastoreItem xmlns:ds="http://schemas.openxmlformats.org/officeDocument/2006/customXml" ds:itemID="{C61DC0FF-75D7-46E0-B251-B44F236ECE20}"/>
</file>

<file path=customXml/itemProps3.xml><?xml version="1.0" encoding="utf-8"?>
<ds:datastoreItem xmlns:ds="http://schemas.openxmlformats.org/officeDocument/2006/customXml" ds:itemID="{583DDF8B-51FA-4E7D-9C61-003C6477C3C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437</Words>
  <Application>Microsoft Office PowerPoint</Application>
  <PresentationFormat>Skjermfremvisning (4:3)</PresentationFormat>
  <Paragraphs>101</Paragraphs>
  <Slides>11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Wingdings</vt:lpstr>
      <vt:lpstr>Office Theme</vt:lpstr>
      <vt:lpstr>Präsensperfekt  (Vergangenheit)</vt:lpstr>
      <vt:lpstr>Präsens</vt:lpstr>
      <vt:lpstr>PowerPoint-presentasjon</vt:lpstr>
      <vt:lpstr>PowerPoint-presentasjon</vt:lpstr>
      <vt:lpstr>Präsensperfekt</vt:lpstr>
      <vt:lpstr>PowerPoint-presentasjon</vt:lpstr>
      <vt:lpstr>Gibt es ein Muster?</vt:lpstr>
      <vt:lpstr>Präsens Perfekt-«Formel»</vt:lpstr>
      <vt:lpstr>PowerPoint-presentasjon</vt:lpstr>
      <vt:lpstr>Zusammenfassung:</vt:lpstr>
      <vt:lpstr>Wortfolge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Presens perfektum</dc:title>
  <dc:creator>Berit Hope Blå</dc:creator>
  <cp:lastModifiedBy>Berit Hope Blå</cp:lastModifiedBy>
  <cp:revision>7</cp:revision>
  <dcterms:created xsi:type="dcterms:W3CDTF">2023-11-29T11:47:38Z</dcterms:created>
  <dcterms:modified xsi:type="dcterms:W3CDTF">2023-12-01T09:27:38Z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2015-08-11T00:00:00Z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2023-11-29T00:00:00Z</vt:filetime>
  </property>
  <property fmtid="{D5CDD505-2E9C-101B-9397-08002B2CF9AE}" pid="5" name="Producer">
    <vt:lpwstr>Microsoft® PowerPoint® 2010</vt:lpwstr>
  </property>
  <property fmtid="{D5CDD505-2E9C-101B-9397-08002B2CF9AE}" pid="6" name="ContentTypeId">
    <vt:lpwstr>0x010100B40A2945DD960841923D5B7E443B91E8</vt:lpwstr>
  </property>
</Properties>
</file>