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2" r:id="rId4"/>
  </p:sldMasterIdLst>
  <p:notesMasterIdLst>
    <p:notesMasterId r:id="rId19"/>
  </p:notesMasterIdLst>
  <p:handoutMasterIdLst>
    <p:handoutMasterId r:id="rId20"/>
  </p:handoutMasterIdLst>
  <p:sldIdLst>
    <p:sldId id="258" r:id="rId5"/>
    <p:sldId id="369" r:id="rId6"/>
    <p:sldId id="277" r:id="rId7"/>
    <p:sldId id="259" r:id="rId8"/>
    <p:sldId id="331" r:id="rId9"/>
    <p:sldId id="332" r:id="rId10"/>
    <p:sldId id="335" r:id="rId11"/>
    <p:sldId id="364" r:id="rId12"/>
    <p:sldId id="260" r:id="rId13"/>
    <p:sldId id="264" r:id="rId14"/>
    <p:sldId id="365" r:id="rId15"/>
    <p:sldId id="368" r:id="rId16"/>
    <p:sldId id="366" r:id="rId17"/>
    <p:sldId id="263" r:id="rId18"/>
  </p:sldIdLst>
  <p:sldSz cx="9144000" cy="5143500" type="screen16x9"/>
  <p:notesSz cx="6858000" cy="9144000"/>
  <p:defaultTextStyle>
    <a:defPPr>
      <a:defRPr lang="nb-NO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339"/>
    <p:restoredTop sz="94541"/>
  </p:normalViewPr>
  <p:slideViewPr>
    <p:cSldViewPr snapToGrid="0">
      <p:cViewPr varScale="1">
        <p:scale>
          <a:sx n="84" d="100"/>
          <a:sy n="84" d="100"/>
        </p:scale>
        <p:origin x="1056" y="5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F15ACB-6D39-BD4E-B219-F3F80F4D5658}" type="datetimeFigureOut">
              <a:rPr lang="nb-NO" smtClean="0"/>
              <a:t>14.11.2024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53D036-F3E9-EE46-9B35-EC7759C2F54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3615457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444867-3A3C-8F4F-AA72-C1B9EB729F72}" type="datetimeFigureOut">
              <a:rPr lang="nb-NO" smtClean="0"/>
              <a:t>14.11.2024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5C457E-F630-C147-B67D-734B6B1CD9D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7308156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5C457E-F630-C147-B67D-734B6B1CD9DE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696095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4644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5C457E-F630-C147-B67D-734B6B1CD9DE}" type="slidenum">
              <a:rPr lang="nb-NO" smtClean="0"/>
              <a:pPr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629233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5C457E-F630-C147-B67D-734B6B1CD9DE}" type="slidenum">
              <a:rPr lang="nb-NO" smtClean="0"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026373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>
          <a:xfrm>
            <a:off x="7108520" y="4768684"/>
            <a:ext cx="1273476" cy="273844"/>
          </a:xfrm>
          <a:prstGeom prst="rect">
            <a:avLst/>
          </a:prstGeom>
        </p:spPr>
        <p:txBody>
          <a:bodyPr/>
          <a:lstStyle/>
          <a:p>
            <a:fld id="{69D97299-2ACC-2246-9998-AAC0BBB7B871}" type="datetime1">
              <a:rPr lang="nb-NO" smtClean="0"/>
              <a:t>14.11.2024</a:t>
            </a:fld>
            <a:endParaRPr lang="nb-NO" dirty="0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8" name="Plassholder for bunntekst 3">
            <a:extLst>
              <a:ext uri="{FF2B5EF4-FFF2-40B4-BE49-F238E27FC236}">
                <a16:creationId xmlns:a16="http://schemas.microsoft.com/office/drawing/2014/main" id="{C3B65663-CE2E-9243-8334-6C2062E48C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924629" y="4767263"/>
            <a:ext cx="4183890" cy="273844"/>
          </a:xfrm>
          <a:prstGeom prst="rect">
            <a:avLst/>
          </a:prstGeom>
        </p:spPr>
        <p:txBody>
          <a:bodyPr/>
          <a:lstStyle>
            <a:lvl1pPr algn="r">
              <a:defRPr sz="1200" baseline="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Fornavn Etternavn</a:t>
            </a:r>
          </a:p>
        </p:txBody>
      </p:sp>
    </p:spTree>
    <p:extLst>
      <p:ext uri="{BB962C8B-B14F-4D97-AF65-F5344CB8AC3E}">
        <p14:creationId xmlns:p14="http://schemas.microsoft.com/office/powerpoint/2010/main" val="40385232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orside 1-Gron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365759" y="1203159"/>
            <a:ext cx="8321041" cy="1784684"/>
          </a:xfrm>
        </p:spPr>
        <p:txBody>
          <a:bodyPr anchor="b">
            <a:normAutofit/>
          </a:bodyPr>
          <a:lstStyle>
            <a:lvl1pPr>
              <a:defRPr sz="4000">
                <a:solidFill>
                  <a:srgbClr val="FFFFFF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nb-NO" dirty="0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>
          <a:xfrm>
            <a:off x="7108520" y="4768684"/>
            <a:ext cx="1273475" cy="27384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644AB339-F0E1-A746-A0DD-B8B314440945}" type="datetime1">
              <a:rPr lang="nb-NO" smtClean="0"/>
              <a:pPr/>
              <a:t>14.11.2024</a:t>
            </a:fld>
            <a:endParaRPr lang="nb-NO" dirty="0"/>
          </a:p>
        </p:txBody>
      </p:sp>
      <p:sp>
        <p:nvSpPr>
          <p:cNvPr id="12" name="Plassholder for lysbildenumm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8ECCE09-4EB9-D24E-99A2-F5BDA1BD657E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6" name="Bilde 5" descr="HIØ logo&#10;&#10;Automatisk generert beskrivelse">
            <a:extLst>
              <a:ext uri="{FF2B5EF4-FFF2-40B4-BE49-F238E27FC236}">
                <a16:creationId xmlns:a16="http://schemas.microsoft.com/office/drawing/2014/main" id="{55F3B6F9-433F-0E46-95E5-EAF47831AB4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50257" y="4751911"/>
            <a:ext cx="1427176" cy="409008"/>
          </a:xfrm>
          <a:prstGeom prst="rect">
            <a:avLst/>
          </a:prstGeom>
        </p:spPr>
      </p:pic>
      <p:sp>
        <p:nvSpPr>
          <p:cNvPr id="7" name="Plassholder for bunntekst 3">
            <a:extLst>
              <a:ext uri="{FF2B5EF4-FFF2-40B4-BE49-F238E27FC236}">
                <a16:creationId xmlns:a16="http://schemas.microsoft.com/office/drawing/2014/main" id="{9E94112C-0478-EE43-A921-899B54C76A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924629" y="4767263"/>
            <a:ext cx="4183890" cy="273844"/>
          </a:xfrm>
          <a:prstGeom prst="rect">
            <a:avLst/>
          </a:prstGeom>
        </p:spPr>
        <p:txBody>
          <a:bodyPr/>
          <a:lstStyle>
            <a:lvl1pPr algn="r">
              <a:defRPr sz="1200" baseline="0">
                <a:solidFill>
                  <a:schemeClr val="bg2"/>
                </a:solidFill>
              </a:defRPr>
            </a:lvl1pPr>
          </a:lstStyle>
          <a:p>
            <a:r>
              <a:rPr lang="nb-NO" dirty="0"/>
              <a:t>Fornavn Etternavn</a:t>
            </a:r>
          </a:p>
        </p:txBody>
      </p:sp>
    </p:spTree>
    <p:extLst>
      <p:ext uri="{BB962C8B-B14F-4D97-AF65-F5344CB8AC3E}">
        <p14:creationId xmlns:p14="http://schemas.microsoft.com/office/powerpoint/2010/main" val="630912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1-Bla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ssholder for lysbildenumm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8ECCE09-4EB9-D24E-99A2-F5BDA1BD657E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3" name="Tittel 1">
            <a:extLst>
              <a:ext uri="{FF2B5EF4-FFF2-40B4-BE49-F238E27FC236}">
                <a16:creationId xmlns:a16="http://schemas.microsoft.com/office/drawing/2014/main" id="{662A4D14-E063-8C4B-BD5B-67DBF4AA52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5759" y="1203159"/>
            <a:ext cx="8321041" cy="1784684"/>
          </a:xfrm>
        </p:spPr>
        <p:txBody>
          <a:bodyPr anchor="b">
            <a:normAutofit/>
          </a:bodyPr>
          <a:lstStyle>
            <a:lvl1pPr>
              <a:defRPr sz="4000">
                <a:solidFill>
                  <a:srgbClr val="FFFFFF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nb-NO" dirty="0"/>
          </a:p>
        </p:txBody>
      </p:sp>
      <p:pic>
        <p:nvPicPr>
          <p:cNvPr id="6" name="Bilde 5" descr="HIØ logo&#10;&#10;Automatisk generert beskrivelse">
            <a:extLst>
              <a:ext uri="{FF2B5EF4-FFF2-40B4-BE49-F238E27FC236}">
                <a16:creationId xmlns:a16="http://schemas.microsoft.com/office/drawing/2014/main" id="{B1E2CD10-F059-6C4C-8E30-7139917AFDB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50257" y="4751911"/>
            <a:ext cx="1427176" cy="409008"/>
          </a:xfrm>
          <a:prstGeom prst="rect">
            <a:avLst/>
          </a:prstGeom>
        </p:spPr>
      </p:pic>
      <p:sp>
        <p:nvSpPr>
          <p:cNvPr id="7" name="Plassholder for dato 2">
            <a:extLst>
              <a:ext uri="{FF2B5EF4-FFF2-40B4-BE49-F238E27FC236}">
                <a16:creationId xmlns:a16="http://schemas.microsoft.com/office/drawing/2014/main" id="{4CC3EB2D-31A2-1247-A756-2910CD3139E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108520" y="4768684"/>
            <a:ext cx="1273475" cy="273844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fld id="{644AB339-F0E1-A746-A0DD-B8B314440945}" type="datetime1">
              <a:rPr lang="nb-NO" smtClean="0"/>
              <a:pPr/>
              <a:t>14.11.2024</a:t>
            </a:fld>
            <a:endParaRPr lang="nb-NO" dirty="0"/>
          </a:p>
        </p:txBody>
      </p:sp>
      <p:sp>
        <p:nvSpPr>
          <p:cNvPr id="8" name="Plassholder for bunntekst 3">
            <a:extLst>
              <a:ext uri="{FF2B5EF4-FFF2-40B4-BE49-F238E27FC236}">
                <a16:creationId xmlns:a16="http://schemas.microsoft.com/office/drawing/2014/main" id="{7B555837-32CA-464A-BA8C-0298870664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924629" y="4767263"/>
            <a:ext cx="4183890" cy="273844"/>
          </a:xfrm>
          <a:prstGeom prst="rect">
            <a:avLst/>
          </a:prstGeom>
        </p:spPr>
        <p:txBody>
          <a:bodyPr/>
          <a:lstStyle>
            <a:lvl1pPr algn="r">
              <a:defRPr sz="1200" baseline="0">
                <a:solidFill>
                  <a:schemeClr val="bg2"/>
                </a:solidFill>
              </a:defRPr>
            </a:lvl1pPr>
          </a:lstStyle>
          <a:p>
            <a:r>
              <a:rPr lang="nb-NO" dirty="0"/>
              <a:t>Fornavn Etternavn</a:t>
            </a:r>
          </a:p>
        </p:txBody>
      </p:sp>
    </p:spTree>
    <p:extLst>
      <p:ext uri="{BB962C8B-B14F-4D97-AF65-F5344CB8AC3E}">
        <p14:creationId xmlns:p14="http://schemas.microsoft.com/office/powerpoint/2010/main" val="3434894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1-Gron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ssholder for tittel 1"/>
          <p:cNvSpPr>
            <a:spLocks noGrp="1"/>
          </p:cNvSpPr>
          <p:nvPr>
            <p:ph type="title" hasCustomPrompt="1"/>
          </p:nvPr>
        </p:nvSpPr>
        <p:spPr>
          <a:xfrm>
            <a:off x="1510632" y="761999"/>
            <a:ext cx="6075947" cy="32151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000">
                <a:solidFill>
                  <a:srgbClr val="FFFFFF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>
          <a:xfrm>
            <a:off x="6697576" y="4768684"/>
            <a:ext cx="1684420" cy="27384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1FF5EF9-C484-D748-964B-06FC147FE0F7}" type="datetime1">
              <a:rPr lang="nb-NO" smtClean="0"/>
              <a:t>14.11.2024</a:t>
            </a:fld>
            <a:endParaRPr lang="nb-NO"/>
          </a:p>
        </p:txBody>
      </p:sp>
      <p:sp>
        <p:nvSpPr>
          <p:cNvPr id="8" name="Plassholder for lysbildenumm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8ECCE09-4EB9-D24E-99A2-F5BDA1BD657E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6" name="Bilde 5" descr="HIØ logo&#10;&#10;Automatisk generert beskrivelse">
            <a:extLst>
              <a:ext uri="{FF2B5EF4-FFF2-40B4-BE49-F238E27FC236}">
                <a16:creationId xmlns:a16="http://schemas.microsoft.com/office/drawing/2014/main" id="{FDA8A719-80B3-9D4C-BB35-11A6CAA48CC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50257" y="4751911"/>
            <a:ext cx="1427176" cy="409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1945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1-Bla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ssholder for tittel 1"/>
          <p:cNvSpPr>
            <a:spLocks noGrp="1"/>
          </p:cNvSpPr>
          <p:nvPr>
            <p:ph type="title" hasCustomPrompt="1"/>
          </p:nvPr>
        </p:nvSpPr>
        <p:spPr>
          <a:xfrm>
            <a:off x="1510632" y="761999"/>
            <a:ext cx="6075947" cy="32151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000">
                <a:solidFill>
                  <a:srgbClr val="FFFFFF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>
          <a:xfrm>
            <a:off x="7108518" y="4768684"/>
            <a:ext cx="1273477" cy="27384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EE9DC53-2898-304E-8D88-1BB22CAC7760}" type="datetime1">
              <a:rPr lang="nb-NO" smtClean="0"/>
              <a:t>14.11.2024</a:t>
            </a:fld>
            <a:endParaRPr lang="nb-NO"/>
          </a:p>
        </p:txBody>
      </p:sp>
      <p:sp>
        <p:nvSpPr>
          <p:cNvPr id="8" name="Plassholder for lysbildenumm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8ECCE09-4EB9-D24E-99A2-F5BDA1BD657E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6" name="Bilde 5" descr="HIØ logo&#10;&#10;Automatisk generert beskrivelse">
            <a:extLst>
              <a:ext uri="{FF2B5EF4-FFF2-40B4-BE49-F238E27FC236}">
                <a16:creationId xmlns:a16="http://schemas.microsoft.com/office/drawing/2014/main" id="{86491754-3342-654B-8581-BC1EB96B717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50257" y="4751911"/>
            <a:ext cx="1427176" cy="409008"/>
          </a:xfrm>
          <a:prstGeom prst="rect">
            <a:avLst/>
          </a:prstGeom>
        </p:spPr>
      </p:pic>
      <p:sp>
        <p:nvSpPr>
          <p:cNvPr id="7" name="Plassholder for bunntekst 3">
            <a:extLst>
              <a:ext uri="{FF2B5EF4-FFF2-40B4-BE49-F238E27FC236}">
                <a16:creationId xmlns:a16="http://schemas.microsoft.com/office/drawing/2014/main" id="{17D421F3-CC1C-BF4E-9AEE-D1C1583F39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924629" y="4767263"/>
            <a:ext cx="4183890" cy="273844"/>
          </a:xfrm>
          <a:prstGeom prst="rect">
            <a:avLst/>
          </a:prstGeom>
        </p:spPr>
        <p:txBody>
          <a:bodyPr/>
          <a:lstStyle>
            <a:lvl1pPr algn="r">
              <a:defRPr sz="1200" baseline="0">
                <a:solidFill>
                  <a:schemeClr val="bg1"/>
                </a:solidFill>
              </a:defRPr>
            </a:lvl1pPr>
          </a:lstStyle>
          <a:p>
            <a:r>
              <a:rPr lang="nb-NO" dirty="0">
                <a:solidFill>
                  <a:schemeClr val="bg2"/>
                </a:solidFill>
              </a:rPr>
              <a:t>Fornavn Etternavn</a:t>
            </a:r>
          </a:p>
        </p:txBody>
      </p:sp>
    </p:spTree>
    <p:extLst>
      <p:ext uri="{BB962C8B-B14F-4D97-AF65-F5344CB8AC3E}">
        <p14:creationId xmlns:p14="http://schemas.microsoft.com/office/powerpoint/2010/main" val="16736343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pittelside 1-Hexag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tittel 1"/>
          <p:cNvSpPr>
            <a:spLocks noGrp="1"/>
          </p:cNvSpPr>
          <p:nvPr>
            <p:ph type="title" hasCustomPrompt="1"/>
          </p:nvPr>
        </p:nvSpPr>
        <p:spPr>
          <a:xfrm>
            <a:off x="1510632" y="762000"/>
            <a:ext cx="6075947" cy="19985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000"/>
            </a:lvl1pPr>
          </a:lstStyle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4390504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b-NO"/>
          </a:p>
        </p:txBody>
      </p:sp>
      <p:sp>
        <p:nvSpPr>
          <p:cNvPr id="8" name="Plassholder for dato 7"/>
          <p:cNvSpPr>
            <a:spLocks noGrp="1"/>
          </p:cNvSpPr>
          <p:nvPr>
            <p:ph type="dt" sz="half" idx="10"/>
          </p:nvPr>
        </p:nvSpPr>
        <p:spPr>
          <a:xfrm>
            <a:off x="7108519" y="4768684"/>
            <a:ext cx="1273477" cy="273844"/>
          </a:xfrm>
          <a:prstGeom prst="rect">
            <a:avLst/>
          </a:prstGeom>
        </p:spPr>
        <p:txBody>
          <a:bodyPr/>
          <a:lstStyle/>
          <a:p>
            <a:fld id="{9BD46D0C-2F8A-B642-A138-BA59C775D20D}" type="datetime1">
              <a:rPr lang="nb-NO" smtClean="0"/>
              <a:t>14.11.2024</a:t>
            </a:fld>
            <a:endParaRPr lang="nb-NO" dirty="0"/>
          </a:p>
        </p:txBody>
      </p:sp>
      <p:sp>
        <p:nvSpPr>
          <p:cNvPr id="10" name="Plassholder for lysbildenumm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9" name="Plassholder for bunntekst 3">
            <a:extLst>
              <a:ext uri="{FF2B5EF4-FFF2-40B4-BE49-F238E27FC236}">
                <a16:creationId xmlns:a16="http://schemas.microsoft.com/office/drawing/2014/main" id="{24D1C6CD-A7A7-BC44-8A11-50C7EECC8E2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924629" y="4767263"/>
            <a:ext cx="4183890" cy="273844"/>
          </a:xfrm>
          <a:prstGeom prst="rect">
            <a:avLst/>
          </a:prstGeom>
        </p:spPr>
        <p:txBody>
          <a:bodyPr/>
          <a:lstStyle>
            <a:lvl1pPr algn="r">
              <a:defRPr sz="1200" baseline="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Fornavn Etternavn</a:t>
            </a:r>
          </a:p>
        </p:txBody>
      </p:sp>
    </p:spTree>
    <p:extLst>
      <p:ext uri="{BB962C8B-B14F-4D97-AF65-F5344CB8AC3E}">
        <p14:creationId xmlns:p14="http://schemas.microsoft.com/office/powerpoint/2010/main" val="14878980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675105"/>
            <a:ext cx="4040188" cy="956052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6" y="675105"/>
            <a:ext cx="4041775" cy="956052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>
          <a:xfrm>
            <a:off x="7108520" y="4768684"/>
            <a:ext cx="1273476" cy="273844"/>
          </a:xfrm>
          <a:prstGeom prst="rect">
            <a:avLst/>
          </a:prstGeom>
        </p:spPr>
        <p:txBody>
          <a:bodyPr/>
          <a:lstStyle/>
          <a:p>
            <a:fld id="{AB5A204A-9A75-3C4C-BAD0-3FE6FE661701}" type="datetime1">
              <a:rPr lang="nb-NO" smtClean="0"/>
              <a:t>14.11.2024</a:t>
            </a:fld>
            <a:endParaRPr lang="nb-NO" dirty="0"/>
          </a:p>
        </p:txBody>
      </p:sp>
      <p:sp>
        <p:nvSpPr>
          <p:cNvPr id="11" name="Plassholder for lysbildenumm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2" name="Plassholder for bunntekst 3">
            <a:extLst>
              <a:ext uri="{FF2B5EF4-FFF2-40B4-BE49-F238E27FC236}">
                <a16:creationId xmlns:a16="http://schemas.microsoft.com/office/drawing/2014/main" id="{010D248C-C7DA-7E43-8626-31737E6822E3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2924629" y="4767263"/>
            <a:ext cx="4183890" cy="273844"/>
          </a:xfrm>
          <a:prstGeom prst="rect">
            <a:avLst/>
          </a:prstGeom>
        </p:spPr>
        <p:txBody>
          <a:bodyPr/>
          <a:lstStyle>
            <a:lvl1pPr algn="r">
              <a:defRPr sz="1200" baseline="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Fornavn Etternavn</a:t>
            </a:r>
          </a:p>
        </p:txBody>
      </p:sp>
    </p:spTree>
    <p:extLst>
      <p:ext uri="{BB962C8B-B14F-4D97-AF65-F5344CB8AC3E}">
        <p14:creationId xmlns:p14="http://schemas.microsoft.com/office/powerpoint/2010/main" val="12245999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nb-NO"/>
          </a:p>
        </p:txBody>
      </p:sp>
      <p:sp>
        <p:nvSpPr>
          <p:cNvPr id="6" name="Plassholder for dato 5"/>
          <p:cNvSpPr>
            <a:spLocks noGrp="1"/>
          </p:cNvSpPr>
          <p:nvPr>
            <p:ph type="dt" sz="half" idx="10"/>
          </p:nvPr>
        </p:nvSpPr>
        <p:spPr>
          <a:xfrm>
            <a:off x="7108520" y="4768684"/>
            <a:ext cx="1273476" cy="273844"/>
          </a:xfrm>
          <a:prstGeom prst="rect">
            <a:avLst/>
          </a:prstGeom>
        </p:spPr>
        <p:txBody>
          <a:bodyPr/>
          <a:lstStyle/>
          <a:p>
            <a:fld id="{E7682955-BE7A-5C4C-84B8-41580681C190}" type="datetime1">
              <a:rPr lang="nb-NO" smtClean="0"/>
              <a:t>14.11.2024</a:t>
            </a:fld>
            <a:endParaRPr lang="nb-NO" dirty="0"/>
          </a:p>
        </p:txBody>
      </p:sp>
      <p:sp>
        <p:nvSpPr>
          <p:cNvPr id="8" name="Plassholder for lysbildenumm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7" name="Plassholder for bunntekst 3">
            <a:extLst>
              <a:ext uri="{FF2B5EF4-FFF2-40B4-BE49-F238E27FC236}">
                <a16:creationId xmlns:a16="http://schemas.microsoft.com/office/drawing/2014/main" id="{451479CC-CFAC-754E-8AE4-4381A271CC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924629" y="4767263"/>
            <a:ext cx="4183890" cy="273844"/>
          </a:xfrm>
          <a:prstGeom prst="rect">
            <a:avLst/>
          </a:prstGeom>
        </p:spPr>
        <p:txBody>
          <a:bodyPr/>
          <a:lstStyle>
            <a:lvl1pPr algn="r">
              <a:defRPr sz="1200" baseline="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Fornavn Etternavn</a:t>
            </a:r>
          </a:p>
        </p:txBody>
      </p:sp>
    </p:spTree>
    <p:extLst>
      <p:ext uri="{BB962C8B-B14F-4D97-AF65-F5344CB8AC3E}">
        <p14:creationId xmlns:p14="http://schemas.microsoft.com/office/powerpoint/2010/main" val="38935465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>
          <a:xfrm>
            <a:off x="7108519" y="4768684"/>
            <a:ext cx="1273477" cy="273844"/>
          </a:xfrm>
          <a:prstGeom prst="rect">
            <a:avLst/>
          </a:prstGeom>
        </p:spPr>
        <p:txBody>
          <a:bodyPr/>
          <a:lstStyle/>
          <a:p>
            <a:fld id="{691A57B6-EDFB-B447-8B14-79CCE6E543ED}" type="datetime1">
              <a:rPr lang="nb-NO" smtClean="0"/>
              <a:t>14.11.2024</a:t>
            </a:fld>
            <a:endParaRPr lang="nb-NO" dirty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6" name="Plassholder for bunntekst 3">
            <a:extLst>
              <a:ext uri="{FF2B5EF4-FFF2-40B4-BE49-F238E27FC236}">
                <a16:creationId xmlns:a16="http://schemas.microsoft.com/office/drawing/2014/main" id="{3382E16C-3084-874F-A02F-454AE6AA90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924629" y="4767263"/>
            <a:ext cx="4183890" cy="273844"/>
          </a:xfrm>
          <a:prstGeom prst="rect">
            <a:avLst/>
          </a:prstGeom>
        </p:spPr>
        <p:txBody>
          <a:bodyPr/>
          <a:lstStyle>
            <a:lvl1pPr algn="r">
              <a:defRPr sz="1200" baseline="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Fornavn Etternavn</a:t>
            </a:r>
          </a:p>
        </p:txBody>
      </p:sp>
    </p:spTree>
    <p:extLst>
      <p:ext uri="{BB962C8B-B14F-4D97-AF65-F5344CB8AC3E}">
        <p14:creationId xmlns:p14="http://schemas.microsoft.com/office/powerpoint/2010/main" val="25204498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ilde 2"/>
          <p:cNvSpPr>
            <a:spLocks noGrp="1"/>
          </p:cNvSpPr>
          <p:nvPr>
            <p:ph type="pic" idx="1" hasCustomPrompt="1"/>
          </p:nvPr>
        </p:nvSpPr>
        <p:spPr>
          <a:xfrm>
            <a:off x="0" y="100262"/>
            <a:ext cx="9144000" cy="4485105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her for å sette inn bilde</a:t>
            </a:r>
          </a:p>
        </p:txBody>
      </p:sp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>
          <a:xfrm>
            <a:off x="7108520" y="4768684"/>
            <a:ext cx="1273476" cy="273844"/>
          </a:xfrm>
          <a:prstGeom prst="rect">
            <a:avLst/>
          </a:prstGeom>
        </p:spPr>
        <p:txBody>
          <a:bodyPr/>
          <a:lstStyle/>
          <a:p>
            <a:fld id="{7E02B3D7-CAAD-CD4A-9ADE-B7023038E292}" type="datetime1">
              <a:rPr lang="nb-NO" smtClean="0"/>
              <a:t>14.11.2024</a:t>
            </a:fld>
            <a:endParaRPr lang="nb-NO" dirty="0"/>
          </a:p>
        </p:txBody>
      </p:sp>
      <p:sp>
        <p:nvSpPr>
          <p:cNvPr id="8" name="Plassholder for lysbildenumm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717E843E-5DBB-0E4F-AD77-0BCCA3B6263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50256" y="4734492"/>
            <a:ext cx="1427177" cy="409008"/>
          </a:xfrm>
          <a:prstGeom prst="rect">
            <a:avLst/>
          </a:prstGeom>
        </p:spPr>
      </p:pic>
      <p:sp>
        <p:nvSpPr>
          <p:cNvPr id="9" name="Plassholder for bunntekst 3">
            <a:extLst>
              <a:ext uri="{FF2B5EF4-FFF2-40B4-BE49-F238E27FC236}">
                <a16:creationId xmlns:a16="http://schemas.microsoft.com/office/drawing/2014/main" id="{87B9B688-F0B5-124C-8510-8D3A75F6B9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924629" y="4767263"/>
            <a:ext cx="4183890" cy="273844"/>
          </a:xfrm>
          <a:prstGeom prst="rect">
            <a:avLst/>
          </a:prstGeom>
        </p:spPr>
        <p:txBody>
          <a:bodyPr/>
          <a:lstStyle>
            <a:lvl1pPr algn="r">
              <a:defRPr sz="1200" baseline="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Fornavn Etternavn</a:t>
            </a:r>
          </a:p>
        </p:txBody>
      </p:sp>
    </p:spTree>
    <p:extLst>
      <p:ext uri="{BB962C8B-B14F-4D97-AF65-F5344CB8AC3E}">
        <p14:creationId xmlns:p14="http://schemas.microsoft.com/office/powerpoint/2010/main" val="13574532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1-Gron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028719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1-Bla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374670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EF8B5D1-663C-4EAF-FF89-620192F45B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0542D2C4-D946-3840-3611-ADB939E643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FDE06F4-7F20-3F1A-5E69-24031F3870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DF635-3338-4115-9549-B5AB3F72DA86}" type="datetimeFigureOut">
              <a:rPr lang="nb-NO" smtClean="0"/>
              <a:t>14.11.2024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926BD83-986E-8D42-EA64-B87EE1F462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175B08B-46F3-9CCA-8932-BC7FA652A5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1A35D-3BEC-47B3-BE68-6337B1C6A1F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264934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>
            <a:spLocks noGrp="1"/>
          </p:cNvSpPr>
          <p:nvPr>
            <p:ph type="title"/>
          </p:nvPr>
        </p:nvSpPr>
        <p:spPr>
          <a:xfrm>
            <a:off x="2732725" y="1437175"/>
            <a:ext cx="3561600" cy="20073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997035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AF4E5-6DC2-4393-96BD-328DBC87500B}" type="datetimeFigureOut">
              <a:rPr lang="nb-NO" smtClean="0"/>
              <a:t>14.11.2024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C9FB1-A349-4982-A99A-347A495B9E4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715017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3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file:////Users/heidi/Dropbox/jobber/DROPBOX%202020/M20066_FSS_Powerpointmal/JPG/FSS_PPT_MAL%20SKISSEunderlag4.jpg" TargetMode="Externa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8" r:link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675104"/>
            <a:ext cx="8229600" cy="4545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381996" y="4767263"/>
            <a:ext cx="411747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101820"/>
                </a:solidFill>
                <a:latin typeface="Source Sans Pro"/>
              </a:defRPr>
            </a:lvl1pPr>
          </a:lstStyle>
          <a:p>
            <a:fld id="{28ECCE09-4EB9-D24E-99A2-F5BDA1BD657E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6E0BCA7D-D86F-3243-896F-8EB4AFE1C71D}"/>
              </a:ext>
            </a:extLst>
          </p:cNvPr>
          <p:cNvPicPr>
            <a:picLocks noChangeAspect="1"/>
          </p:cNvPicPr>
          <p:nvPr userDrawn="1"/>
        </p:nvPicPr>
        <p:blipFill>
          <a:blip r:embed="rId20"/>
          <a:stretch>
            <a:fillRect/>
          </a:stretch>
        </p:blipFill>
        <p:spPr>
          <a:xfrm>
            <a:off x="350256" y="4734492"/>
            <a:ext cx="1427177" cy="409008"/>
          </a:xfrm>
          <a:prstGeom prst="rect">
            <a:avLst/>
          </a:prstGeom>
        </p:spPr>
      </p:pic>
      <p:sp>
        <p:nvSpPr>
          <p:cNvPr id="7" name="Plassholder for dato 2">
            <a:extLst>
              <a:ext uri="{FF2B5EF4-FFF2-40B4-BE49-F238E27FC236}">
                <a16:creationId xmlns:a16="http://schemas.microsoft.com/office/drawing/2014/main" id="{32FDBD63-E452-314D-B5C7-A2664932A85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108520" y="4768684"/>
            <a:ext cx="1273475" cy="273844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644AB339-F0E1-A746-A0DD-B8B314440945}" type="datetime1">
              <a:rPr lang="nb-NO" smtClean="0"/>
              <a:pPr/>
              <a:t>14.11.2024</a:t>
            </a:fld>
            <a:endParaRPr lang="nb-NO" dirty="0"/>
          </a:p>
        </p:txBody>
      </p:sp>
      <p:sp>
        <p:nvSpPr>
          <p:cNvPr id="8" name="Plassholder for bunntekst 3">
            <a:extLst>
              <a:ext uri="{FF2B5EF4-FFF2-40B4-BE49-F238E27FC236}">
                <a16:creationId xmlns:a16="http://schemas.microsoft.com/office/drawing/2014/main" id="{6E899F66-3572-574A-868D-4CE1BF8876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924629" y="4767263"/>
            <a:ext cx="4183890" cy="273844"/>
          </a:xfrm>
          <a:prstGeom prst="rect">
            <a:avLst/>
          </a:prstGeom>
        </p:spPr>
        <p:txBody>
          <a:bodyPr/>
          <a:lstStyle>
            <a:lvl1pPr algn="r">
              <a:defRPr sz="1200" baseline="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Fornavn Etternavn</a:t>
            </a:r>
          </a:p>
        </p:txBody>
      </p:sp>
    </p:spTree>
    <p:extLst>
      <p:ext uri="{BB962C8B-B14F-4D97-AF65-F5344CB8AC3E}">
        <p14:creationId xmlns:p14="http://schemas.microsoft.com/office/powerpoint/2010/main" val="16972969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9" r:id="rId7"/>
    <p:sldLayoutId id="2147483700" r:id="rId8"/>
    <p:sldLayoutId id="2147483701" r:id="rId9"/>
    <p:sldLayoutId id="2147483702" r:id="rId10"/>
    <p:sldLayoutId id="2147483703" r:id="rId11"/>
    <p:sldLayoutId id="2147483704" r:id="rId12"/>
    <p:sldLayoutId id="2147483705" r:id="rId13"/>
    <p:sldLayoutId id="2147483706" r:id="rId14"/>
    <p:sldLayoutId id="2147483707" r:id="rId15"/>
    <p:sldLayoutId id="2147483708" r:id="rId16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2800" kern="1200" baseline="0">
          <a:solidFill>
            <a:schemeClr val="tx1"/>
          </a:solidFill>
          <a:latin typeface="Source Sans Pro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SzPct val="100000"/>
        <a:buFontTx/>
        <a:buBlip>
          <a:blip r:embed="rId21"/>
        </a:buBlip>
        <a:defRPr sz="2400" kern="1200">
          <a:solidFill>
            <a:schemeClr val="tx1"/>
          </a:solidFill>
          <a:latin typeface="Source Sans Pro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SzPct val="100000"/>
        <a:buFontTx/>
        <a:buBlip>
          <a:blip r:embed="rId21"/>
        </a:buBlip>
        <a:defRPr sz="2000" kern="1200">
          <a:solidFill>
            <a:schemeClr val="tx1"/>
          </a:solidFill>
          <a:latin typeface="Source Sans Pro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SzPct val="100000"/>
        <a:buFontTx/>
        <a:buBlip>
          <a:blip r:embed="rId21"/>
        </a:buBlip>
        <a:defRPr sz="1800" kern="1200">
          <a:solidFill>
            <a:schemeClr val="tx1"/>
          </a:solidFill>
          <a:latin typeface="Source Sans Pro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SzPct val="100000"/>
        <a:buFontTx/>
        <a:buBlip>
          <a:blip r:embed="rId21"/>
        </a:buBlip>
        <a:defRPr sz="1600" kern="1200">
          <a:solidFill>
            <a:schemeClr val="tx1"/>
          </a:solidFill>
          <a:latin typeface="Source Sans Pro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SzPct val="100000"/>
        <a:buFontTx/>
        <a:buBlip>
          <a:blip r:embed="rId21"/>
        </a:buBlip>
        <a:defRPr sz="1400" kern="1200">
          <a:solidFill>
            <a:schemeClr val="tx1"/>
          </a:solidFill>
          <a:latin typeface="Source Sans Pro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/>
          <p:cNvSpPr>
            <a:spLocks noGrp="1"/>
          </p:cNvSpPr>
          <p:nvPr>
            <p:ph type="ctrTitle"/>
          </p:nvPr>
        </p:nvSpPr>
        <p:spPr>
          <a:xfrm>
            <a:off x="356839" y="1203159"/>
            <a:ext cx="8329962" cy="1784684"/>
          </a:xfrm>
        </p:spPr>
        <p:txBody>
          <a:bodyPr/>
          <a:lstStyle/>
          <a:p>
            <a:r>
              <a:rPr lang="nb-NO" dirty="0"/>
              <a:t>EDUCATE Aksjonsforskning </a:t>
            </a:r>
            <a:br>
              <a:rPr lang="nb-NO" dirty="0"/>
            </a:br>
            <a:r>
              <a:rPr lang="nb-NO" b="0" i="1" dirty="0">
                <a:solidFill>
                  <a:schemeClr val="bg2"/>
                </a:solidFill>
                <a:effectLst/>
                <a:latin typeface="Source Sans Pro" panose="020B0503030403020204" pitchFamily="34" charset="0"/>
              </a:rPr>
              <a:t>Utforskning av egen undervisning </a:t>
            </a:r>
            <a:endParaRPr lang="nb-NO" dirty="0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2"/>
          </p:nvPr>
        </p:nvSpPr>
        <p:spPr>
          <a:xfrm>
            <a:off x="7108520" y="4768684"/>
            <a:ext cx="1273476" cy="273844"/>
          </a:xfrm>
        </p:spPr>
        <p:txBody>
          <a:bodyPr/>
          <a:lstStyle/>
          <a:p>
            <a:r>
              <a:rPr lang="nb-NO" dirty="0"/>
              <a:t>23.09.2024</a:t>
            </a: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>
          <a:xfrm>
            <a:off x="8381996" y="4767263"/>
            <a:ext cx="411747" cy="273844"/>
          </a:xfrm>
        </p:spPr>
        <p:txBody>
          <a:bodyPr/>
          <a:lstStyle/>
          <a:p>
            <a:fld id="{28ECCE09-4EB9-D24E-99A2-F5BDA1BD657E}" type="slidenum">
              <a:rPr lang="nb-NO" smtClean="0"/>
              <a:pPr/>
              <a:t>1</a:t>
            </a:fld>
            <a:endParaRPr lang="nb-NO"/>
          </a:p>
        </p:txBody>
      </p:sp>
      <p:sp>
        <p:nvSpPr>
          <p:cNvPr id="10" name="Plassholder for bunntekst 3">
            <a:extLst>
              <a:ext uri="{FF2B5EF4-FFF2-40B4-BE49-F238E27FC236}">
                <a16:creationId xmlns:a16="http://schemas.microsoft.com/office/drawing/2014/main" id="{D6F015DF-D963-4A4E-B68B-C04447B776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924629" y="4767263"/>
            <a:ext cx="4183890" cy="273844"/>
          </a:xfrm>
          <a:prstGeom prst="rect">
            <a:avLst/>
          </a:prstGeom>
        </p:spPr>
        <p:txBody>
          <a:bodyPr/>
          <a:lstStyle>
            <a:lvl1pPr algn="r">
              <a:defRPr sz="1200" baseline="0">
                <a:solidFill>
                  <a:schemeClr val="bg1"/>
                </a:solidFill>
              </a:defRPr>
            </a:lvl1pPr>
          </a:lstStyle>
          <a:p>
            <a:r>
              <a:rPr lang="nb-NO" dirty="0">
                <a:solidFill>
                  <a:schemeClr val="bg2"/>
                </a:solidFill>
              </a:rPr>
              <a:t>Rebecca L S Barreng</a:t>
            </a:r>
          </a:p>
        </p:txBody>
      </p:sp>
    </p:spTree>
    <p:extLst>
      <p:ext uri="{BB962C8B-B14F-4D97-AF65-F5344CB8AC3E}">
        <p14:creationId xmlns:p14="http://schemas.microsoft.com/office/powerpoint/2010/main" val="15090903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97AE3A-FA10-5BC3-B010-32236FA955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CFF00FB2-4EC4-67F2-6A29-396E3A33F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2</a:t>
            </a:fld>
            <a:endParaRPr lang="nb-NO" dirty="0"/>
          </a:p>
        </p:txBody>
      </p:sp>
      <p:pic>
        <p:nvPicPr>
          <p:cNvPr id="8" name="Plassholder for bilde 7">
            <a:extLst>
              <a:ext uri="{FF2B5EF4-FFF2-40B4-BE49-F238E27FC236}">
                <a16:creationId xmlns:a16="http://schemas.microsoft.com/office/drawing/2014/main" id="{BBFF6087-AF72-02A7-E729-D917AF37CE6C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2652" r="265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ittel 1">
            <a:extLst>
              <a:ext uri="{FF2B5EF4-FFF2-40B4-BE49-F238E27FC236}">
                <a16:creationId xmlns:a16="http://schemas.microsoft.com/office/drawing/2014/main" id="{B8B36A25-972D-2BAE-C5AD-DE67EBF48EC6}"/>
              </a:ext>
            </a:extLst>
          </p:cNvPr>
          <p:cNvSpPr txBox="1">
            <a:spLocks/>
          </p:cNvSpPr>
          <p:nvPr/>
        </p:nvSpPr>
        <p:spPr>
          <a:xfrm>
            <a:off x="418671" y="806875"/>
            <a:ext cx="4021711" cy="3529749"/>
          </a:xfrm>
          <a:prstGeom prst="rect">
            <a:avLst/>
          </a:prstGeom>
        </p:spPr>
        <p:txBody>
          <a:bodyPr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kern="1200" baseline="0">
                <a:solidFill>
                  <a:schemeClr val="tx1"/>
                </a:solidFill>
                <a:latin typeface="Source Sans Pro"/>
                <a:ea typeface="+mj-ea"/>
                <a:cs typeface="+mj-cs"/>
              </a:defRPr>
            </a:lvl1pPr>
          </a:lstStyle>
          <a:p>
            <a:r>
              <a:rPr lang="nb-NO" sz="4400" dirty="0"/>
              <a:t>Hvordan kan utforsking se ut i engelsk og fremmedspråk?</a:t>
            </a:r>
            <a:endParaRPr lang="nb-NO" sz="3200" dirty="0"/>
          </a:p>
        </p:txBody>
      </p:sp>
    </p:spTree>
    <p:extLst>
      <p:ext uri="{BB962C8B-B14F-4D97-AF65-F5344CB8AC3E}">
        <p14:creationId xmlns:p14="http://schemas.microsoft.com/office/powerpoint/2010/main" val="16957641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63589FF-072F-102F-7766-18165BC27C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4142" y="894327"/>
            <a:ext cx="8655716" cy="3804557"/>
          </a:xfrm>
        </p:spPr>
        <p:txBody>
          <a:bodyPr>
            <a:normAutofit/>
          </a:bodyPr>
          <a:lstStyle/>
          <a:p>
            <a:pPr marL="106680" indent="0">
              <a:lnSpc>
                <a:spcPct val="115000"/>
              </a:lnSpc>
              <a:spcAft>
                <a:spcPts val="800"/>
              </a:spcAft>
              <a:buNone/>
            </a:pPr>
            <a:r>
              <a:rPr lang="nb-NO" sz="28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Å utforske handler om å oppleve og eksperimentere og kan ivareta nysgjerrighet og undring. Å utforske kan bety å sanse, søke, oppdage, observere og granske. I noen tilfeller betyr det å undersøke ulike sider av en sak gjennom åpen og kritisk drøfting. Å utforske kan også bety å teste eller 	prøve ut og evaluere arbeidsmetoder, produkter eller utstyr </a:t>
            </a:r>
            <a:r>
              <a:rPr lang="nb-NO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(KD, 2018, s. 16) </a:t>
            </a:r>
          </a:p>
          <a:p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B7C43C4-7204-96F6-CD90-55403FD414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3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2045736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Free Grammar Worksheets | Ereading Worksheets">
            <a:extLst>
              <a:ext uri="{FF2B5EF4-FFF2-40B4-BE49-F238E27FC236}">
                <a16:creationId xmlns:a16="http://schemas.microsoft.com/office/drawing/2014/main" id="{BB515633-D5DF-984E-6F59-8A6CF836AC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30"/>
          <a:stretch/>
        </p:blipFill>
        <p:spPr bwMode="auto">
          <a:xfrm>
            <a:off x="-2285" y="7"/>
            <a:ext cx="9143999" cy="5143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082BCEAE-1552-A036-2807-EBF93F3A5F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7814" y="495686"/>
            <a:ext cx="7543800" cy="159378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nb-NO" sz="4050" dirty="0"/>
              <a:t>Language safari </a:t>
            </a:r>
            <a:br>
              <a:rPr lang="nb-NO" sz="4050" dirty="0"/>
            </a:br>
            <a:r>
              <a:rPr lang="nb-NO" sz="4050" dirty="0" err="1"/>
              <a:t>Inquiry-based</a:t>
            </a:r>
            <a:r>
              <a:rPr lang="nb-NO" sz="4050" dirty="0"/>
              <a:t> </a:t>
            </a:r>
            <a:r>
              <a:rPr lang="nb-NO" sz="4050" dirty="0" err="1"/>
              <a:t>grammar</a:t>
            </a:r>
            <a:r>
              <a:rPr lang="nb-NO" sz="4050" dirty="0"/>
              <a:t> </a:t>
            </a:r>
            <a:r>
              <a:rPr lang="nb-NO" sz="4050" dirty="0" err="1"/>
              <a:t>lesson</a:t>
            </a:r>
            <a:endParaRPr lang="nb-NO" sz="39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99336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1">
            <a:extLst>
              <a:ext uri="{FF2B5EF4-FFF2-40B4-BE49-F238E27FC236}">
                <a16:creationId xmlns:a16="http://schemas.microsoft.com/office/drawing/2014/main" id="{BD58357C-DEC9-238B-F529-9EC70FFF756B}"/>
              </a:ext>
            </a:extLst>
          </p:cNvPr>
          <p:cNvSpPr txBox="1">
            <a:spLocks/>
          </p:cNvSpPr>
          <p:nvPr/>
        </p:nvSpPr>
        <p:spPr>
          <a:xfrm>
            <a:off x="277091" y="746415"/>
            <a:ext cx="8645236" cy="4301837"/>
          </a:xfrm>
          <a:prstGeom prst="rect">
            <a:avLst/>
          </a:prstGeom>
          <a:noFill/>
        </p:spPr>
        <p:txBody>
          <a:bodyPr spcFirstLastPara="1" vert="horz" wrap="square" lIns="91425" tIns="91425" rIns="91425" bIns="91425" rtlCol="0" anchor="b" anchorCtr="0">
            <a:noAutofit/>
          </a:bodyPr>
          <a:lstStyle>
            <a:lvl1pPr lvl="0" algn="ctr" defTabSz="457200" rtl="0" eaLnBrk="1" latinLnBrk="0" hangingPunct="1">
              <a:spcBef>
                <a:spcPts val="0"/>
              </a:spcBef>
              <a:spcAft>
                <a:spcPts val="0"/>
              </a:spcAft>
              <a:buSzPts val="3500"/>
              <a:buNone/>
              <a:defRPr sz="2800" kern="1200" baseline="0">
                <a:solidFill>
                  <a:schemeClr val="lt1"/>
                </a:solidFill>
                <a:latin typeface="Source Sans Pro"/>
                <a:ea typeface="+mj-ea"/>
                <a:cs typeface="+mj-c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nb-NO" dirty="0">
                <a:solidFill>
                  <a:schemeClr val="bg1"/>
                </a:solidFill>
              </a:rPr>
              <a:t>I drive a red </a:t>
            </a:r>
            <a:r>
              <a:rPr lang="nb-NO" dirty="0" err="1">
                <a:solidFill>
                  <a:schemeClr val="bg1"/>
                </a:solidFill>
              </a:rPr>
              <a:t>car</a:t>
            </a:r>
            <a:r>
              <a:rPr lang="nb-NO" dirty="0">
                <a:solidFill>
                  <a:schemeClr val="bg1"/>
                </a:solidFill>
              </a:rPr>
              <a:t> </a:t>
            </a:r>
            <a:r>
              <a:rPr lang="nb-NO" sz="2400" dirty="0">
                <a:solidFill>
                  <a:schemeClr val="bg1"/>
                </a:solidFill>
              </a:rPr>
              <a:t>(English)</a:t>
            </a:r>
            <a:br>
              <a:rPr lang="nb-NO" sz="2400" dirty="0">
                <a:solidFill>
                  <a:schemeClr val="bg1"/>
                </a:solidFill>
              </a:rPr>
            </a:br>
            <a:br>
              <a:rPr lang="nb-NO" sz="2400" dirty="0">
                <a:solidFill>
                  <a:schemeClr val="bg1"/>
                </a:solidFill>
              </a:rPr>
            </a:br>
            <a:r>
              <a:rPr lang="nb-NO" dirty="0">
                <a:solidFill>
                  <a:schemeClr val="bg1"/>
                </a:solidFill>
              </a:rPr>
              <a:t>Jeg kjører en rød bil </a:t>
            </a:r>
            <a:r>
              <a:rPr lang="nb-NO" sz="2400" dirty="0">
                <a:solidFill>
                  <a:schemeClr val="bg1"/>
                </a:solidFill>
              </a:rPr>
              <a:t>(Norwegian)</a:t>
            </a:r>
            <a:br>
              <a:rPr lang="nb-NO" sz="2400" dirty="0">
                <a:solidFill>
                  <a:schemeClr val="bg1"/>
                </a:solidFill>
              </a:rPr>
            </a:br>
            <a:r>
              <a:rPr lang="nb-NO" dirty="0">
                <a:solidFill>
                  <a:schemeClr val="bg1"/>
                </a:solidFill>
              </a:rPr>
              <a:t>Jag </a:t>
            </a:r>
            <a:r>
              <a:rPr lang="nb-NO" dirty="0" err="1">
                <a:solidFill>
                  <a:schemeClr val="bg1"/>
                </a:solidFill>
              </a:rPr>
              <a:t>kör</a:t>
            </a:r>
            <a:r>
              <a:rPr lang="nb-NO" dirty="0">
                <a:solidFill>
                  <a:schemeClr val="bg1"/>
                </a:solidFill>
              </a:rPr>
              <a:t> en </a:t>
            </a:r>
            <a:r>
              <a:rPr lang="nb-NO" dirty="0" err="1">
                <a:solidFill>
                  <a:schemeClr val="bg1"/>
                </a:solidFill>
              </a:rPr>
              <a:t>röd</a:t>
            </a:r>
            <a:r>
              <a:rPr lang="nb-NO" dirty="0">
                <a:solidFill>
                  <a:schemeClr val="bg1"/>
                </a:solidFill>
              </a:rPr>
              <a:t> bil </a:t>
            </a:r>
            <a:r>
              <a:rPr lang="nb-NO" sz="2400" dirty="0">
                <a:solidFill>
                  <a:schemeClr val="bg1"/>
                </a:solidFill>
              </a:rPr>
              <a:t>(</a:t>
            </a:r>
            <a:r>
              <a:rPr lang="nb-NO" sz="2400" dirty="0" err="1">
                <a:solidFill>
                  <a:schemeClr val="bg1"/>
                </a:solidFill>
              </a:rPr>
              <a:t>Swedish</a:t>
            </a:r>
            <a:r>
              <a:rPr lang="nb-NO" sz="2400" dirty="0">
                <a:solidFill>
                  <a:schemeClr val="bg1"/>
                </a:solidFill>
              </a:rPr>
              <a:t>)</a:t>
            </a:r>
            <a:br>
              <a:rPr lang="nb-NO" sz="2400" dirty="0">
                <a:solidFill>
                  <a:schemeClr val="bg1"/>
                </a:solidFill>
              </a:rPr>
            </a:br>
            <a:r>
              <a:rPr lang="nb-NO" dirty="0">
                <a:solidFill>
                  <a:schemeClr val="bg1"/>
                </a:solidFill>
              </a:rPr>
              <a:t>Eu </a:t>
            </a:r>
            <a:r>
              <a:rPr lang="nb-NO" dirty="0" err="1">
                <a:solidFill>
                  <a:schemeClr val="bg1"/>
                </a:solidFill>
              </a:rPr>
              <a:t>dirijo</a:t>
            </a:r>
            <a:r>
              <a:rPr lang="nb-NO" dirty="0">
                <a:solidFill>
                  <a:schemeClr val="bg1"/>
                </a:solidFill>
              </a:rPr>
              <a:t> </a:t>
            </a:r>
            <a:r>
              <a:rPr lang="nb-NO" dirty="0" err="1">
                <a:solidFill>
                  <a:schemeClr val="bg1"/>
                </a:solidFill>
              </a:rPr>
              <a:t>um</a:t>
            </a:r>
            <a:r>
              <a:rPr lang="nb-NO" dirty="0">
                <a:solidFill>
                  <a:schemeClr val="bg1"/>
                </a:solidFill>
              </a:rPr>
              <a:t> </a:t>
            </a:r>
            <a:r>
              <a:rPr lang="nb-NO" dirty="0" err="1">
                <a:solidFill>
                  <a:schemeClr val="bg1"/>
                </a:solidFill>
              </a:rPr>
              <a:t>carro</a:t>
            </a:r>
            <a:r>
              <a:rPr lang="nb-NO" dirty="0">
                <a:solidFill>
                  <a:schemeClr val="bg1"/>
                </a:solidFill>
              </a:rPr>
              <a:t> </a:t>
            </a:r>
            <a:r>
              <a:rPr lang="nb-NO" dirty="0" err="1">
                <a:solidFill>
                  <a:schemeClr val="bg1"/>
                </a:solidFill>
              </a:rPr>
              <a:t>vermelho</a:t>
            </a:r>
            <a:r>
              <a:rPr lang="nb-NO" dirty="0">
                <a:solidFill>
                  <a:schemeClr val="bg1"/>
                </a:solidFill>
              </a:rPr>
              <a:t> </a:t>
            </a:r>
            <a:r>
              <a:rPr lang="nb-NO" sz="2400" dirty="0">
                <a:solidFill>
                  <a:schemeClr val="bg1"/>
                </a:solidFill>
              </a:rPr>
              <a:t>(</a:t>
            </a:r>
            <a:r>
              <a:rPr lang="nb-NO" sz="2400" dirty="0" err="1">
                <a:solidFill>
                  <a:schemeClr val="bg1"/>
                </a:solidFill>
              </a:rPr>
              <a:t>Português</a:t>
            </a:r>
            <a:r>
              <a:rPr lang="nb-NO" sz="2400" dirty="0">
                <a:solidFill>
                  <a:schemeClr val="bg1"/>
                </a:solidFill>
              </a:rPr>
              <a:t> - Brasil)</a:t>
            </a:r>
            <a:br>
              <a:rPr lang="nb-NO" sz="2400" dirty="0">
                <a:solidFill>
                  <a:schemeClr val="bg1"/>
                </a:solidFill>
              </a:rPr>
            </a:br>
            <a:r>
              <a:rPr lang="nb-NO" dirty="0" err="1">
                <a:solidFill>
                  <a:schemeClr val="bg1"/>
                </a:solidFill>
              </a:rPr>
              <a:t>Je</a:t>
            </a:r>
            <a:r>
              <a:rPr lang="nb-NO" dirty="0">
                <a:solidFill>
                  <a:schemeClr val="bg1"/>
                </a:solidFill>
              </a:rPr>
              <a:t> </a:t>
            </a:r>
            <a:r>
              <a:rPr lang="nb-NO" dirty="0" err="1">
                <a:solidFill>
                  <a:schemeClr val="bg1"/>
                </a:solidFill>
              </a:rPr>
              <a:t>conduis</a:t>
            </a:r>
            <a:r>
              <a:rPr lang="nb-NO" dirty="0">
                <a:solidFill>
                  <a:schemeClr val="bg1"/>
                </a:solidFill>
              </a:rPr>
              <a:t> </a:t>
            </a:r>
            <a:r>
              <a:rPr lang="nb-NO" dirty="0" err="1">
                <a:solidFill>
                  <a:schemeClr val="bg1"/>
                </a:solidFill>
              </a:rPr>
              <a:t>une</a:t>
            </a:r>
            <a:r>
              <a:rPr lang="nb-NO" dirty="0">
                <a:solidFill>
                  <a:schemeClr val="bg1"/>
                </a:solidFill>
              </a:rPr>
              <a:t> </a:t>
            </a:r>
            <a:r>
              <a:rPr lang="nb-NO" dirty="0" err="1">
                <a:solidFill>
                  <a:schemeClr val="bg1"/>
                </a:solidFill>
              </a:rPr>
              <a:t>voiture</a:t>
            </a:r>
            <a:r>
              <a:rPr lang="nb-NO" dirty="0">
                <a:solidFill>
                  <a:schemeClr val="bg1"/>
                </a:solidFill>
              </a:rPr>
              <a:t> </a:t>
            </a:r>
            <a:r>
              <a:rPr lang="nb-NO" dirty="0" err="1">
                <a:solidFill>
                  <a:schemeClr val="bg1"/>
                </a:solidFill>
              </a:rPr>
              <a:t>rouge</a:t>
            </a:r>
            <a:r>
              <a:rPr lang="nb-NO" dirty="0">
                <a:solidFill>
                  <a:schemeClr val="bg1"/>
                </a:solidFill>
              </a:rPr>
              <a:t> </a:t>
            </a:r>
            <a:r>
              <a:rPr lang="nb-NO" sz="2400" dirty="0">
                <a:solidFill>
                  <a:schemeClr val="bg1"/>
                </a:solidFill>
              </a:rPr>
              <a:t>(French-Canadian)</a:t>
            </a:r>
          </a:p>
          <a:p>
            <a:r>
              <a:rPr lang="nb-NO" dirty="0">
                <a:solidFill>
                  <a:schemeClr val="bg1"/>
                </a:solidFill>
              </a:rPr>
              <a:t>Io </a:t>
            </a:r>
            <a:r>
              <a:rPr lang="nb-NO" dirty="0" err="1">
                <a:solidFill>
                  <a:schemeClr val="bg1"/>
                </a:solidFill>
              </a:rPr>
              <a:t>guido</a:t>
            </a:r>
            <a:r>
              <a:rPr lang="nb-NO" dirty="0">
                <a:solidFill>
                  <a:schemeClr val="bg1"/>
                </a:solidFill>
              </a:rPr>
              <a:t> </a:t>
            </a:r>
            <a:r>
              <a:rPr lang="nb-NO" dirty="0" err="1">
                <a:solidFill>
                  <a:schemeClr val="bg1"/>
                </a:solidFill>
              </a:rPr>
              <a:t>una</a:t>
            </a:r>
            <a:r>
              <a:rPr lang="nb-NO" dirty="0">
                <a:solidFill>
                  <a:schemeClr val="bg1"/>
                </a:solidFill>
              </a:rPr>
              <a:t> </a:t>
            </a:r>
            <a:r>
              <a:rPr lang="nb-NO" dirty="0" err="1">
                <a:solidFill>
                  <a:schemeClr val="bg1"/>
                </a:solidFill>
              </a:rPr>
              <a:t>macchina</a:t>
            </a:r>
            <a:r>
              <a:rPr lang="nb-NO" dirty="0">
                <a:solidFill>
                  <a:schemeClr val="bg1"/>
                </a:solidFill>
              </a:rPr>
              <a:t> rossa </a:t>
            </a:r>
            <a:r>
              <a:rPr lang="nb-NO" sz="2400" dirty="0">
                <a:solidFill>
                  <a:schemeClr val="bg1"/>
                </a:solidFill>
              </a:rPr>
              <a:t>(</a:t>
            </a:r>
            <a:r>
              <a:rPr lang="nb-NO" sz="2400" dirty="0" err="1">
                <a:solidFill>
                  <a:schemeClr val="bg1"/>
                </a:solidFill>
              </a:rPr>
              <a:t>Italian</a:t>
            </a:r>
            <a:r>
              <a:rPr lang="nb-NO" sz="2400" dirty="0">
                <a:solidFill>
                  <a:schemeClr val="bg1"/>
                </a:solidFill>
              </a:rPr>
              <a:t>)</a:t>
            </a:r>
            <a:br>
              <a:rPr lang="nb-NO" sz="2400" dirty="0">
                <a:solidFill>
                  <a:schemeClr val="bg1"/>
                </a:solidFill>
              </a:rPr>
            </a:br>
            <a:r>
              <a:rPr lang="nb-NO" dirty="0" err="1">
                <a:solidFill>
                  <a:schemeClr val="bg1"/>
                </a:solidFill>
              </a:rPr>
              <a:t>Ich</a:t>
            </a:r>
            <a:r>
              <a:rPr lang="nb-NO" dirty="0">
                <a:solidFill>
                  <a:schemeClr val="bg1"/>
                </a:solidFill>
              </a:rPr>
              <a:t> </a:t>
            </a:r>
            <a:r>
              <a:rPr lang="nb-NO" dirty="0" err="1">
                <a:solidFill>
                  <a:schemeClr val="bg1"/>
                </a:solidFill>
              </a:rPr>
              <a:t>fahre</a:t>
            </a:r>
            <a:r>
              <a:rPr lang="nb-NO" dirty="0">
                <a:solidFill>
                  <a:schemeClr val="bg1"/>
                </a:solidFill>
              </a:rPr>
              <a:t> </a:t>
            </a:r>
            <a:r>
              <a:rPr lang="nb-NO" dirty="0" err="1">
                <a:solidFill>
                  <a:schemeClr val="bg1"/>
                </a:solidFill>
              </a:rPr>
              <a:t>ein</a:t>
            </a:r>
            <a:r>
              <a:rPr lang="nb-NO" dirty="0">
                <a:solidFill>
                  <a:schemeClr val="bg1"/>
                </a:solidFill>
              </a:rPr>
              <a:t> rotes Auto </a:t>
            </a:r>
            <a:r>
              <a:rPr lang="nb-NO" sz="2400" dirty="0">
                <a:solidFill>
                  <a:schemeClr val="bg1"/>
                </a:solidFill>
              </a:rPr>
              <a:t>(</a:t>
            </a:r>
            <a:r>
              <a:rPr lang="nb-NO" sz="2400" dirty="0" err="1">
                <a:solidFill>
                  <a:schemeClr val="bg1"/>
                </a:solidFill>
              </a:rPr>
              <a:t>German</a:t>
            </a:r>
            <a:r>
              <a:rPr lang="nb-NO" sz="2400" dirty="0">
                <a:solidFill>
                  <a:schemeClr val="bg1"/>
                </a:solidFill>
              </a:rPr>
              <a:t>)</a:t>
            </a:r>
            <a:br>
              <a:rPr lang="nb-NO" sz="2400" dirty="0">
                <a:solidFill>
                  <a:schemeClr val="bg1"/>
                </a:solidFill>
              </a:rPr>
            </a:br>
            <a:r>
              <a:rPr lang="nb-NO" dirty="0" err="1">
                <a:solidFill>
                  <a:schemeClr val="bg1"/>
                </a:solidFill>
              </a:rPr>
              <a:t>Conduzco</a:t>
            </a:r>
            <a:r>
              <a:rPr lang="nb-NO" dirty="0">
                <a:solidFill>
                  <a:schemeClr val="bg1"/>
                </a:solidFill>
              </a:rPr>
              <a:t> </a:t>
            </a:r>
            <a:r>
              <a:rPr lang="nb-NO" dirty="0" err="1">
                <a:solidFill>
                  <a:schemeClr val="bg1"/>
                </a:solidFill>
              </a:rPr>
              <a:t>un</a:t>
            </a:r>
            <a:r>
              <a:rPr lang="nb-NO" dirty="0">
                <a:solidFill>
                  <a:schemeClr val="bg1"/>
                </a:solidFill>
              </a:rPr>
              <a:t> </a:t>
            </a:r>
            <a:r>
              <a:rPr lang="nb-NO" dirty="0" err="1">
                <a:solidFill>
                  <a:schemeClr val="bg1"/>
                </a:solidFill>
              </a:rPr>
              <a:t>coche</a:t>
            </a:r>
            <a:r>
              <a:rPr lang="nb-NO" dirty="0">
                <a:solidFill>
                  <a:schemeClr val="bg1"/>
                </a:solidFill>
              </a:rPr>
              <a:t> </a:t>
            </a:r>
            <a:r>
              <a:rPr lang="nb-NO" dirty="0" err="1">
                <a:solidFill>
                  <a:schemeClr val="bg1"/>
                </a:solidFill>
              </a:rPr>
              <a:t>rojo</a:t>
            </a:r>
            <a:r>
              <a:rPr lang="nb-NO" dirty="0">
                <a:solidFill>
                  <a:schemeClr val="bg1"/>
                </a:solidFill>
              </a:rPr>
              <a:t> </a:t>
            </a:r>
            <a:r>
              <a:rPr lang="nb-NO" sz="2400" dirty="0">
                <a:solidFill>
                  <a:schemeClr val="bg1"/>
                </a:solidFill>
              </a:rPr>
              <a:t>(Spanish)</a:t>
            </a:r>
            <a:br>
              <a:rPr lang="nb-NO" sz="2400" dirty="0">
                <a:solidFill>
                  <a:schemeClr val="bg1"/>
                </a:solidFill>
              </a:rPr>
            </a:br>
            <a:r>
              <a:rPr lang="nb-NO" dirty="0" err="1">
                <a:solidFill>
                  <a:schemeClr val="bg1"/>
                </a:solidFill>
              </a:rPr>
              <a:t>Emen</a:t>
            </a:r>
            <a:r>
              <a:rPr lang="nb-NO" dirty="0">
                <a:solidFill>
                  <a:schemeClr val="bg1"/>
                </a:solidFill>
              </a:rPr>
              <a:t> </a:t>
            </a:r>
            <a:r>
              <a:rPr lang="nb-NO" dirty="0" err="1">
                <a:solidFill>
                  <a:schemeClr val="bg1"/>
                </a:solidFill>
              </a:rPr>
              <a:t>masheniki</a:t>
            </a:r>
            <a:r>
              <a:rPr lang="nb-NO" dirty="0">
                <a:solidFill>
                  <a:schemeClr val="bg1"/>
                </a:solidFill>
              </a:rPr>
              <a:t> </a:t>
            </a:r>
            <a:r>
              <a:rPr lang="nb-NO" dirty="0" err="1">
                <a:solidFill>
                  <a:schemeClr val="bg1"/>
                </a:solidFill>
              </a:rPr>
              <a:t>sor</a:t>
            </a:r>
            <a:r>
              <a:rPr lang="nb-NO" dirty="0">
                <a:solidFill>
                  <a:schemeClr val="bg1"/>
                </a:solidFill>
              </a:rPr>
              <a:t> le </a:t>
            </a:r>
            <a:r>
              <a:rPr lang="nb-NO" dirty="0" err="1">
                <a:solidFill>
                  <a:schemeClr val="bg1"/>
                </a:solidFill>
              </a:rPr>
              <a:t>dexrem</a:t>
            </a:r>
            <a:r>
              <a:rPr lang="nb-NO" dirty="0">
                <a:solidFill>
                  <a:schemeClr val="bg1"/>
                </a:solidFill>
              </a:rPr>
              <a:t> </a:t>
            </a:r>
            <a:r>
              <a:rPr lang="nb-NO" sz="2400" dirty="0">
                <a:solidFill>
                  <a:schemeClr val="bg1"/>
                </a:solidFill>
              </a:rPr>
              <a:t>(</a:t>
            </a:r>
            <a:r>
              <a:rPr lang="nb-NO" sz="2400" dirty="0" err="1">
                <a:solidFill>
                  <a:schemeClr val="bg1"/>
                </a:solidFill>
              </a:rPr>
              <a:t>Kurdish</a:t>
            </a:r>
            <a:r>
              <a:rPr lang="nb-NO" sz="2400" dirty="0">
                <a:solidFill>
                  <a:schemeClr val="bg1"/>
                </a:solidFill>
              </a:rPr>
              <a:t>)</a:t>
            </a:r>
            <a:br>
              <a:rPr lang="nb-NO" sz="2400" dirty="0">
                <a:solidFill>
                  <a:schemeClr val="bg1"/>
                </a:solidFill>
              </a:rPr>
            </a:br>
            <a:r>
              <a:rPr lang="nb-NO" dirty="0" err="1">
                <a:solidFill>
                  <a:schemeClr val="bg1"/>
                </a:solidFill>
              </a:rPr>
              <a:t>Za</a:t>
            </a:r>
            <a:r>
              <a:rPr lang="nb-NO" dirty="0">
                <a:solidFill>
                  <a:schemeClr val="bg1"/>
                </a:solidFill>
              </a:rPr>
              <a:t> </a:t>
            </a:r>
            <a:r>
              <a:rPr lang="nb-NO" dirty="0" err="1">
                <a:solidFill>
                  <a:schemeClr val="bg1"/>
                </a:solidFill>
              </a:rPr>
              <a:t>zur</a:t>
            </a:r>
            <a:r>
              <a:rPr lang="nb-NO" dirty="0">
                <a:solidFill>
                  <a:schemeClr val="bg1"/>
                </a:solidFill>
              </a:rPr>
              <a:t> motor </a:t>
            </a:r>
            <a:r>
              <a:rPr lang="nb-NO" dirty="0" err="1">
                <a:solidFill>
                  <a:schemeClr val="bg1"/>
                </a:solidFill>
              </a:rPr>
              <a:t>chalawam</a:t>
            </a:r>
            <a:r>
              <a:rPr lang="nb-NO" dirty="0">
                <a:solidFill>
                  <a:schemeClr val="bg1"/>
                </a:solidFill>
              </a:rPr>
              <a:t> </a:t>
            </a:r>
            <a:r>
              <a:rPr lang="nb-NO" sz="2400" dirty="0">
                <a:solidFill>
                  <a:schemeClr val="bg1"/>
                </a:solidFill>
              </a:rPr>
              <a:t>(Pashto)</a:t>
            </a:r>
          </a:p>
        </p:txBody>
      </p:sp>
    </p:spTree>
    <p:extLst>
      <p:ext uri="{BB962C8B-B14F-4D97-AF65-F5344CB8AC3E}">
        <p14:creationId xmlns:p14="http://schemas.microsoft.com/office/powerpoint/2010/main" val="68813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DB173DA-5BA7-57E3-14CE-A5F8D5DBEC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091" y="682090"/>
            <a:ext cx="8645236" cy="4391891"/>
          </a:xfrm>
        </p:spPr>
        <p:txBody>
          <a:bodyPr/>
          <a:lstStyle/>
          <a:p>
            <a:r>
              <a:rPr lang="nb-NO" dirty="0">
                <a:solidFill>
                  <a:srgbClr val="FF0000"/>
                </a:solidFill>
              </a:rPr>
              <a:t>I</a:t>
            </a:r>
            <a:r>
              <a:rPr lang="nb-NO" dirty="0"/>
              <a:t> </a:t>
            </a:r>
            <a:r>
              <a:rPr lang="nb-NO" dirty="0">
                <a:solidFill>
                  <a:srgbClr val="00B050"/>
                </a:solidFill>
              </a:rPr>
              <a:t>drive</a:t>
            </a:r>
            <a:r>
              <a:rPr lang="nb-NO" dirty="0"/>
              <a:t> </a:t>
            </a:r>
            <a:r>
              <a:rPr lang="nb-NO" dirty="0">
                <a:solidFill>
                  <a:srgbClr val="00B0F0"/>
                </a:solidFill>
              </a:rPr>
              <a:t>a red </a:t>
            </a:r>
            <a:r>
              <a:rPr lang="nb-NO" dirty="0" err="1">
                <a:solidFill>
                  <a:srgbClr val="FFC000"/>
                </a:solidFill>
              </a:rPr>
              <a:t>car</a:t>
            </a:r>
            <a:r>
              <a:rPr lang="nb-NO" dirty="0"/>
              <a:t> </a:t>
            </a:r>
            <a:r>
              <a:rPr lang="nb-NO" sz="2400" dirty="0"/>
              <a:t>(English)</a:t>
            </a:r>
            <a:br>
              <a:rPr lang="nb-NO" sz="2400" dirty="0"/>
            </a:br>
            <a:br>
              <a:rPr lang="nb-NO" sz="2400" dirty="0"/>
            </a:br>
            <a:r>
              <a:rPr lang="nb-NO" dirty="0">
                <a:solidFill>
                  <a:srgbClr val="FF0000"/>
                </a:solidFill>
              </a:rPr>
              <a:t>Jeg</a:t>
            </a:r>
            <a:r>
              <a:rPr lang="nb-NO" dirty="0"/>
              <a:t> </a:t>
            </a:r>
            <a:r>
              <a:rPr lang="nb-NO" dirty="0">
                <a:solidFill>
                  <a:srgbClr val="00B050"/>
                </a:solidFill>
              </a:rPr>
              <a:t>kjører</a:t>
            </a:r>
            <a:r>
              <a:rPr lang="nb-NO" dirty="0"/>
              <a:t> </a:t>
            </a:r>
            <a:r>
              <a:rPr lang="nb-NO" dirty="0">
                <a:solidFill>
                  <a:srgbClr val="00B0F0"/>
                </a:solidFill>
              </a:rPr>
              <a:t>en rød </a:t>
            </a:r>
            <a:r>
              <a:rPr lang="nb-NO" dirty="0">
                <a:solidFill>
                  <a:srgbClr val="FFC000"/>
                </a:solidFill>
              </a:rPr>
              <a:t>bil</a:t>
            </a:r>
            <a:r>
              <a:rPr lang="nb-NO" dirty="0"/>
              <a:t> </a:t>
            </a:r>
            <a:r>
              <a:rPr lang="nb-NO" sz="2400" dirty="0"/>
              <a:t>(Norwegian)</a:t>
            </a:r>
            <a:br>
              <a:rPr lang="nb-NO" sz="2400" dirty="0"/>
            </a:br>
            <a:r>
              <a:rPr lang="nb-NO" dirty="0">
                <a:solidFill>
                  <a:srgbClr val="FF0000"/>
                </a:solidFill>
              </a:rPr>
              <a:t>Jag</a:t>
            </a:r>
            <a:r>
              <a:rPr lang="nb-NO" dirty="0"/>
              <a:t> </a:t>
            </a:r>
            <a:r>
              <a:rPr lang="nb-NO" dirty="0" err="1">
                <a:solidFill>
                  <a:srgbClr val="00B050"/>
                </a:solidFill>
              </a:rPr>
              <a:t>kör</a:t>
            </a:r>
            <a:r>
              <a:rPr lang="nb-NO" dirty="0"/>
              <a:t> </a:t>
            </a:r>
            <a:r>
              <a:rPr lang="nb-NO" dirty="0">
                <a:solidFill>
                  <a:srgbClr val="00B0F0"/>
                </a:solidFill>
              </a:rPr>
              <a:t>en </a:t>
            </a:r>
            <a:r>
              <a:rPr lang="nb-NO" dirty="0" err="1">
                <a:solidFill>
                  <a:srgbClr val="00B0F0"/>
                </a:solidFill>
              </a:rPr>
              <a:t>röd</a:t>
            </a:r>
            <a:r>
              <a:rPr lang="nb-NO" dirty="0">
                <a:solidFill>
                  <a:srgbClr val="00B0F0"/>
                </a:solidFill>
              </a:rPr>
              <a:t> </a:t>
            </a:r>
            <a:r>
              <a:rPr lang="nb-NO" dirty="0">
                <a:solidFill>
                  <a:srgbClr val="FFC000"/>
                </a:solidFill>
              </a:rPr>
              <a:t>bil</a:t>
            </a:r>
            <a:r>
              <a:rPr lang="nb-NO" dirty="0"/>
              <a:t> </a:t>
            </a:r>
            <a:r>
              <a:rPr lang="nb-NO" sz="2400" dirty="0"/>
              <a:t>(</a:t>
            </a:r>
            <a:r>
              <a:rPr lang="nb-NO" sz="2400" dirty="0" err="1"/>
              <a:t>Swedish</a:t>
            </a:r>
            <a:r>
              <a:rPr lang="nb-NO" sz="2400" dirty="0"/>
              <a:t>)</a:t>
            </a:r>
            <a:br>
              <a:rPr lang="nb-NO" sz="2400" dirty="0"/>
            </a:br>
            <a:r>
              <a:rPr lang="nb-NO" dirty="0">
                <a:solidFill>
                  <a:srgbClr val="FF0000"/>
                </a:solidFill>
              </a:rPr>
              <a:t>Eu</a:t>
            </a:r>
            <a:r>
              <a:rPr lang="nb-NO" dirty="0"/>
              <a:t> </a:t>
            </a:r>
            <a:r>
              <a:rPr lang="nb-NO" dirty="0" err="1">
                <a:solidFill>
                  <a:srgbClr val="00B050"/>
                </a:solidFill>
              </a:rPr>
              <a:t>dirijo</a:t>
            </a:r>
            <a:r>
              <a:rPr lang="nb-NO" dirty="0"/>
              <a:t> </a:t>
            </a:r>
            <a:r>
              <a:rPr lang="nb-NO" dirty="0" err="1">
                <a:solidFill>
                  <a:srgbClr val="FFC000"/>
                </a:solidFill>
              </a:rPr>
              <a:t>um</a:t>
            </a:r>
            <a:r>
              <a:rPr lang="nb-NO" dirty="0">
                <a:solidFill>
                  <a:srgbClr val="FFC000"/>
                </a:solidFill>
              </a:rPr>
              <a:t> </a:t>
            </a:r>
            <a:r>
              <a:rPr lang="nb-NO" dirty="0" err="1">
                <a:solidFill>
                  <a:srgbClr val="FFC000"/>
                </a:solidFill>
              </a:rPr>
              <a:t>carro</a:t>
            </a:r>
            <a:r>
              <a:rPr lang="nb-NO" dirty="0">
                <a:solidFill>
                  <a:srgbClr val="FFC000"/>
                </a:solidFill>
              </a:rPr>
              <a:t> </a:t>
            </a:r>
            <a:r>
              <a:rPr lang="nb-NO" dirty="0" err="1">
                <a:solidFill>
                  <a:srgbClr val="00B0F0"/>
                </a:solidFill>
              </a:rPr>
              <a:t>vermelho</a:t>
            </a:r>
            <a:r>
              <a:rPr lang="nb-NO" dirty="0"/>
              <a:t> </a:t>
            </a:r>
            <a:r>
              <a:rPr lang="nb-NO" sz="2400" dirty="0"/>
              <a:t>(</a:t>
            </a:r>
            <a:r>
              <a:rPr lang="nb-NO" sz="2400" dirty="0" err="1"/>
              <a:t>Português</a:t>
            </a:r>
            <a:r>
              <a:rPr lang="nb-NO" sz="2400" dirty="0"/>
              <a:t> - Brasil)</a:t>
            </a:r>
            <a:br>
              <a:rPr lang="nb-NO" sz="2400" dirty="0"/>
            </a:br>
            <a:r>
              <a:rPr lang="nb-NO" dirty="0" err="1">
                <a:solidFill>
                  <a:srgbClr val="FF0000"/>
                </a:solidFill>
              </a:rPr>
              <a:t>Je</a:t>
            </a:r>
            <a:r>
              <a:rPr lang="nb-NO" dirty="0"/>
              <a:t> </a:t>
            </a:r>
            <a:r>
              <a:rPr lang="nb-NO" dirty="0" err="1">
                <a:solidFill>
                  <a:srgbClr val="00B050"/>
                </a:solidFill>
              </a:rPr>
              <a:t>conduis</a:t>
            </a:r>
            <a:r>
              <a:rPr lang="nb-NO" dirty="0"/>
              <a:t> </a:t>
            </a:r>
            <a:r>
              <a:rPr lang="nb-NO" dirty="0" err="1">
                <a:solidFill>
                  <a:srgbClr val="FFC000"/>
                </a:solidFill>
              </a:rPr>
              <a:t>une</a:t>
            </a:r>
            <a:r>
              <a:rPr lang="nb-NO" dirty="0">
                <a:solidFill>
                  <a:srgbClr val="FFC000"/>
                </a:solidFill>
              </a:rPr>
              <a:t> </a:t>
            </a:r>
            <a:r>
              <a:rPr lang="nb-NO" dirty="0" err="1">
                <a:solidFill>
                  <a:srgbClr val="FFC000"/>
                </a:solidFill>
              </a:rPr>
              <a:t>voiture</a:t>
            </a:r>
            <a:r>
              <a:rPr lang="nb-NO" dirty="0">
                <a:solidFill>
                  <a:srgbClr val="FFC000"/>
                </a:solidFill>
              </a:rPr>
              <a:t> </a:t>
            </a:r>
            <a:r>
              <a:rPr lang="nb-NO" dirty="0" err="1">
                <a:solidFill>
                  <a:srgbClr val="00B0F0"/>
                </a:solidFill>
              </a:rPr>
              <a:t>rouge</a:t>
            </a:r>
            <a:r>
              <a:rPr lang="nb-NO" dirty="0"/>
              <a:t> </a:t>
            </a:r>
            <a:r>
              <a:rPr lang="nb-NO" sz="2400" dirty="0"/>
              <a:t>(French-Canadian)</a:t>
            </a:r>
            <a:br>
              <a:rPr lang="nb-NO" sz="2400" dirty="0"/>
            </a:br>
            <a:r>
              <a:rPr lang="nb-NO" dirty="0">
                <a:solidFill>
                  <a:srgbClr val="FF0000"/>
                </a:solidFill>
              </a:rPr>
              <a:t>Io</a:t>
            </a:r>
            <a:r>
              <a:rPr lang="nb-NO" dirty="0"/>
              <a:t> </a:t>
            </a:r>
            <a:r>
              <a:rPr lang="nb-NO" dirty="0" err="1">
                <a:solidFill>
                  <a:srgbClr val="00B050"/>
                </a:solidFill>
              </a:rPr>
              <a:t>guido</a:t>
            </a:r>
            <a:r>
              <a:rPr lang="nb-NO" dirty="0">
                <a:solidFill>
                  <a:srgbClr val="00B050"/>
                </a:solidFill>
              </a:rPr>
              <a:t> </a:t>
            </a:r>
            <a:r>
              <a:rPr lang="nb-NO" dirty="0" err="1">
                <a:solidFill>
                  <a:srgbClr val="00B050"/>
                </a:solidFill>
              </a:rPr>
              <a:t>una</a:t>
            </a:r>
            <a:r>
              <a:rPr lang="nb-NO" dirty="0"/>
              <a:t> </a:t>
            </a:r>
            <a:r>
              <a:rPr lang="nb-NO" dirty="0" err="1">
                <a:solidFill>
                  <a:srgbClr val="FFC000"/>
                </a:solidFill>
              </a:rPr>
              <a:t>macchina</a:t>
            </a:r>
            <a:r>
              <a:rPr lang="nb-NO" dirty="0"/>
              <a:t> </a:t>
            </a:r>
            <a:r>
              <a:rPr lang="nb-NO" dirty="0">
                <a:solidFill>
                  <a:srgbClr val="00B0F0"/>
                </a:solidFill>
              </a:rPr>
              <a:t>rossa</a:t>
            </a:r>
            <a:r>
              <a:rPr lang="nb-NO" dirty="0"/>
              <a:t> </a:t>
            </a:r>
            <a:r>
              <a:rPr lang="nb-NO" sz="2400" dirty="0"/>
              <a:t>(</a:t>
            </a:r>
            <a:r>
              <a:rPr lang="nb-NO" sz="2400" dirty="0" err="1"/>
              <a:t>Italian</a:t>
            </a:r>
            <a:r>
              <a:rPr lang="nb-NO" sz="2400" dirty="0"/>
              <a:t>)</a:t>
            </a:r>
            <a:br>
              <a:rPr lang="nb-NO" sz="2400" dirty="0"/>
            </a:br>
            <a:r>
              <a:rPr lang="nb-NO" dirty="0" err="1">
                <a:solidFill>
                  <a:srgbClr val="FF0000"/>
                </a:solidFill>
              </a:rPr>
              <a:t>Ich</a:t>
            </a:r>
            <a:r>
              <a:rPr lang="nb-NO" dirty="0"/>
              <a:t> </a:t>
            </a:r>
            <a:r>
              <a:rPr lang="nb-NO" dirty="0" err="1">
                <a:solidFill>
                  <a:srgbClr val="00B050"/>
                </a:solidFill>
              </a:rPr>
              <a:t>fahre</a:t>
            </a:r>
            <a:r>
              <a:rPr lang="nb-NO" dirty="0"/>
              <a:t> </a:t>
            </a:r>
            <a:r>
              <a:rPr lang="nb-NO" dirty="0" err="1">
                <a:solidFill>
                  <a:srgbClr val="00B0F0"/>
                </a:solidFill>
              </a:rPr>
              <a:t>ein</a:t>
            </a:r>
            <a:r>
              <a:rPr lang="nb-NO" dirty="0">
                <a:solidFill>
                  <a:srgbClr val="00B0F0"/>
                </a:solidFill>
              </a:rPr>
              <a:t> rotes </a:t>
            </a:r>
            <a:r>
              <a:rPr lang="nb-NO" dirty="0">
                <a:solidFill>
                  <a:srgbClr val="FFC000"/>
                </a:solidFill>
              </a:rPr>
              <a:t>Auto</a:t>
            </a:r>
            <a:r>
              <a:rPr lang="nb-NO" dirty="0"/>
              <a:t> </a:t>
            </a:r>
            <a:r>
              <a:rPr lang="nb-NO" sz="2400" dirty="0"/>
              <a:t>(</a:t>
            </a:r>
            <a:r>
              <a:rPr lang="nb-NO" sz="2400" dirty="0" err="1"/>
              <a:t>German</a:t>
            </a:r>
            <a:r>
              <a:rPr lang="nb-NO" sz="2400" dirty="0"/>
              <a:t>)</a:t>
            </a:r>
            <a:br>
              <a:rPr lang="nb-NO" sz="2400" dirty="0"/>
            </a:br>
            <a:r>
              <a:rPr lang="nb-NO" dirty="0" err="1">
                <a:solidFill>
                  <a:srgbClr val="00B050"/>
                </a:solidFill>
              </a:rPr>
              <a:t>Conduzc</a:t>
            </a:r>
            <a:r>
              <a:rPr lang="nb-NO" dirty="0" err="1">
                <a:solidFill>
                  <a:srgbClr val="FF0000"/>
                </a:solidFill>
              </a:rPr>
              <a:t>o</a:t>
            </a:r>
            <a:r>
              <a:rPr lang="nb-NO" dirty="0"/>
              <a:t> </a:t>
            </a:r>
            <a:r>
              <a:rPr lang="nb-NO" dirty="0" err="1">
                <a:solidFill>
                  <a:srgbClr val="FFC000"/>
                </a:solidFill>
              </a:rPr>
              <a:t>un</a:t>
            </a:r>
            <a:r>
              <a:rPr lang="nb-NO" dirty="0">
                <a:solidFill>
                  <a:srgbClr val="FFC000"/>
                </a:solidFill>
              </a:rPr>
              <a:t> </a:t>
            </a:r>
            <a:r>
              <a:rPr lang="nb-NO" dirty="0" err="1">
                <a:solidFill>
                  <a:srgbClr val="FFC000"/>
                </a:solidFill>
              </a:rPr>
              <a:t>coche</a:t>
            </a:r>
            <a:r>
              <a:rPr lang="nb-NO" dirty="0">
                <a:solidFill>
                  <a:srgbClr val="FFC000"/>
                </a:solidFill>
              </a:rPr>
              <a:t> </a:t>
            </a:r>
            <a:r>
              <a:rPr lang="nb-NO" dirty="0" err="1">
                <a:solidFill>
                  <a:srgbClr val="00B0F0"/>
                </a:solidFill>
              </a:rPr>
              <a:t>rojo</a:t>
            </a:r>
            <a:r>
              <a:rPr lang="nb-NO" dirty="0"/>
              <a:t> </a:t>
            </a:r>
            <a:r>
              <a:rPr lang="nb-NO" sz="2400" dirty="0"/>
              <a:t>(Spanish)</a:t>
            </a:r>
            <a:br>
              <a:rPr lang="nb-NO" sz="2400" dirty="0"/>
            </a:br>
            <a:r>
              <a:rPr lang="nb-NO" dirty="0" err="1">
                <a:solidFill>
                  <a:srgbClr val="FF0000"/>
                </a:solidFill>
              </a:rPr>
              <a:t>Emen</a:t>
            </a:r>
            <a:r>
              <a:rPr lang="nb-NO" dirty="0"/>
              <a:t> </a:t>
            </a:r>
            <a:r>
              <a:rPr lang="nb-NO" dirty="0" err="1">
                <a:solidFill>
                  <a:srgbClr val="FFC000"/>
                </a:solidFill>
              </a:rPr>
              <a:t>masheniki</a:t>
            </a:r>
            <a:r>
              <a:rPr lang="nb-NO" dirty="0"/>
              <a:t> </a:t>
            </a:r>
            <a:r>
              <a:rPr lang="nb-NO" dirty="0" err="1">
                <a:solidFill>
                  <a:srgbClr val="00B0F0"/>
                </a:solidFill>
              </a:rPr>
              <a:t>sor</a:t>
            </a:r>
            <a:r>
              <a:rPr lang="nb-NO" dirty="0"/>
              <a:t> </a:t>
            </a:r>
            <a:r>
              <a:rPr lang="nb-NO" dirty="0">
                <a:solidFill>
                  <a:srgbClr val="00B050"/>
                </a:solidFill>
              </a:rPr>
              <a:t>le </a:t>
            </a:r>
            <a:r>
              <a:rPr lang="nb-NO" dirty="0" err="1">
                <a:solidFill>
                  <a:srgbClr val="00B050"/>
                </a:solidFill>
              </a:rPr>
              <a:t>dexrem</a:t>
            </a:r>
            <a:r>
              <a:rPr lang="nb-NO" dirty="0">
                <a:solidFill>
                  <a:srgbClr val="00B050"/>
                </a:solidFill>
              </a:rPr>
              <a:t> </a:t>
            </a:r>
            <a:r>
              <a:rPr lang="nb-NO" sz="2400" dirty="0"/>
              <a:t>(</a:t>
            </a:r>
            <a:r>
              <a:rPr lang="nb-NO" sz="2400" dirty="0" err="1"/>
              <a:t>Kurdish</a:t>
            </a:r>
            <a:r>
              <a:rPr lang="nb-NO" sz="2400" dirty="0"/>
              <a:t>)</a:t>
            </a:r>
            <a:br>
              <a:rPr lang="nb-NO" sz="2400" dirty="0"/>
            </a:br>
            <a:r>
              <a:rPr lang="nb-NO" dirty="0" err="1">
                <a:solidFill>
                  <a:srgbClr val="FF0000"/>
                </a:solidFill>
              </a:rPr>
              <a:t>Za</a:t>
            </a:r>
            <a:r>
              <a:rPr lang="nb-NO" dirty="0"/>
              <a:t> </a:t>
            </a:r>
            <a:r>
              <a:rPr lang="nb-NO" dirty="0">
                <a:solidFill>
                  <a:srgbClr val="00B0F0"/>
                </a:solidFill>
              </a:rPr>
              <a:t>sur</a:t>
            </a:r>
            <a:r>
              <a:rPr lang="nb-NO" dirty="0"/>
              <a:t> </a:t>
            </a:r>
            <a:r>
              <a:rPr lang="nb-NO" dirty="0">
                <a:solidFill>
                  <a:srgbClr val="FFC000"/>
                </a:solidFill>
              </a:rPr>
              <a:t>motor</a:t>
            </a:r>
            <a:r>
              <a:rPr lang="nb-NO" dirty="0"/>
              <a:t> </a:t>
            </a:r>
            <a:r>
              <a:rPr lang="nb-NO" dirty="0" err="1">
                <a:solidFill>
                  <a:srgbClr val="00B050"/>
                </a:solidFill>
              </a:rPr>
              <a:t>chalawam</a:t>
            </a:r>
            <a:r>
              <a:rPr lang="nb-NO" dirty="0"/>
              <a:t> </a:t>
            </a:r>
            <a:r>
              <a:rPr lang="nb-NO" sz="2400" dirty="0"/>
              <a:t>(Pashto)</a:t>
            </a:r>
          </a:p>
        </p:txBody>
      </p:sp>
    </p:spTree>
    <p:extLst>
      <p:ext uri="{BB962C8B-B14F-4D97-AF65-F5344CB8AC3E}">
        <p14:creationId xmlns:p14="http://schemas.microsoft.com/office/powerpoint/2010/main" val="31107104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BB4FAA7-2952-1E52-4787-58DA4BA60B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874514"/>
            <a:ext cx="8229600" cy="3394472"/>
          </a:xfrm>
        </p:spPr>
        <p:txBody>
          <a:bodyPr>
            <a:normAutofit fontScale="92500" lnSpcReduction="20000"/>
          </a:bodyPr>
          <a:lstStyle/>
          <a:p>
            <a:r>
              <a:rPr lang="nb-NO" dirty="0"/>
              <a:t>Lærer og gruppe på 3 elever gjennomfører en fagsamtale. I forkant har elevene lest Shakespeares </a:t>
            </a:r>
            <a:r>
              <a:rPr lang="nb-NO" i="1" dirty="0"/>
              <a:t>Romeo og Julie </a:t>
            </a:r>
            <a:r>
              <a:rPr lang="nb-NO" dirty="0"/>
              <a:t>og sett filmen fra 1997. Lærer har laget 8 spørsmål til fagsamtalen elevene kan velge mellom, men elevene får også mulighet til å lage sine egne spørsmål. Elevene skal ha 3-5 spørsmål med seg inn i fagsamtalen. </a:t>
            </a:r>
          </a:p>
          <a:p>
            <a:r>
              <a:rPr lang="nb-NO" dirty="0"/>
              <a:t>Et eksempel på et av spørsmålene læreren har laget er: «How is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role</a:t>
            </a:r>
            <a:r>
              <a:rPr lang="nb-NO" dirty="0"/>
              <a:t> and </a:t>
            </a:r>
            <a:r>
              <a:rPr lang="nb-NO" dirty="0" err="1"/>
              <a:t>place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women</a:t>
            </a:r>
            <a:r>
              <a:rPr lang="nb-NO" dirty="0"/>
              <a:t> </a:t>
            </a:r>
            <a:r>
              <a:rPr lang="nb-NO" dirty="0" err="1"/>
              <a:t>presented</a:t>
            </a:r>
            <a:r>
              <a:rPr lang="nb-NO" dirty="0"/>
              <a:t> in </a:t>
            </a:r>
            <a:r>
              <a:rPr lang="nb-NO" dirty="0" err="1"/>
              <a:t>the</a:t>
            </a:r>
            <a:r>
              <a:rPr lang="nb-NO" dirty="0"/>
              <a:t> play and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movie</a:t>
            </a:r>
            <a:r>
              <a:rPr lang="nb-NO" dirty="0"/>
              <a:t>? How </a:t>
            </a:r>
            <a:r>
              <a:rPr lang="nb-NO" dirty="0" err="1"/>
              <a:t>might</a:t>
            </a:r>
            <a:r>
              <a:rPr lang="nb-NO" dirty="0"/>
              <a:t> </a:t>
            </a:r>
            <a:r>
              <a:rPr lang="nb-NO" dirty="0" err="1"/>
              <a:t>this</a:t>
            </a:r>
            <a:r>
              <a:rPr lang="nb-NO" dirty="0"/>
              <a:t> be different in </a:t>
            </a:r>
            <a:r>
              <a:rPr lang="nb-NO" dirty="0" err="1"/>
              <a:t>todays</a:t>
            </a:r>
            <a:r>
              <a:rPr lang="nb-NO" dirty="0"/>
              <a:t> </a:t>
            </a:r>
            <a:r>
              <a:rPr lang="nb-NO" dirty="0" err="1"/>
              <a:t>society</a:t>
            </a:r>
            <a:r>
              <a:rPr lang="nb-NO" dirty="0"/>
              <a:t>?»</a:t>
            </a:r>
          </a:p>
          <a:p>
            <a:r>
              <a:rPr lang="nb-NO" dirty="0"/>
              <a:t>Læreren er en passiv lytter i fagsamtalen. Elevene har ikke med seg notater inn i fagsamtalen.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33CE345-A62B-45EC-7130-C5CE384F7C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7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289167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le 25"/>
          <p:cNvSpPr>
            <a:spLocks noGrp="1"/>
          </p:cNvSpPr>
          <p:nvPr>
            <p:ph type="title"/>
          </p:nvPr>
        </p:nvSpPr>
        <p:spPr>
          <a:xfrm>
            <a:off x="1024697" y="716972"/>
            <a:ext cx="3146000" cy="3910584"/>
          </a:xfrm>
        </p:spPr>
        <p:txBody>
          <a:bodyPr>
            <a:normAutofit fontScale="90000"/>
          </a:bodyPr>
          <a:lstStyle/>
          <a:p>
            <a:r>
              <a:rPr lang="nb-NO" b="1" dirty="0"/>
              <a:t>EDUCATE-prosjektet</a:t>
            </a:r>
            <a:br>
              <a:rPr lang="nb-NO" b="1" dirty="0">
                <a:cs typeface="Arial"/>
              </a:rPr>
            </a:br>
            <a:br>
              <a:rPr lang="nb-NO" dirty="0"/>
            </a:br>
            <a:br>
              <a:rPr lang="nb-NO" dirty="0"/>
            </a:br>
            <a:r>
              <a:rPr lang="nb-NO" dirty="0"/>
              <a:t>Finansiert av Utdanningsdirektoratet (2021–25)</a:t>
            </a:r>
            <a:br>
              <a:rPr lang="nb-NO" dirty="0"/>
            </a:br>
            <a:r>
              <a:rPr lang="nb-NO" dirty="0"/>
              <a:t> </a:t>
            </a:r>
            <a:br>
              <a:rPr lang="nb-NO" dirty="0"/>
            </a:br>
            <a:r>
              <a:rPr lang="nb-NO" dirty="0"/>
              <a:t>Evaluerer implementeringen av Fagfornyelsen (LK20) i fagene og i klasserommet</a:t>
            </a:r>
            <a:endParaRPr lang="en-GB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90D3DADF-E64E-3E7B-5085-644DD06E3A8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7953"/>
          <a:stretch/>
        </p:blipFill>
        <p:spPr>
          <a:xfrm>
            <a:off x="5070764" y="9646"/>
            <a:ext cx="3928218" cy="5133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38512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What is Experiential Learning? 7 best Practical Examples for Kids.">
            <a:extLst>
              <a:ext uri="{FF2B5EF4-FFF2-40B4-BE49-F238E27FC236}">
                <a16:creationId xmlns:a16="http://schemas.microsoft.com/office/drawing/2014/main" id="{42091A14-91BD-FF3B-ECCA-A53A4073D7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93" r="12373" b="-1"/>
          <a:stretch/>
        </p:blipFill>
        <p:spPr bwMode="auto">
          <a:xfrm>
            <a:off x="1" y="7"/>
            <a:ext cx="5202293" cy="5143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F2E4CD9-C317-CAFF-767D-1DA8D238B6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36127" y="820209"/>
            <a:ext cx="3976255" cy="4015027"/>
          </a:xfrm>
        </p:spPr>
        <p:txBody>
          <a:bodyPr>
            <a:noAutofit/>
          </a:bodyPr>
          <a:lstStyle/>
          <a:p>
            <a:r>
              <a:rPr lang="nb-NO" sz="18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Utforsking kan knyttes til slagordet «</a:t>
            </a:r>
            <a:r>
              <a:rPr lang="nb-NO" sz="18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learning</a:t>
            </a:r>
            <a:r>
              <a:rPr lang="nb-NO" sz="18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by </a:t>
            </a:r>
            <a:r>
              <a:rPr lang="nb-NO" sz="18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doing</a:t>
            </a:r>
            <a:r>
              <a:rPr lang="nb-NO" sz="18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».</a:t>
            </a:r>
          </a:p>
          <a:p>
            <a:pPr>
              <a:spcAft>
                <a:spcPts val="600"/>
              </a:spcAft>
            </a:pPr>
            <a:r>
              <a:rPr lang="nb-NO" sz="18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Eksempler på utforskende metoder er:</a:t>
            </a:r>
          </a:p>
          <a:p>
            <a:pPr lvl="1" indent="-257175">
              <a:buFont typeface="+mj-lt"/>
              <a:buAutoNum type="arabicPeriod"/>
            </a:pPr>
            <a:r>
              <a:rPr lang="nb-NO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utforskende samtaler (</a:t>
            </a:r>
            <a:r>
              <a:rPr lang="nb-NO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exploratory</a:t>
            </a:r>
            <a:r>
              <a:rPr lang="nb-NO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talk) og drøfting</a:t>
            </a:r>
          </a:p>
          <a:p>
            <a:pPr lvl="1" indent="-257175">
              <a:buFont typeface="+mj-lt"/>
              <a:buAutoNum type="arabicPeriod"/>
            </a:pPr>
            <a:r>
              <a:rPr lang="nb-NO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utforskende lesing og skriving</a:t>
            </a:r>
          </a:p>
          <a:p>
            <a:pPr lvl="1" indent="-257175">
              <a:buFont typeface="+mj-lt"/>
              <a:buAutoNum type="arabicPeriod"/>
            </a:pPr>
            <a:r>
              <a:rPr lang="nb-NO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(vitenskapelige) undersøkelser</a:t>
            </a:r>
          </a:p>
          <a:p>
            <a:pPr lvl="1" indent="-257175">
              <a:buFont typeface="+mj-lt"/>
              <a:buAutoNum type="arabicPeriod"/>
            </a:pPr>
            <a:r>
              <a:rPr lang="nb-NO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rollespill</a:t>
            </a:r>
          </a:p>
          <a:p>
            <a:pPr lvl="1" indent="-257175">
              <a:spcAft>
                <a:spcPts val="600"/>
              </a:spcAft>
              <a:buFont typeface="+mj-lt"/>
              <a:buAutoNum type="arabicPeriod"/>
            </a:pPr>
            <a:r>
              <a:rPr lang="nb-NO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kunstneriske aktiviteter</a:t>
            </a:r>
          </a:p>
          <a:p>
            <a:r>
              <a:rPr lang="nb-NO" sz="1800" dirty="0"/>
              <a:t>Viktigst av alt: utforsking kan være så mangt!</a:t>
            </a:r>
          </a:p>
        </p:txBody>
      </p:sp>
    </p:spTree>
    <p:extLst>
      <p:ext uri="{BB962C8B-B14F-4D97-AF65-F5344CB8AC3E}">
        <p14:creationId xmlns:p14="http://schemas.microsoft.com/office/powerpoint/2010/main" val="34382945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FA8FB0E8-B8A2-68B4-D78B-AEF3200EB2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10</a:t>
            </a:fld>
            <a:endParaRPr lang="nb-NO" dirty="0"/>
          </a:p>
        </p:txBody>
      </p:sp>
      <p:pic>
        <p:nvPicPr>
          <p:cNvPr id="6" name="Bilde 5" descr="Et bilde som inneholder tekst, skjermbilde, Parallell, Font&#10;&#10;Automatisk generert beskrivelse">
            <a:extLst>
              <a:ext uri="{FF2B5EF4-FFF2-40B4-BE49-F238E27FC236}">
                <a16:creationId xmlns:a16="http://schemas.microsoft.com/office/drawing/2014/main" id="{A7EB779A-3DD6-8C87-4D8D-BE333274E7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5403" y="150312"/>
            <a:ext cx="4413194" cy="4842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31885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You could be better at thinking in daily life, here's how - Think">
            <a:extLst>
              <a:ext uri="{FF2B5EF4-FFF2-40B4-BE49-F238E27FC236}">
                <a16:creationId xmlns:a16="http://schemas.microsoft.com/office/drawing/2014/main" id="{21ABFE82-3025-21D9-016E-BAD6126E58C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450" b="16761"/>
          <a:stretch/>
        </p:blipFill>
        <p:spPr bwMode="auto">
          <a:xfrm>
            <a:off x="16" y="0"/>
            <a:ext cx="9143984" cy="5143491"/>
          </a:xfrm>
          <a:prstGeom prst="rect">
            <a:avLst/>
          </a:prstGeom>
          <a:noFill/>
          <a:effectLst>
            <a:outerShdw blurRad="596900" dist="330200" dir="8820000" sx="87000" sy="87000" algn="ctr" rotWithShape="0">
              <a:srgbClr val="000000">
                <a:alpha val="29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llipse 1">
            <a:extLst>
              <a:ext uri="{FF2B5EF4-FFF2-40B4-BE49-F238E27FC236}">
                <a16:creationId xmlns:a16="http://schemas.microsoft.com/office/drawing/2014/main" id="{FB1D54E2-5CAC-37A9-0BD4-778220C829C2}"/>
              </a:ext>
            </a:extLst>
          </p:cNvPr>
          <p:cNvSpPr/>
          <p:nvPr/>
        </p:nvSpPr>
        <p:spPr>
          <a:xfrm>
            <a:off x="193963" y="2937164"/>
            <a:ext cx="4100946" cy="2043545"/>
          </a:xfrm>
          <a:prstGeom prst="ellipse">
            <a:avLst/>
          </a:prstGeom>
          <a:solidFill>
            <a:schemeClr val="bg2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2000" dirty="0"/>
              <a:t>Tenk på din egen undervisning den siste uken. Har du jobbet utforskende? </a:t>
            </a:r>
          </a:p>
        </p:txBody>
      </p:sp>
    </p:spTree>
    <p:extLst>
      <p:ext uri="{BB962C8B-B14F-4D97-AF65-F5344CB8AC3E}">
        <p14:creationId xmlns:p14="http://schemas.microsoft.com/office/powerpoint/2010/main" val="13059069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2ED1008-0D43-D401-616B-4E48B85176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82636" y="1283277"/>
            <a:ext cx="5410199" cy="2895600"/>
          </a:xfrm>
        </p:spPr>
        <p:txBody>
          <a:bodyPr>
            <a:normAutofit/>
          </a:bodyPr>
          <a:lstStyle/>
          <a:p>
            <a:r>
              <a:rPr lang="nb-NO" sz="4400" dirty="0"/>
              <a:t>Hva trenger du som lærer for å kunne jobbe utforskende?</a:t>
            </a: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07CB965A-2E9B-029C-38F7-5E861CE12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12</a:t>
            </a:fld>
            <a:endParaRPr lang="nb-NO" dirty="0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C62ED179-32C2-B773-AD51-84313F2F000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7143"/>
          <a:stretch/>
        </p:blipFill>
        <p:spPr>
          <a:xfrm>
            <a:off x="279688" y="432955"/>
            <a:ext cx="2724150" cy="247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35380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07831E3F-126E-76F8-98C1-EDDBFF6C6B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13</a:t>
            </a:fld>
            <a:endParaRPr lang="nb-NO" dirty="0"/>
          </a:p>
        </p:txBody>
      </p:sp>
      <p:pic>
        <p:nvPicPr>
          <p:cNvPr id="3074" name="Picture 2" descr="takk for meg - Happy Minion Meme Generator">
            <a:extLst>
              <a:ext uri="{FF2B5EF4-FFF2-40B4-BE49-F238E27FC236}">
                <a16:creationId xmlns:a16="http://schemas.microsoft.com/office/drawing/2014/main" id="{D6F6FF5F-3B15-039F-54D8-E1EE64A10BF6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4256" t="-658" r="23709"/>
          <a:stretch/>
        </p:blipFill>
        <p:spPr bwMode="auto">
          <a:xfrm>
            <a:off x="-96982" y="266395"/>
            <a:ext cx="6719455" cy="4485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74614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6839772"/>
      </p:ext>
    </p:extLst>
  </p:cSld>
  <p:clrMapOvr>
    <a:masterClrMapping/>
  </p:clrMapOvr>
</p:sld>
</file>

<file path=ppt/theme/theme1.xml><?xml version="1.0" encoding="utf-8"?>
<a:theme xmlns:a="http://schemas.openxmlformats.org/drawingml/2006/main" name="HIOF-template-7.13.Presentasjonsmal-NOR-v.0.0.3">
  <a:themeElements>
    <a:clrScheme name="HIOF-palett">
      <a:dk1>
        <a:srgbClr val="101820"/>
      </a:dk1>
      <a:lt1>
        <a:srgbClr val="101820"/>
      </a:lt1>
      <a:dk2>
        <a:srgbClr val="EDEBE9"/>
      </a:dk2>
      <a:lt2>
        <a:srgbClr val="FFFFFF"/>
      </a:lt2>
      <a:accent1>
        <a:srgbClr val="3CBFAE"/>
      </a:accent1>
      <a:accent2>
        <a:srgbClr val="C76D62"/>
      </a:accent2>
      <a:accent3>
        <a:srgbClr val="457A7C"/>
      </a:accent3>
      <a:accent4>
        <a:srgbClr val="D7D2CB"/>
      </a:accent4>
      <a:accent5>
        <a:srgbClr val="978794"/>
      </a:accent5>
      <a:accent6>
        <a:srgbClr val="C0B8B0"/>
      </a:accent6>
      <a:hlink>
        <a:srgbClr val="457A7C"/>
      </a:hlink>
      <a:folHlink>
        <a:srgbClr val="3CBFAE"/>
      </a:folHlink>
    </a:clrScheme>
    <a:fontScheme name="Office klassisk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FSS_presentasjon_m Navn_HIØ_logo" id="{47FCE6C5-9406-E148-8D36-38A4BD4289D3}" vid="{AA516CDC-4EF5-6A45-B6BB-0A60E86BA9EF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5475191625ED074C86DF93794C010480" ma:contentTypeVersion="14" ma:contentTypeDescription="Opprett et nytt dokument." ma:contentTypeScope="" ma:versionID="c89f3e24d4ed5d301f45af6ac045f5f9">
  <xsd:schema xmlns:xsd="http://www.w3.org/2001/XMLSchema" xmlns:xs="http://www.w3.org/2001/XMLSchema" xmlns:p="http://schemas.microsoft.com/office/2006/metadata/properties" xmlns:ns2="1c47aad1-0d21-4344-a926-3dbc28c6bbbb" xmlns:ns3="d0cd48da-12e1-47d3-83b4-3360d64bb684" targetNamespace="http://schemas.microsoft.com/office/2006/metadata/properties" ma:root="true" ma:fieldsID="07e4ba836575b3907ed4a88fed9865a2" ns2:_="" ns3:_="">
    <xsd:import namespace="1c47aad1-0d21-4344-a926-3dbc28c6bbbb"/>
    <xsd:import namespace="d0cd48da-12e1-47d3-83b4-3360d64bb68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c47aad1-0d21-4344-a926-3dbc28c6bbb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4" nillable="true" ma:taxonomy="true" ma:internalName="lcf76f155ced4ddcb4097134ff3c332f" ma:taxonomyFieldName="MediaServiceImageTags" ma:displayName="Bildemerkelapper" ma:readOnly="false" ma:fieldId="{5cf76f15-5ced-4ddc-b409-7134ff3c332f}" ma:taxonomyMulti="true" ma:sspId="0df4930c-91c5-452e-b6ab-428d5d93c60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1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0cd48da-12e1-47d3-83b4-3360d64bb684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  <xsd:element name="TaxCatchAll" ma:index="15" nillable="true" ma:displayName="Taxonomy Catch All Column" ma:hidden="true" ma:list="{19a9709c-b996-4d36-bdc7-eb597c871ac0}" ma:internalName="TaxCatchAll" ma:showField="CatchAllData" ma:web="d0cd48da-12e1-47d3-83b4-3360d64bb68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0cd48da-12e1-47d3-83b4-3360d64bb684" xsi:nil="true"/>
    <lcf76f155ced4ddcb4097134ff3c332f xmlns="1c47aad1-0d21-4344-a926-3dbc28c6bbbb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62A083E5-D799-4A54-A29F-23F50E073EA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DD465E0-3C3B-485B-91BD-32070C8F0EE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c47aad1-0d21-4344-a926-3dbc28c6bbbb"/>
    <ds:schemaRef ds:uri="d0cd48da-12e1-47d3-83b4-3360d64bb68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7C8C388-5FAF-413E-BB93-2CAE271A92C3}">
  <ds:schemaRefs>
    <ds:schemaRef ds:uri="http://schemas.microsoft.com/office/2006/metadata/properties"/>
    <ds:schemaRef ds:uri="http://schemas.microsoft.com/office/infopath/2007/PartnerControls"/>
    <ds:schemaRef ds:uri="d0cd48da-12e1-47d3-83b4-3360d64bb684"/>
    <ds:schemaRef ds:uri="1c47aad1-0d21-4344-a926-3dbc28c6bbbb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HIOF-template-7.13.Presentasjonsmal-NOR-v.0.0</Template>
  <TotalTime>0</TotalTime>
  <Words>503</Words>
  <Application>Microsoft Office PowerPoint</Application>
  <PresentationFormat>Skjermfremvisning (16:9)</PresentationFormat>
  <Paragraphs>34</Paragraphs>
  <Slides>14</Slides>
  <Notes>4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14</vt:i4>
      </vt:variant>
    </vt:vector>
  </HeadingPairs>
  <TitlesOfParts>
    <vt:vector size="19" baseType="lpstr">
      <vt:lpstr>Aptos</vt:lpstr>
      <vt:lpstr>Arial</vt:lpstr>
      <vt:lpstr>Calibri</vt:lpstr>
      <vt:lpstr>Source Sans Pro</vt:lpstr>
      <vt:lpstr>HIOF-template-7.13.Presentasjonsmal-NOR-v.0.0.3</vt:lpstr>
      <vt:lpstr>EDUCATE Aksjonsforskning  Utforskning av egen undervisning </vt:lpstr>
      <vt:lpstr>PowerPoint-presentasjon</vt:lpstr>
      <vt:lpstr>PowerPoint-presentasjon</vt:lpstr>
      <vt:lpstr>Language safari  Inquiry-based grammar lesson</vt:lpstr>
      <vt:lpstr>PowerPoint-presentasjon</vt:lpstr>
      <vt:lpstr>I drive a red car (English)  Jeg kjører en rød bil (Norwegian) Jag kör en röd bil (Swedish) Eu dirijo um carro vermelho (Português - Brasil) Je conduis une voiture rouge (French-Canadian) Io guido una macchina rossa (Italian) Ich fahre ein rotes Auto (German) Conduzco un coche rojo (Spanish) Emen masheniki sor le dexrem (Kurdish) Za sur motor chalawam (Pashto)</vt:lpstr>
      <vt:lpstr>PowerPoint-presentasjon</vt:lpstr>
      <vt:lpstr>EDUCATE-prosjektet   Finansiert av Utdanningsdirektoratet (2021–25)   Evaluerer implementeringen av Fagfornyelsen (LK20) i fagene og i klasserommet</vt:lpstr>
      <vt:lpstr>PowerPoint-presentasjon</vt:lpstr>
      <vt:lpstr>PowerPoint-presentasjon</vt:lpstr>
      <vt:lpstr>PowerPoint-presentasjon</vt:lpstr>
      <vt:lpstr>Hva trenger du som lærer for å kunne jobbe utforskende?</vt:lpstr>
      <vt:lpstr>PowerPoint-presentasjon</vt:lpstr>
      <vt:lpstr>PowerPoint-presentasjon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Presentasjon av Fremmedspråksenteret</dc:title>
  <dc:subject/>
  <dc:creator>Tina Louise Buckholm</dc:creator>
  <cp:keywords/>
  <dc:description/>
  <cp:lastModifiedBy>Rebecca Linnéa Söderström Barreng</cp:lastModifiedBy>
  <cp:revision>38</cp:revision>
  <dcterms:created xsi:type="dcterms:W3CDTF">2021-11-08T09:18:49Z</dcterms:created>
  <dcterms:modified xsi:type="dcterms:W3CDTF">2024-11-14T14:59:22Z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0x0101005475191625ED074C86DF93794C010480</vt:lpwstr>
  </property>
  <property fmtid="{D5CDD505-2E9C-101B-9397-08002B2CF9AE}" pid="3" name="MediaServiceImageTags">
    <vt:lpwstr/>
  </property>
</Properties>
</file>