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33"/>
  </p:notesMasterIdLst>
  <p:sldIdLst>
    <p:sldId id="297" r:id="rId6"/>
    <p:sldId id="258" r:id="rId7"/>
    <p:sldId id="317" r:id="rId8"/>
    <p:sldId id="2568" r:id="rId9"/>
    <p:sldId id="2567" r:id="rId10"/>
    <p:sldId id="259" r:id="rId11"/>
    <p:sldId id="2571" r:id="rId12"/>
    <p:sldId id="2572" r:id="rId13"/>
    <p:sldId id="289" r:id="rId14"/>
    <p:sldId id="2573" r:id="rId15"/>
    <p:sldId id="2574" r:id="rId16"/>
    <p:sldId id="290" r:id="rId17"/>
    <p:sldId id="319" r:id="rId18"/>
    <p:sldId id="320" r:id="rId19"/>
    <p:sldId id="291" r:id="rId20"/>
    <p:sldId id="324" r:id="rId21"/>
    <p:sldId id="2569" r:id="rId22"/>
    <p:sldId id="305" r:id="rId23"/>
    <p:sldId id="298" r:id="rId24"/>
    <p:sldId id="299" r:id="rId25"/>
    <p:sldId id="300" r:id="rId26"/>
    <p:sldId id="260" r:id="rId27"/>
    <p:sldId id="261" r:id="rId28"/>
    <p:sldId id="302" r:id="rId29"/>
    <p:sldId id="295" r:id="rId30"/>
    <p:sldId id="2570" r:id="rId31"/>
    <p:sldId id="323" r:id="rId32"/>
  </p:sldIdLst>
  <p:sldSz cx="12192000" cy="6858000"/>
  <p:notesSz cx="6724650" cy="97742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4C9840A-6827-C44E-FA80-2674E3F2EAD5}" name="Virginia Jean Lockhart-Pedersen" initials="VL" userId="S::vjpeders@hiof.no::a371729e-950b-4ce9-8731-4589151a8605" providerId="AD"/>
  <p188:author id="{61C7E3B1-EDE7-23D6-BB1C-B7DE16D5FCBA}" name="Lynda Leeanin Leblanc" initials="LL" userId="S::lyndall@hiof.no::6ba226e8-c7a7-4cac-9994-d073a877ca7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2978" autoAdjust="0"/>
  </p:normalViewPr>
  <p:slideViewPr>
    <p:cSldViewPr snapToGrid="0">
      <p:cViewPr varScale="1">
        <p:scale>
          <a:sx n="88" d="100"/>
          <a:sy n="88" d="100"/>
        </p:scale>
        <p:origin x="1762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notesMaster" Target="notesMasters/notesMaster1.xml"/><Relationship Id="rId38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viewProps" Target="view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4015" cy="4904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09079" y="0"/>
            <a:ext cx="2914015" cy="4904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CCB8A5-049E-4CBF-BA32-CDBA114DA2DD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30213" y="1222375"/>
            <a:ext cx="5864225" cy="329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2465" y="4703852"/>
            <a:ext cx="5379720" cy="384860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283830"/>
            <a:ext cx="2914015" cy="4904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09079" y="9283830"/>
            <a:ext cx="2914015" cy="4904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BC190F-A836-4028-9364-B9EA2D3CD1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339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BC190F-A836-4028-9364-B9EA2D3CD1B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842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BC190F-A836-4028-9364-B9EA2D3CD1B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3451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b="0" i="0" dirty="0">
              <a:effectLst/>
              <a:latin typeface="__fkGroteskNeue_598ab8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BC190F-A836-4028-9364-B9EA2D3CD1B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7134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DFD39-D58A-45D2-ABFA-C486BA6254A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6253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000" dirty="0"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latin typeface="+mn-lt"/>
              </a:rPr>
              <a:t>The English subject shall contribute to an exploratory approach to language, communication patterns, ways of life, mindsets, and social conditions, opening up new perspectives on the world and ourselves.</a:t>
            </a:r>
          </a:p>
          <a:p>
            <a:pPr algn="l"/>
            <a:r>
              <a:rPr lang="en-US" sz="1000" b="0" i="0" dirty="0">
                <a:solidFill>
                  <a:srgbClr val="000000"/>
                </a:solidFill>
                <a:effectLst/>
                <a:latin typeface="+mn-lt"/>
              </a:rPr>
              <a:t>Curiosity and Open Inquiry: Students were encouraged to explore open-ended questions, fostering curiosity and independent thinking. </a:t>
            </a:r>
          </a:p>
          <a:p>
            <a:pPr algn="l"/>
            <a:r>
              <a:rPr lang="en-US" sz="1000" b="0" i="0" dirty="0">
                <a:solidFill>
                  <a:srgbClr val="000000"/>
                </a:solidFill>
                <a:effectLst/>
                <a:latin typeface="+mn-lt"/>
              </a:rPr>
              <a:t>Collaborative Learning: The approach emphasized group work, allowing students to assist each other in finding solutions.</a:t>
            </a:r>
          </a:p>
          <a:p>
            <a:pPr algn="l"/>
            <a:r>
              <a:rPr lang="en-US" sz="1000" b="0" i="0" dirty="0">
                <a:solidFill>
                  <a:srgbClr val="000000"/>
                </a:solidFill>
                <a:effectLst/>
                <a:latin typeface="+mn-lt"/>
              </a:rPr>
              <a:t>Structured Freedom: While students were given freedom to explore and collaborate, this freedom was clearly defined and structured by the teacher. </a:t>
            </a:r>
          </a:p>
          <a:p>
            <a:pPr algn="l"/>
            <a:r>
              <a:rPr lang="en-US" sz="1000" b="0" i="0" dirty="0">
                <a:solidFill>
                  <a:srgbClr val="000000"/>
                </a:solidFill>
                <a:effectLst/>
                <a:latin typeface="+mn-lt"/>
              </a:rPr>
              <a:t>Teacher's Role: The teacher played a crucial part in setting boundaries and guidelines for the exploratory learning process.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DFD39-D58A-45D2-ABFA-C486BA6254A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4679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 attentive to sights and sounds this picture produces for you.  </a:t>
            </a:r>
          </a:p>
          <a:p>
            <a:r>
              <a:rPr lang="en-US" dirty="0"/>
              <a:t>Write down words, pictures, to help remember the sights and sounds.  </a:t>
            </a:r>
          </a:p>
          <a:p>
            <a:r>
              <a:rPr lang="en-US" sz="1200" i="1" dirty="0"/>
              <a:t>Moving Day </a:t>
            </a:r>
            <a:r>
              <a:rPr lang="en-US" sz="1200" dirty="0"/>
              <a:t>(1967)</a:t>
            </a:r>
            <a:br>
              <a:rPr lang="en-US" sz="1200" dirty="0"/>
            </a:br>
            <a:r>
              <a:rPr lang="en-US" sz="1200" dirty="0"/>
              <a:t>          by Norman Rockwell </a:t>
            </a:r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BC190F-A836-4028-9364-B9EA2D3CD1B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65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4:notes"/>
          <p:cNvSpPr txBox="1">
            <a:spLocks noGrp="1"/>
          </p:cNvSpPr>
          <p:nvPr>
            <p:ph type="body" idx="1"/>
          </p:nvPr>
        </p:nvSpPr>
        <p:spPr>
          <a:xfrm>
            <a:off x="672465" y="4642763"/>
            <a:ext cx="5379720" cy="439840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b-NO" dirty="0"/>
          </a:p>
          <a:p>
            <a:r>
              <a:rPr lang="en-US" dirty="0"/>
              <a:t>Be attentive to sights and sounds this picture produces for you.  </a:t>
            </a:r>
          </a:p>
          <a:p>
            <a:r>
              <a:rPr lang="en-US" dirty="0"/>
              <a:t>Write down words, pictures, to help remember the sights and sounds.  </a:t>
            </a:r>
          </a:p>
        </p:txBody>
      </p:sp>
      <p:sp>
        <p:nvSpPr>
          <p:cNvPr id="235" name="Google Shape;235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33425"/>
            <a:ext cx="6515100" cy="36655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296237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have discussed words, now let’s progress to stories.  </a:t>
            </a:r>
          </a:p>
          <a:p>
            <a:pPr marL="0" indent="0">
              <a:buNone/>
            </a:pPr>
            <a:r>
              <a:rPr lang="en-US" dirty="0"/>
              <a:t>Look at the painting on the left? </a:t>
            </a:r>
          </a:p>
          <a:p>
            <a:pPr marL="0" indent="0">
              <a:buNone/>
            </a:pPr>
            <a:r>
              <a:rPr lang="en-US" dirty="0"/>
              <a:t>What do you hear in this painting?</a:t>
            </a:r>
          </a:p>
          <a:p>
            <a:pPr marL="0" indent="0">
              <a:buNone/>
            </a:pPr>
            <a:r>
              <a:rPr lang="en-US" dirty="0"/>
              <a:t>How important are these sounds to the painting’s story?</a:t>
            </a:r>
          </a:p>
          <a:p>
            <a:pPr marL="0" indent="0">
              <a:buNone/>
            </a:pPr>
            <a:r>
              <a:rPr lang="en-US" dirty="0"/>
              <a:t>What details do you see that are important to the story?</a:t>
            </a:r>
          </a:p>
          <a:p>
            <a:pPr marL="0" indent="0">
              <a:buNone/>
            </a:pPr>
            <a:r>
              <a:rPr lang="en-US" dirty="0"/>
              <a:t>Who do you see as the main characters in the story shown on this painting?</a:t>
            </a:r>
          </a:p>
          <a:p>
            <a:pPr marL="0" indent="0">
              <a:buNone/>
            </a:pPr>
            <a:r>
              <a:rPr lang="en-US" dirty="0"/>
              <a:t>There needs to be a problem because in literature, no problem- no story </a:t>
            </a:r>
          </a:p>
          <a:p>
            <a:pPr marL="0" indent="0">
              <a:buNone/>
            </a:pPr>
            <a:r>
              <a:rPr lang="en-US" dirty="0"/>
              <a:t>What do you see as the central conflict in this painting?</a:t>
            </a:r>
          </a:p>
          <a:p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BC190F-A836-4028-9364-B9EA2D3CD1B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0070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your imagination.  Think individually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BC190F-A836-4028-9364-B9EA2D3CD1B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5254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Lynda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BC190F-A836-4028-9364-B9EA2D3CD1B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844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10/5 min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BC190F-A836-4028-9364-B9EA2D3CD1B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8954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Lynda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BC190F-A836-4028-9364-B9EA2D3CD1B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22447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US" b="0" i="0" dirty="0">
                <a:solidFill>
                  <a:srgbClr val="000000"/>
                </a:solidFill>
                <a:effectLst/>
                <a:latin typeface="var(--font-fk-grotesk-neue)"/>
              </a:rPr>
            </a:br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DFD39-D58A-45D2-ABFA-C486BA6254A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125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did you journey through sights and sounds inform the conversation? </a:t>
            </a:r>
          </a:p>
          <a:p>
            <a:r>
              <a:rPr lang="en-US" dirty="0"/>
              <a:t>How did the word exercise inform the conversation? </a:t>
            </a:r>
          </a:p>
          <a:p>
            <a:r>
              <a:rPr lang="en-US" dirty="0"/>
              <a:t>What is inquiry based and how is it applied in these exercises? </a:t>
            </a:r>
          </a:p>
          <a:p>
            <a:endParaRPr lang="en-US" dirty="0"/>
          </a:p>
          <a:p>
            <a:r>
              <a:rPr lang="en-US" dirty="0"/>
              <a:t>How might these activities facilitate language learning </a:t>
            </a:r>
          </a:p>
          <a:p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BC190F-A836-4028-9364-B9EA2D3CD1B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1839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BC190F-A836-4028-9364-B9EA2D3CD1B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7454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BC190F-A836-4028-9364-B9EA2D3CD1B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8863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BC190F-A836-4028-9364-B9EA2D3CD1B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9525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BC190F-A836-4028-9364-B9EA2D3CD1B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5387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BC190F-A836-4028-9364-B9EA2D3CD1B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3417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BC190F-A836-4028-9364-B9EA2D3CD1B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7414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BC190F-A836-4028-9364-B9EA2D3CD1B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7078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BC190F-A836-4028-9364-B9EA2D3CD1B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7945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BC190F-A836-4028-9364-B9EA2D3CD1B7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558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6A0B4BB-E9F1-14D1-BF79-E6441C5824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1452394-1465-173C-F8C6-3C661D9DFA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F4312BD-B054-C70E-EFC2-14D9AD9FB6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B7DD3-86EC-4C9D-A6A0-DC48BF8E3CC7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F9230FE-62FE-21E5-81FA-CD143DFDB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E0C5C85-0C2E-4829-122D-7D546C730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DBFBF-20A9-4521-BD6E-E62969861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787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DE4DEA3-4E94-A8F6-4CE7-6F6640FAC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6EFD518-77F8-557D-DF77-CAA085ADF7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E7A2832-A9D3-9354-3C21-F4CB8EBE5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B7DD3-86EC-4C9D-A6A0-DC48BF8E3CC7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8F8B1BF-40DB-6787-0FEA-341F5DA6A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BE8B74A-50DC-5B8C-DC19-52EA21EB8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DBFBF-20A9-4521-BD6E-E62969861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627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FFCA42C-1B17-0860-8AA9-F59C41AEB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113E838-1923-AD1B-1481-84E8B90CB3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2C738CE-0841-CA02-A47A-EA0711555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B7DD3-86EC-4C9D-A6A0-DC48BF8E3CC7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9CE34E3-38D7-2DB1-4386-5A1ED0C84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3AC9309-4D42-A611-17D2-A0307BA57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DBFBF-20A9-4521-BD6E-E62969861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634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E5B2FFA-165F-33F4-01F8-34EDC05A7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B565B4D-CF8B-E042-A4EE-092BB4EA35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C25AF14-58D3-8855-FC41-53EB60DC60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2B45888-AA88-C305-A7DA-058690E0E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B7DD3-86EC-4C9D-A6A0-DC48BF8E3CC7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DC272D8-E7EB-75B5-F1D4-55CD49DD3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7CF2566-3458-DEC6-C5AF-B4D8A32F9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DBFBF-20A9-4521-BD6E-E62969861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542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1EC7C7A-24F8-ABAA-7FC3-FB49C05A0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5B0B30A-DD9E-804A-F0C5-58821905F6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F3E9EC5-1B58-D485-B8A0-EF279C1693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8A03E9C-B349-3D82-31A3-B2EFC3DA6C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40976AA5-0D97-1565-54D7-758BDB8CA1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AA2A551B-EB7A-3BD8-4841-C708016A3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B7DD3-86EC-4C9D-A6A0-DC48BF8E3CC7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FA4B6A5D-5C28-54E9-6B72-A668303CE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80DA9927-B139-2233-76C3-B373EDC63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DBFBF-20A9-4521-BD6E-E62969861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147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69C8F13-62F6-D81F-3D85-7F1C00F1D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E3B9CC2-D78B-E400-652B-6983868C6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B7DD3-86EC-4C9D-A6A0-DC48BF8E3CC7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25D27669-72CA-3FB9-6E81-F2C537FA2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05F2DBE-FC18-CD9E-C1E7-0BC236BEC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DBFBF-20A9-4521-BD6E-E62969861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28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26C30C82-C2D6-6DFA-0583-58483B8B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B7DD3-86EC-4C9D-A6A0-DC48BF8E3CC7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F1C32EA2-5AB3-5FF1-1F10-716A58016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C4CD11B-E0B2-96A8-AA17-F6F5FDAAF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DBFBF-20A9-4521-BD6E-E62969861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098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D8F6360-EFCE-C7A4-01BF-528E5BB58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8887FB9-55DE-7309-B2D5-6C51F94A3D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FC2CCCA-F2DD-2C7E-AEBA-D55762A3BE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19040FB-1FE6-287C-551E-C1A10714E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B7DD3-86EC-4C9D-A6A0-DC48BF8E3CC7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EB18DC8-BFF6-BE4D-AD6D-63BB20F3F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9D0F19B-76C8-9CCF-4CF6-736AA1991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DBFBF-20A9-4521-BD6E-E62969861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673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A807C7-EC15-652B-8B95-481EC21FB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27001AA6-392D-E512-9075-AA0C0C8457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80541B60-7AA9-29D3-DCC9-F560B8BE31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F971BEF-5C30-7850-9097-1C64D53DC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B7DD3-86EC-4C9D-A6A0-DC48BF8E3CC7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16CFA67-EFBD-7A77-9681-E4D934AF5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C399C6A-C6BE-A1BF-D158-0391BB8E9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DBFBF-20A9-4521-BD6E-E62969861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866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5DC0CA9-6DCE-D882-2AFF-8CE2CD3EF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1BAD12E-B505-1E56-9324-6FB2EABA67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CF8BDB5-AD0E-FDF0-12F9-DD8148A45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B7DD3-86EC-4C9D-A6A0-DC48BF8E3CC7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B62F8FD-450B-9019-8495-901191606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A0BC9A9-5332-3F54-C0D5-44F571C17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DBFBF-20A9-4521-BD6E-E62969861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014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860BCA04-9EC0-D43A-5A0B-FEC01CCB6F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01382A7-79DC-37DB-FC0E-B881F9CA3E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2B8884E-BC0C-DC6E-E723-C8D900781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B7DD3-86EC-4C9D-A6A0-DC48BF8E3CC7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921CD02-85C6-3495-3B31-8DC3A1F52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9F9F040-AC1D-A068-5548-497D7590B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DBFBF-20A9-4521-BD6E-E62969861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0047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94307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487029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741651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844361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3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3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001380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363916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074444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4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001296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4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72188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264961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49344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0BFD3656-0C0F-AFB1-C36F-8A92C0386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1688B74-9886-8E48-727B-D244E1DC2A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B55B67D-4B4E-98B2-9915-7F3D5A8D99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FB7DD3-86EC-4C9D-A6A0-DC48BF8E3CC7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3FDA65E-47A2-7F54-8333-171C09A797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ADA74B6-0D1B-799E-D8AF-09CD8851FC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94DBFBF-20A9-4521-BD6E-E62969861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852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8922115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reativecommons.org/licenses/by-nc-nd/3.0/" TargetMode="External"/><Relationship Id="rId5" Type="http://schemas.openxmlformats.org/officeDocument/2006/relationships/image" Target="../media/image5.jpeg"/><Relationship Id="rId4" Type="http://schemas.openxmlformats.org/officeDocument/2006/relationships/hyperlink" Target="https://safarinocturno.blogspot.com/2009/12/norman-rockwell.html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hyperlink" Target="https://creativecommons.org/licenses/by-sa/3.0/" TargetMode="External"/><Relationship Id="rId4" Type="http://schemas.openxmlformats.org/officeDocument/2006/relationships/hyperlink" Target="https://en.wikipedia.org/wiki/Norman_Rockwell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png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png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png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creativecommons.org/licenses/by-nc/3.0/" TargetMode="External"/><Relationship Id="rId5" Type="http://schemas.openxmlformats.org/officeDocument/2006/relationships/image" Target="../media/image5.jpeg"/><Relationship Id="rId4" Type="http://schemas.openxmlformats.org/officeDocument/2006/relationships/hyperlink" Target="https://www.flickr.com/photos/29261037@N02/28667600407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png"/><Relationship Id="rId4" Type="http://schemas.openxmlformats.org/officeDocument/2006/relationships/image" Target="../media/image1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png"/><Relationship Id="rId4" Type="http://schemas.openxmlformats.org/officeDocument/2006/relationships/image" Target="../media/image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png"/><Relationship Id="rId4" Type="http://schemas.openxmlformats.org/officeDocument/2006/relationships/image" Target="../media/image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.png"/><Relationship Id="rId5" Type="http://schemas.openxmlformats.org/officeDocument/2006/relationships/hyperlink" Target="https://creativecommons.org/licenses/by-nc-nd/3.0/" TargetMode="External"/><Relationship Id="rId4" Type="http://schemas.openxmlformats.org/officeDocument/2006/relationships/hyperlink" Target="https://gsouto-digitalteacher.blogspot.com/2016/02/january-rundown-of-most-read-posts.html" TargetMode="Externa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hyperlink" Target="https://nettskjema.no/a/451101" TargetMode="External"/><Relationship Id="rId7" Type="http://schemas.openxmlformats.org/officeDocument/2006/relationships/hyperlink" Target="https://creativecommons.org/licenses/by-nc-sa/3.0/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png"/><Relationship Id="rId5" Type="http://schemas.openxmlformats.org/officeDocument/2006/relationships/hyperlink" Target="https://www.flickr.com/photos/x-ray_delta_one/13837937493" TargetMode="External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3" name="Rectangle 2062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BB0D6F-BBA2-958E-94C7-C982ACF76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8562" y="135924"/>
            <a:ext cx="6680310" cy="469556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spcBef>
                <a:spcPct val="0"/>
              </a:spcBef>
            </a:pPr>
            <a:r>
              <a:rPr lang="en-US" sz="5400" kern="1200" dirty="0">
                <a:solidFill>
                  <a:schemeClr val="tx1"/>
                </a:solidFill>
                <a:latin typeface="Aptos Display" panose="020B0004020202020204" pitchFamily="34" charset="0"/>
                <a:ea typeface="+mj-ea"/>
                <a:cs typeface="+mj-cs"/>
              </a:rPr>
              <a:t>The Curious Eye:</a:t>
            </a:r>
            <a:br>
              <a:rPr lang="en-US" sz="5400" kern="1200" dirty="0">
                <a:solidFill>
                  <a:schemeClr val="tx1"/>
                </a:solidFill>
                <a:latin typeface="Aptos Display" panose="020B0004020202020204" pitchFamily="34" charset="0"/>
                <a:ea typeface="+mj-ea"/>
                <a:cs typeface="+mj-cs"/>
              </a:rPr>
            </a:br>
            <a:r>
              <a:rPr lang="en-US" sz="5400" kern="1200" dirty="0">
                <a:solidFill>
                  <a:schemeClr val="tx1"/>
                </a:solidFill>
                <a:latin typeface="Aptos Display" panose="020B0004020202020204" pitchFamily="34" charset="0"/>
                <a:ea typeface="+mj-ea"/>
                <a:cs typeface="+mj-cs"/>
              </a:rPr>
              <a:t>Exploring English Language Learning through Art</a:t>
            </a:r>
            <a:b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800" b="0" i="0" dirty="0">
                <a:solidFill>
                  <a:srgbClr val="000000"/>
                </a:solidFill>
                <a:effectLst/>
                <a:latin typeface="Aptos Display" panose="020B0004020202020204" pitchFamily="34" charset="0"/>
              </a:rPr>
              <a:t>Lynda LeBlanc </a:t>
            </a:r>
            <a:r>
              <a:rPr lang="en-US" sz="2800" dirty="0">
                <a:solidFill>
                  <a:srgbClr val="000000"/>
                </a:solidFill>
                <a:latin typeface="Aptos Display" panose="020B0004020202020204" pitchFamily="34" charset="0"/>
              </a:rPr>
              <a:t>and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Aptos Display" panose="020B0004020202020204" pitchFamily="34" charset="0"/>
              </a:rPr>
              <a:t> Gini Lockhart-Pedersen</a:t>
            </a:r>
            <a:br>
              <a:rPr lang="en-US" sz="3200"/>
            </a:br>
            <a:endParaRPr lang="en-US" sz="54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052" name="Picture 4" descr="Exploring Norman Rockwell's Moving Day: Integration in Park Forest">
            <a:extLst>
              <a:ext uri="{FF2B5EF4-FFF2-40B4-BE49-F238E27FC236}">
                <a16:creationId xmlns:a16="http://schemas.microsoft.com/office/drawing/2014/main" id="{946FE8EA-CFBE-9754-3B9C-A30EF949C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36" b="1"/>
          <a:stretch/>
        </p:blipFill>
        <p:spPr bwMode="auto"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4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440926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B03D95D-DC81-B0C6-F477-BA2F825762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6451" y="6388762"/>
            <a:ext cx="2532501" cy="469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004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0A1ED06-4733-4020-9C60-81D4D8014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0CA3509-3AF9-45FE-93ED-57BB5D5E8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7388" y="181576"/>
            <a:ext cx="11823637" cy="65010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What Is the Meaning Behind Edward Hopper’s Nighthawks?">
            <a:extLst>
              <a:ext uri="{FF2B5EF4-FFF2-40B4-BE49-F238E27FC236}">
                <a16:creationId xmlns:a16="http://schemas.microsoft.com/office/drawing/2014/main" id="{181C80E0-0B88-A183-8E5C-BC7BC2AC4C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95"/>
          <a:stretch/>
        </p:blipFill>
        <p:spPr bwMode="auto">
          <a:xfrm>
            <a:off x="180975" y="182880"/>
            <a:ext cx="11823637" cy="6499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11F8DE11-C99A-84F4-98D1-CACB082FC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483" y="2943972"/>
            <a:ext cx="10165218" cy="992262"/>
          </a:xfrm>
        </p:spPr>
        <p:txBody>
          <a:bodyPr anchor="b">
            <a:normAutofit fontScale="90000"/>
          </a:bodyPr>
          <a:lstStyle/>
          <a:p>
            <a:r>
              <a:rPr lang="en-US" sz="4000" b="1" dirty="0">
                <a:solidFill>
                  <a:srgbClr val="FFFFFF"/>
                </a:solidFill>
              </a:rPr>
              <a:t>English Subject  </a:t>
            </a:r>
            <a:br>
              <a:rPr lang="en-US" sz="4000" b="1" dirty="0">
                <a:solidFill>
                  <a:srgbClr val="FFFFFF"/>
                </a:solidFill>
              </a:rPr>
            </a:br>
            <a:r>
              <a:rPr lang="en-US" sz="4000" b="1" dirty="0">
                <a:solidFill>
                  <a:srgbClr val="FFFFFF"/>
                </a:solidFill>
              </a:rPr>
              <a:t>Relevance and central values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E391FD1-3B14-16D2-89DF-E0AEF82215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073236"/>
            <a:ext cx="10165218" cy="20415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FFFFFF"/>
                </a:solidFill>
              </a:rPr>
              <a:t>Knowledge of and an exploratory approach to language, communication patterns, lifestyles, ways of thinking and social conditions 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FFFFFF"/>
                </a:solidFill>
              </a:rPr>
              <a:t>open for new perspectives on the world and ourselves. </a:t>
            </a:r>
            <a:endParaRPr lang="en-US" sz="2000" b="0" i="0" dirty="0">
              <a:solidFill>
                <a:srgbClr val="303030"/>
              </a:solidFill>
              <a:effectLst/>
              <a:latin typeface="Roboto" panose="02000000000000000000" pitchFamily="2" charset="0"/>
            </a:endParaRPr>
          </a:p>
          <a:p>
            <a:pPr marL="0" indent="0">
              <a:buNone/>
            </a:pPr>
            <a:endParaRPr lang="en-US" sz="3200" dirty="0">
              <a:solidFill>
                <a:srgbClr val="FFFFFF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9889A209-1915-3E60-1B4D-AA64F25FD3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6451" y="6388762"/>
            <a:ext cx="2532501" cy="469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791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6B158B5-50B5-4927-A367-7C9F3AFE5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ED285D0-7B95-9D24-8FB7-32E381D11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2964" y="1139688"/>
            <a:ext cx="5236154" cy="340379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r"/>
            <a:r>
              <a:rPr lang="en-US" sz="6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NOT inquiry-based practices?   </a:t>
            </a:r>
          </a:p>
        </p:txBody>
      </p:sp>
      <p:pic>
        <p:nvPicPr>
          <p:cNvPr id="5" name="Plassholder for innhold 4" descr="Et bilde som inneholder klær, tavle, håndskrift, person&#10;&#10;Automatisk generert beskrivelse">
            <a:extLst>
              <a:ext uri="{FF2B5EF4-FFF2-40B4-BE49-F238E27FC236}">
                <a16:creationId xmlns:a16="http://schemas.microsoft.com/office/drawing/2014/main" id="{653DF9A0-0CDC-6F75-53BD-1C5A8FCE3B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922" r="200" b="-1"/>
          <a:stretch/>
        </p:blipFill>
        <p:spPr>
          <a:xfrm>
            <a:off x="25978" y="2"/>
            <a:ext cx="6249303" cy="6857998"/>
          </a:xfrm>
          <a:custGeom>
            <a:avLst/>
            <a:gdLst/>
            <a:ahLst/>
            <a:cxnLst/>
            <a:rect l="l" t="t" r="r" b="b"/>
            <a:pathLst>
              <a:path w="6249303" h="6857998">
                <a:moveTo>
                  <a:pt x="5497146" y="6118149"/>
                </a:moveTo>
                <a:cubicBezTo>
                  <a:pt x="5503695" y="6124102"/>
                  <a:pt x="5511317" y="6129341"/>
                  <a:pt x="5518366" y="6133723"/>
                </a:cubicBezTo>
                <a:cubicBezTo>
                  <a:pt x="5525509" y="6138152"/>
                  <a:pt x="5530855" y="6143474"/>
                  <a:pt x="5534525" y="6149380"/>
                </a:cubicBezTo>
                <a:lnTo>
                  <a:pt x="5540000" y="6166562"/>
                </a:lnTo>
                <a:lnTo>
                  <a:pt x="5534525" y="6149379"/>
                </a:lnTo>
                <a:cubicBezTo>
                  <a:pt x="5530855" y="6143474"/>
                  <a:pt x="5525509" y="6138152"/>
                  <a:pt x="5518366" y="6133722"/>
                </a:cubicBezTo>
                <a:cubicBezTo>
                  <a:pt x="5511317" y="6129341"/>
                  <a:pt x="5503695" y="6124102"/>
                  <a:pt x="5497146" y="6118149"/>
                </a:cubicBezTo>
                <a:close/>
                <a:moveTo>
                  <a:pt x="5405304" y="4941372"/>
                </a:moveTo>
                <a:lnTo>
                  <a:pt x="5408634" y="4950869"/>
                </a:lnTo>
                <a:lnTo>
                  <a:pt x="5418318" y="4991382"/>
                </a:lnTo>
                <a:lnTo>
                  <a:pt x="5408634" y="4950868"/>
                </a:lnTo>
                <a:close/>
                <a:moveTo>
                  <a:pt x="5409242" y="4749807"/>
                </a:moveTo>
                <a:cubicBezTo>
                  <a:pt x="5397106" y="4762826"/>
                  <a:pt x="5396249" y="4781365"/>
                  <a:pt x="5394535" y="4799797"/>
                </a:cubicBezTo>
                <a:cubicBezTo>
                  <a:pt x="5396249" y="4781365"/>
                  <a:pt x="5397106" y="4762827"/>
                  <a:pt x="5409242" y="4749807"/>
                </a:cubicBezTo>
                <a:close/>
                <a:moveTo>
                  <a:pt x="5427041" y="4543185"/>
                </a:moveTo>
                <a:cubicBezTo>
                  <a:pt x="5428019" y="4548281"/>
                  <a:pt x="5430065" y="4553662"/>
                  <a:pt x="5432447" y="4557092"/>
                </a:cubicBezTo>
                <a:cubicBezTo>
                  <a:pt x="5444067" y="4573618"/>
                  <a:pt x="5452855" y="4588275"/>
                  <a:pt x="5458810" y="4602021"/>
                </a:cubicBezTo>
                <a:cubicBezTo>
                  <a:pt x="5452855" y="4588275"/>
                  <a:pt x="5444067" y="4573618"/>
                  <a:pt x="5432447" y="4557091"/>
                </a:cubicBezTo>
                <a:close/>
                <a:moveTo>
                  <a:pt x="5893259" y="2819253"/>
                </a:moveTo>
                <a:lnTo>
                  <a:pt x="5904902" y="2827484"/>
                </a:lnTo>
                <a:lnTo>
                  <a:pt x="5904904" y="2827486"/>
                </a:lnTo>
                <a:lnTo>
                  <a:pt x="5933407" y="2861156"/>
                </a:lnTo>
                <a:lnTo>
                  <a:pt x="5923753" y="2842392"/>
                </a:lnTo>
                <a:lnTo>
                  <a:pt x="5904904" y="2827486"/>
                </a:lnTo>
                <a:lnTo>
                  <a:pt x="5904902" y="2827483"/>
                </a:lnTo>
                <a:close/>
                <a:moveTo>
                  <a:pt x="5823604" y="1974015"/>
                </a:moveTo>
                <a:lnTo>
                  <a:pt x="5817090" y="1999763"/>
                </a:lnTo>
                <a:cubicBezTo>
                  <a:pt x="5813281" y="2008056"/>
                  <a:pt x="5807601" y="2016020"/>
                  <a:pt x="5799362" y="2023547"/>
                </a:cubicBezTo>
                <a:cubicBezTo>
                  <a:pt x="5815841" y="2008497"/>
                  <a:pt x="5822079" y="1991685"/>
                  <a:pt x="5823604" y="1974015"/>
                </a:cubicBezTo>
                <a:close/>
                <a:moveTo>
                  <a:pt x="5806410" y="1768838"/>
                </a:moveTo>
                <a:cubicBezTo>
                  <a:pt x="5802029" y="1774411"/>
                  <a:pt x="5799266" y="1779948"/>
                  <a:pt x="5797809" y="1785412"/>
                </a:cubicBezTo>
                <a:lnTo>
                  <a:pt x="5797028" y="1801558"/>
                </a:lnTo>
                <a:cubicBezTo>
                  <a:pt x="5795361" y="1790986"/>
                  <a:pt x="5797647" y="1779981"/>
                  <a:pt x="5806410" y="1768838"/>
                </a:cubicBezTo>
                <a:close/>
                <a:moveTo>
                  <a:pt x="5915999" y="520953"/>
                </a:moveTo>
                <a:lnTo>
                  <a:pt x="5909271" y="549926"/>
                </a:lnTo>
                <a:lnTo>
                  <a:pt x="5903017" y="566616"/>
                </a:lnTo>
                <a:lnTo>
                  <a:pt x="5897067" y="581804"/>
                </a:lnTo>
                <a:lnTo>
                  <a:pt x="5896649" y="583595"/>
                </a:lnTo>
                <a:lnTo>
                  <a:pt x="5894474" y="589388"/>
                </a:lnTo>
                <a:cubicBezTo>
                  <a:pt x="5892074" y="597005"/>
                  <a:pt x="5890316" y="604728"/>
                  <a:pt x="5889851" y="612658"/>
                </a:cubicBezTo>
                <a:lnTo>
                  <a:pt x="5896649" y="583595"/>
                </a:lnTo>
                <a:lnTo>
                  <a:pt x="5902965" y="566754"/>
                </a:lnTo>
                <a:lnTo>
                  <a:pt x="5903017" y="566616"/>
                </a:lnTo>
                <a:lnTo>
                  <a:pt x="5908855" y="551717"/>
                </a:lnTo>
                <a:lnTo>
                  <a:pt x="5909271" y="549926"/>
                </a:lnTo>
                <a:lnTo>
                  <a:pt x="5911436" y="544146"/>
                </a:lnTo>
                <a:cubicBezTo>
                  <a:pt x="5913823" y="536547"/>
                  <a:pt x="5915561" y="528850"/>
                  <a:pt x="5915999" y="520953"/>
                </a:cubicBezTo>
                <a:close/>
                <a:moveTo>
                  <a:pt x="5864896" y="268794"/>
                </a:moveTo>
                <a:cubicBezTo>
                  <a:pt x="5862371" y="279176"/>
                  <a:pt x="5860668" y="289296"/>
                  <a:pt x="5860021" y="299164"/>
                </a:cubicBezTo>
                <a:cubicBezTo>
                  <a:pt x="5859371" y="309031"/>
                  <a:pt x="5859776" y="318646"/>
                  <a:pt x="5861466" y="328017"/>
                </a:cubicBezTo>
                <a:close/>
                <a:moveTo>
                  <a:pt x="0" y="0"/>
                </a:moveTo>
                <a:lnTo>
                  <a:pt x="6182312" y="0"/>
                </a:lnTo>
                <a:lnTo>
                  <a:pt x="6178097" y="24480"/>
                </a:lnTo>
                <a:cubicBezTo>
                  <a:pt x="6175612" y="32636"/>
                  <a:pt x="6171850" y="40471"/>
                  <a:pt x="6166086" y="47806"/>
                </a:cubicBezTo>
                <a:cubicBezTo>
                  <a:pt x="6151226" y="66857"/>
                  <a:pt x="6154655" y="85336"/>
                  <a:pt x="6156942" y="105718"/>
                </a:cubicBezTo>
                <a:cubicBezTo>
                  <a:pt x="6158656" y="121150"/>
                  <a:pt x="6158085" y="136963"/>
                  <a:pt x="6158277" y="152584"/>
                </a:cubicBezTo>
                <a:cubicBezTo>
                  <a:pt x="6158846" y="180017"/>
                  <a:pt x="6159037" y="207450"/>
                  <a:pt x="6159990" y="234883"/>
                </a:cubicBezTo>
                <a:cubicBezTo>
                  <a:pt x="6160370" y="243648"/>
                  <a:pt x="6165135" y="252600"/>
                  <a:pt x="6164373" y="261173"/>
                </a:cubicBezTo>
                <a:cubicBezTo>
                  <a:pt x="6160752" y="300800"/>
                  <a:pt x="6155037" y="340425"/>
                  <a:pt x="6151798" y="380050"/>
                </a:cubicBezTo>
                <a:cubicBezTo>
                  <a:pt x="6149894" y="402529"/>
                  <a:pt x="6153511" y="425581"/>
                  <a:pt x="6150846" y="447870"/>
                </a:cubicBezTo>
                <a:cubicBezTo>
                  <a:pt x="6147798" y="473587"/>
                  <a:pt x="6139988" y="498733"/>
                  <a:pt x="6135223" y="524262"/>
                </a:cubicBezTo>
                <a:cubicBezTo>
                  <a:pt x="6133891" y="531310"/>
                  <a:pt x="6135606" y="539121"/>
                  <a:pt x="6135985" y="546552"/>
                </a:cubicBezTo>
                <a:cubicBezTo>
                  <a:pt x="6136367" y="554933"/>
                  <a:pt x="6137129" y="563125"/>
                  <a:pt x="6137320" y="571508"/>
                </a:cubicBezTo>
                <a:cubicBezTo>
                  <a:pt x="6137702" y="597037"/>
                  <a:pt x="6137129" y="622564"/>
                  <a:pt x="6138464" y="648092"/>
                </a:cubicBezTo>
                <a:cubicBezTo>
                  <a:pt x="6139225" y="663713"/>
                  <a:pt x="6147035" y="680096"/>
                  <a:pt x="6144177" y="694576"/>
                </a:cubicBezTo>
                <a:cubicBezTo>
                  <a:pt x="6138654" y="724104"/>
                  <a:pt x="6151036" y="753633"/>
                  <a:pt x="6140750" y="783158"/>
                </a:cubicBezTo>
                <a:cubicBezTo>
                  <a:pt x="6137702" y="792306"/>
                  <a:pt x="6145322" y="804877"/>
                  <a:pt x="6145702" y="815929"/>
                </a:cubicBezTo>
                <a:cubicBezTo>
                  <a:pt x="6146654" y="843552"/>
                  <a:pt x="6146464" y="871173"/>
                  <a:pt x="6146274" y="898797"/>
                </a:cubicBezTo>
                <a:cubicBezTo>
                  <a:pt x="6146084" y="923562"/>
                  <a:pt x="6148750" y="949281"/>
                  <a:pt x="6143416" y="973095"/>
                </a:cubicBezTo>
                <a:cubicBezTo>
                  <a:pt x="6137702" y="998052"/>
                  <a:pt x="6138464" y="1020529"/>
                  <a:pt x="6144940" y="1044725"/>
                </a:cubicBezTo>
                <a:cubicBezTo>
                  <a:pt x="6149322" y="1061298"/>
                  <a:pt x="6149894" y="1078826"/>
                  <a:pt x="6151226" y="1095972"/>
                </a:cubicBezTo>
                <a:cubicBezTo>
                  <a:pt x="6152750" y="1114449"/>
                  <a:pt x="6148750" y="1134834"/>
                  <a:pt x="6155037" y="1151600"/>
                </a:cubicBezTo>
                <a:cubicBezTo>
                  <a:pt x="6173706" y="1201512"/>
                  <a:pt x="6177706" y="1252757"/>
                  <a:pt x="6177706" y="1304955"/>
                </a:cubicBezTo>
                <a:cubicBezTo>
                  <a:pt x="6177706" y="1314483"/>
                  <a:pt x="6175041" y="1324198"/>
                  <a:pt x="6172183" y="1333341"/>
                </a:cubicBezTo>
                <a:cubicBezTo>
                  <a:pt x="6155037" y="1386684"/>
                  <a:pt x="6156560" y="1440216"/>
                  <a:pt x="6167039" y="1494509"/>
                </a:cubicBezTo>
                <a:cubicBezTo>
                  <a:pt x="6169325" y="1505751"/>
                  <a:pt x="6169706" y="1518324"/>
                  <a:pt x="6167421" y="1529563"/>
                </a:cubicBezTo>
                <a:cubicBezTo>
                  <a:pt x="6160752" y="1561189"/>
                  <a:pt x="6149702" y="1591859"/>
                  <a:pt x="6144940" y="1623675"/>
                </a:cubicBezTo>
                <a:cubicBezTo>
                  <a:pt x="6137129" y="1676253"/>
                  <a:pt x="6163417" y="1721785"/>
                  <a:pt x="6180565" y="1768838"/>
                </a:cubicBezTo>
                <a:cubicBezTo>
                  <a:pt x="6196758" y="1813610"/>
                  <a:pt x="6233335" y="1851709"/>
                  <a:pt x="6225142" y="1904673"/>
                </a:cubicBezTo>
                <a:cubicBezTo>
                  <a:pt x="6224381" y="1910004"/>
                  <a:pt x="6229524" y="1915912"/>
                  <a:pt x="6230858" y="1921817"/>
                </a:cubicBezTo>
                <a:cubicBezTo>
                  <a:pt x="6234479" y="1938009"/>
                  <a:pt x="6238857" y="1954202"/>
                  <a:pt x="6240574" y="1970586"/>
                </a:cubicBezTo>
                <a:cubicBezTo>
                  <a:pt x="6242861" y="1990589"/>
                  <a:pt x="6242100" y="2010974"/>
                  <a:pt x="6244004" y="2030977"/>
                </a:cubicBezTo>
                <a:cubicBezTo>
                  <a:pt x="6245147" y="2043835"/>
                  <a:pt x="6247242" y="2056600"/>
                  <a:pt x="6249052" y="2069340"/>
                </a:cubicBezTo>
                <a:lnTo>
                  <a:pt x="6249303" y="2072225"/>
                </a:lnTo>
                <a:lnTo>
                  <a:pt x="6249303" y="2131532"/>
                </a:lnTo>
                <a:lnTo>
                  <a:pt x="6248432" y="2138304"/>
                </a:lnTo>
                <a:cubicBezTo>
                  <a:pt x="6246241" y="2148519"/>
                  <a:pt x="6243623" y="2158712"/>
                  <a:pt x="6241908" y="2168903"/>
                </a:cubicBezTo>
                <a:cubicBezTo>
                  <a:pt x="6237145" y="2197670"/>
                  <a:pt x="6238479" y="2229296"/>
                  <a:pt x="6226286" y="2254633"/>
                </a:cubicBezTo>
                <a:cubicBezTo>
                  <a:pt x="6213332" y="2281683"/>
                  <a:pt x="6207426" y="2307402"/>
                  <a:pt x="6211426" y="2335405"/>
                </a:cubicBezTo>
                <a:cubicBezTo>
                  <a:pt x="6212760" y="2344741"/>
                  <a:pt x="6220762" y="2356744"/>
                  <a:pt x="6228952" y="2360933"/>
                </a:cubicBezTo>
                <a:cubicBezTo>
                  <a:pt x="6247241" y="2370270"/>
                  <a:pt x="6250481" y="2383032"/>
                  <a:pt x="6244193" y="2400369"/>
                </a:cubicBezTo>
                <a:cubicBezTo>
                  <a:pt x="6238857" y="2415420"/>
                  <a:pt x="6236192" y="2433897"/>
                  <a:pt x="6225904" y="2444184"/>
                </a:cubicBezTo>
                <a:cubicBezTo>
                  <a:pt x="6196758" y="2473333"/>
                  <a:pt x="6195806" y="2510483"/>
                  <a:pt x="6187996" y="2546678"/>
                </a:cubicBezTo>
                <a:cubicBezTo>
                  <a:pt x="6183231" y="2568774"/>
                  <a:pt x="6183041" y="2589352"/>
                  <a:pt x="6186279" y="2611450"/>
                </a:cubicBezTo>
                <a:cubicBezTo>
                  <a:pt x="6193518" y="2659455"/>
                  <a:pt x="6183231" y="2706131"/>
                  <a:pt x="6170087" y="2752235"/>
                </a:cubicBezTo>
                <a:cubicBezTo>
                  <a:pt x="6161325" y="2782716"/>
                  <a:pt x="6155990" y="2813958"/>
                  <a:pt x="6147035" y="2844248"/>
                </a:cubicBezTo>
                <a:cubicBezTo>
                  <a:pt x="6140177" y="2866918"/>
                  <a:pt x="6131985" y="2889587"/>
                  <a:pt x="6120937" y="2910353"/>
                </a:cubicBezTo>
                <a:cubicBezTo>
                  <a:pt x="6104743" y="2940455"/>
                  <a:pt x="6080358" y="2966742"/>
                  <a:pt x="6086835" y="3005035"/>
                </a:cubicBezTo>
                <a:cubicBezTo>
                  <a:pt x="6092550" y="3038756"/>
                  <a:pt x="6080550" y="3069235"/>
                  <a:pt x="6069119" y="3100099"/>
                </a:cubicBezTo>
                <a:cubicBezTo>
                  <a:pt x="6060737" y="3122770"/>
                  <a:pt x="6052162" y="3145436"/>
                  <a:pt x="6046828" y="3168870"/>
                </a:cubicBezTo>
                <a:cubicBezTo>
                  <a:pt x="6040542" y="3196686"/>
                  <a:pt x="6043210" y="3228119"/>
                  <a:pt x="6031589" y="3252885"/>
                </a:cubicBezTo>
                <a:cubicBezTo>
                  <a:pt x="6019396" y="3278795"/>
                  <a:pt x="6027588" y="3300319"/>
                  <a:pt x="6031017" y="3323372"/>
                </a:cubicBezTo>
                <a:cubicBezTo>
                  <a:pt x="6036353" y="3360139"/>
                  <a:pt x="6046258" y="3396719"/>
                  <a:pt x="6033685" y="3433866"/>
                </a:cubicBezTo>
                <a:cubicBezTo>
                  <a:pt x="6018444" y="3479015"/>
                  <a:pt x="6002060" y="3523785"/>
                  <a:pt x="5987583" y="3569124"/>
                </a:cubicBezTo>
                <a:cubicBezTo>
                  <a:pt x="5982056" y="3586653"/>
                  <a:pt x="5979770" y="3605509"/>
                  <a:pt x="5977295" y="3623799"/>
                </a:cubicBezTo>
                <a:cubicBezTo>
                  <a:pt x="5975197" y="3641134"/>
                  <a:pt x="5980533" y="3661899"/>
                  <a:pt x="5972533" y="3675238"/>
                </a:cubicBezTo>
                <a:cubicBezTo>
                  <a:pt x="5951958" y="3709529"/>
                  <a:pt x="5941860" y="3744770"/>
                  <a:pt x="5941860" y="3784397"/>
                </a:cubicBezTo>
                <a:cubicBezTo>
                  <a:pt x="5941860" y="3799258"/>
                  <a:pt x="5933287" y="3813737"/>
                  <a:pt x="5931762" y="3828785"/>
                </a:cubicBezTo>
                <a:cubicBezTo>
                  <a:pt x="5929858" y="3849362"/>
                  <a:pt x="5924714" y="3872985"/>
                  <a:pt x="5931955" y="3890891"/>
                </a:cubicBezTo>
                <a:cubicBezTo>
                  <a:pt x="5949100" y="3932993"/>
                  <a:pt x="5934810" y="3967091"/>
                  <a:pt x="5917857" y="4003861"/>
                </a:cubicBezTo>
                <a:cubicBezTo>
                  <a:pt x="5901092" y="4040058"/>
                  <a:pt x="5887757" y="4078159"/>
                  <a:pt x="5876707" y="4116641"/>
                </a:cubicBezTo>
                <a:cubicBezTo>
                  <a:pt x="5872706" y="4131119"/>
                  <a:pt x="5879375" y="4148453"/>
                  <a:pt x="5880708" y="4164458"/>
                </a:cubicBezTo>
                <a:cubicBezTo>
                  <a:pt x="5881089" y="4170174"/>
                  <a:pt x="5881661" y="4176461"/>
                  <a:pt x="5879756" y="4181603"/>
                </a:cubicBezTo>
                <a:cubicBezTo>
                  <a:pt x="5861466" y="4231324"/>
                  <a:pt x="5847560" y="4281810"/>
                  <a:pt x="5857085" y="4335722"/>
                </a:cubicBezTo>
                <a:cubicBezTo>
                  <a:pt x="5858038" y="4340674"/>
                  <a:pt x="5855942" y="4346201"/>
                  <a:pt x="5854608" y="4351154"/>
                </a:cubicBezTo>
                <a:cubicBezTo>
                  <a:pt x="5847751" y="4375349"/>
                  <a:pt x="5836892" y="4398972"/>
                  <a:pt x="5834415" y="4423545"/>
                </a:cubicBezTo>
                <a:cubicBezTo>
                  <a:pt x="5828319" y="4484127"/>
                  <a:pt x="5825841" y="4545086"/>
                  <a:pt x="5821841" y="4606053"/>
                </a:cubicBezTo>
                <a:cubicBezTo>
                  <a:pt x="5821653" y="4609863"/>
                  <a:pt x="5821653" y="4613864"/>
                  <a:pt x="5820317" y="4617291"/>
                </a:cubicBezTo>
                <a:cubicBezTo>
                  <a:pt x="5812125" y="4639772"/>
                  <a:pt x="5814794" y="4659393"/>
                  <a:pt x="5830414" y="4678445"/>
                </a:cubicBezTo>
                <a:cubicBezTo>
                  <a:pt x="5837273" y="4686828"/>
                  <a:pt x="5840892" y="4698258"/>
                  <a:pt x="5844703" y="4708734"/>
                </a:cubicBezTo>
                <a:cubicBezTo>
                  <a:pt x="5850418" y="4724167"/>
                  <a:pt x="5855942" y="4739978"/>
                  <a:pt x="5859562" y="4755980"/>
                </a:cubicBezTo>
                <a:cubicBezTo>
                  <a:pt x="5862991" y="4771793"/>
                  <a:pt x="5867753" y="4788747"/>
                  <a:pt x="5865088" y="4803988"/>
                </a:cubicBezTo>
                <a:cubicBezTo>
                  <a:pt x="5860326" y="4831420"/>
                  <a:pt x="5849657" y="4857522"/>
                  <a:pt x="5842606" y="4884572"/>
                </a:cubicBezTo>
                <a:cubicBezTo>
                  <a:pt x="5840129" y="4893907"/>
                  <a:pt x="5840512" y="4904195"/>
                  <a:pt x="5840321" y="4913909"/>
                </a:cubicBezTo>
                <a:cubicBezTo>
                  <a:pt x="5839750" y="4936201"/>
                  <a:pt x="5845274" y="4959061"/>
                  <a:pt x="5829462" y="4979253"/>
                </a:cubicBezTo>
                <a:cubicBezTo>
                  <a:pt x="5814602" y="4997922"/>
                  <a:pt x="5818983" y="5016785"/>
                  <a:pt x="5830223" y="5036405"/>
                </a:cubicBezTo>
                <a:cubicBezTo>
                  <a:pt x="5838225" y="5050504"/>
                  <a:pt x="5844513" y="5066505"/>
                  <a:pt x="5847560" y="5082317"/>
                </a:cubicBezTo>
                <a:cubicBezTo>
                  <a:pt x="5851752" y="5104036"/>
                  <a:pt x="5853466" y="5125562"/>
                  <a:pt x="5850988" y="5148995"/>
                </a:cubicBezTo>
                <a:cubicBezTo>
                  <a:pt x="5849275" y="5165570"/>
                  <a:pt x="5848512" y="5179097"/>
                  <a:pt x="5838416" y="5192051"/>
                </a:cubicBezTo>
                <a:cubicBezTo>
                  <a:pt x="5836892" y="5194145"/>
                  <a:pt x="5836510" y="5197955"/>
                  <a:pt x="5836703" y="5200813"/>
                </a:cubicBezTo>
                <a:cubicBezTo>
                  <a:pt x="5839941" y="5238343"/>
                  <a:pt x="5838225" y="5275491"/>
                  <a:pt x="5835937" y="5313403"/>
                </a:cubicBezTo>
                <a:cubicBezTo>
                  <a:pt x="5832892" y="5361598"/>
                  <a:pt x="5841844" y="5412276"/>
                  <a:pt x="5873849" y="5453995"/>
                </a:cubicBezTo>
                <a:cubicBezTo>
                  <a:pt x="5878613" y="5460092"/>
                  <a:pt x="5880708" y="5469236"/>
                  <a:pt x="5881852" y="5477239"/>
                </a:cubicBezTo>
                <a:cubicBezTo>
                  <a:pt x="5886804" y="5514957"/>
                  <a:pt x="5890233" y="5552869"/>
                  <a:pt x="5895758" y="5590590"/>
                </a:cubicBezTo>
                <a:cubicBezTo>
                  <a:pt x="5898806" y="5611164"/>
                  <a:pt x="5901474" y="5632691"/>
                  <a:pt x="5909856" y="5651360"/>
                </a:cubicBezTo>
                <a:cubicBezTo>
                  <a:pt x="5918047" y="5669647"/>
                  <a:pt x="5927762" y="5684320"/>
                  <a:pt x="5910618" y="5695178"/>
                </a:cubicBezTo>
                <a:cubicBezTo>
                  <a:pt x="5919762" y="5714607"/>
                  <a:pt x="5927383" y="5731564"/>
                  <a:pt x="5935573" y="5748136"/>
                </a:cubicBezTo>
                <a:cubicBezTo>
                  <a:pt x="5938620" y="5754234"/>
                  <a:pt x="5943575" y="5759378"/>
                  <a:pt x="5946433" y="5765474"/>
                </a:cubicBezTo>
                <a:cubicBezTo>
                  <a:pt x="5949481" y="5771953"/>
                  <a:pt x="5951385" y="5779191"/>
                  <a:pt x="5952911" y="5786239"/>
                </a:cubicBezTo>
                <a:cubicBezTo>
                  <a:pt x="5959768" y="5817674"/>
                  <a:pt x="5966054" y="5849107"/>
                  <a:pt x="5973485" y="5880348"/>
                </a:cubicBezTo>
                <a:cubicBezTo>
                  <a:pt x="5975008" y="5886447"/>
                  <a:pt x="5981104" y="5891590"/>
                  <a:pt x="5985103" y="5897114"/>
                </a:cubicBezTo>
                <a:cubicBezTo>
                  <a:pt x="5987772" y="5900735"/>
                  <a:pt x="5991773" y="5904353"/>
                  <a:pt x="5992345" y="5908355"/>
                </a:cubicBezTo>
                <a:cubicBezTo>
                  <a:pt x="5996917" y="5938836"/>
                  <a:pt x="6002252" y="5969124"/>
                  <a:pt x="6004537" y="5999796"/>
                </a:cubicBezTo>
                <a:cubicBezTo>
                  <a:pt x="6006440" y="6025515"/>
                  <a:pt x="6005871" y="6050282"/>
                  <a:pt x="6039018" y="6056948"/>
                </a:cubicBezTo>
                <a:cubicBezTo>
                  <a:pt x="6044734" y="6058092"/>
                  <a:pt x="6050831" y="6066284"/>
                  <a:pt x="6053687" y="6072569"/>
                </a:cubicBezTo>
                <a:cubicBezTo>
                  <a:pt x="6061879" y="6090477"/>
                  <a:pt x="6067404" y="6109530"/>
                  <a:pt x="6075785" y="6127247"/>
                </a:cubicBezTo>
                <a:cubicBezTo>
                  <a:pt x="6103790" y="6185351"/>
                  <a:pt x="6121508" y="6246121"/>
                  <a:pt x="6118269" y="6311084"/>
                </a:cubicBezTo>
                <a:cubicBezTo>
                  <a:pt x="6117317" y="6331277"/>
                  <a:pt x="6107028" y="6350899"/>
                  <a:pt x="6103217" y="6363664"/>
                </a:cubicBezTo>
                <a:cubicBezTo>
                  <a:pt x="6118269" y="6400429"/>
                  <a:pt x="6132747" y="6431292"/>
                  <a:pt x="6143606" y="6463490"/>
                </a:cubicBezTo>
                <a:cubicBezTo>
                  <a:pt x="6153322" y="6491874"/>
                  <a:pt x="6159418" y="6521593"/>
                  <a:pt x="6166466" y="6550742"/>
                </a:cubicBezTo>
                <a:cubicBezTo>
                  <a:pt x="6169135" y="6561411"/>
                  <a:pt x="6170658" y="6572269"/>
                  <a:pt x="6171993" y="6583128"/>
                </a:cubicBezTo>
                <a:cubicBezTo>
                  <a:pt x="6176183" y="6617036"/>
                  <a:pt x="6166086" y="6652472"/>
                  <a:pt x="6182089" y="6685617"/>
                </a:cubicBezTo>
                <a:cubicBezTo>
                  <a:pt x="6190471" y="6702955"/>
                  <a:pt x="6200567" y="6720103"/>
                  <a:pt x="6204949" y="6738388"/>
                </a:cubicBezTo>
                <a:cubicBezTo>
                  <a:pt x="6209712" y="6758011"/>
                  <a:pt x="6217142" y="6777207"/>
                  <a:pt x="6222453" y="6796804"/>
                </a:cubicBezTo>
                <a:lnTo>
                  <a:pt x="6227224" y="6857457"/>
                </a:lnTo>
                <a:lnTo>
                  <a:pt x="6099985" y="6857457"/>
                </a:lnTo>
                <a:lnTo>
                  <a:pt x="6099985" y="6857998"/>
                </a:lnTo>
                <a:lnTo>
                  <a:pt x="0" y="6857998"/>
                </a:lnTo>
                <a:close/>
              </a:path>
            </a:pathLst>
          </a:custGeom>
          <a:effectLst>
            <a:outerShdw blurRad="381000" dist="152400" algn="tl" rotWithShape="0">
              <a:prstClr val="black">
                <a:alpha val="10000"/>
              </a:prstClr>
            </a:outerShdw>
          </a:effectLst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01367A3-F670-4BD9-9972-F7E97FC227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404000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8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8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8C3DB02-606C-40EC-8381-7A29A1ADF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403998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7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7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blipFill dpi="0" rotWithShape="1">
            <a:blip r:embed="rId5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07B1E5D-0304-4D2F-6106-F18AE466F693}"/>
              </a:ext>
            </a:extLst>
          </p:cNvPr>
          <p:cNvSpPr txBox="1"/>
          <p:nvPr/>
        </p:nvSpPr>
        <p:spPr>
          <a:xfrm>
            <a:off x="9549931" y="6657945"/>
            <a:ext cx="2642069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4" tooltip="https://safarinocturno.blogspot.com/2009/12/norman-rockwell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Dette </a:t>
            </a:r>
            <a:r>
              <a:rPr lang="en-US" sz="700" err="1">
                <a:solidFill>
                  <a:srgbClr val="FFFFFF"/>
                </a:solidFill>
                <a:hlinkClick r:id="rId4" tooltip="https://safarinocturno.blogspot.com/2009/12/norman-rockwell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bildet</a:t>
            </a:r>
            <a:r>
              <a:rPr lang="en-US" sz="700">
                <a:solidFill>
                  <a:srgbClr val="FFFFFF"/>
                </a:solidFill>
              </a:rPr>
              <a:t> av </a:t>
            </a:r>
            <a:r>
              <a:rPr lang="en-US" sz="700" err="1">
                <a:solidFill>
                  <a:srgbClr val="FFFFFF"/>
                </a:solidFill>
              </a:rPr>
              <a:t>Ukjent</a:t>
            </a:r>
            <a:r>
              <a:rPr lang="en-US" sz="700">
                <a:solidFill>
                  <a:srgbClr val="FFFFFF"/>
                </a:solidFill>
              </a:rPr>
              <a:t> </a:t>
            </a:r>
            <a:r>
              <a:rPr lang="en-US" sz="700" err="1">
                <a:solidFill>
                  <a:srgbClr val="FFFFFF"/>
                </a:solidFill>
              </a:rPr>
              <a:t>forfatter</a:t>
            </a:r>
            <a:r>
              <a:rPr lang="en-US" sz="700">
                <a:solidFill>
                  <a:srgbClr val="FFFFFF"/>
                </a:solidFill>
              </a:rPr>
              <a:t> er </a:t>
            </a:r>
            <a:r>
              <a:rPr lang="en-US" sz="700" err="1">
                <a:solidFill>
                  <a:srgbClr val="FFFFFF"/>
                </a:solidFill>
              </a:rPr>
              <a:t>lisensiert</a:t>
            </a:r>
            <a:r>
              <a:rPr lang="en-US" sz="700">
                <a:solidFill>
                  <a:srgbClr val="FFFFFF"/>
                </a:solidFill>
              </a:rPr>
              <a:t> under </a:t>
            </a:r>
            <a:r>
              <a:rPr lang="en-US" sz="700">
                <a:solidFill>
                  <a:srgbClr val="FFFFFF"/>
                </a:solidFill>
                <a:hlinkClick r:id="rId6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n-US" sz="700">
              <a:solidFill>
                <a:srgbClr val="FFFFFF"/>
              </a:solidFill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DCAC08DF-6D6F-1645-7E19-CA443125AB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69889" y="6382897"/>
            <a:ext cx="2532501" cy="469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3388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Bilde 6" descr="Et bilde som inneholder Menneskeansikt, klær, tekst, bok&#10;&#10;Automatisk generert beskrivelse">
            <a:extLst>
              <a:ext uri="{FF2B5EF4-FFF2-40B4-BE49-F238E27FC236}">
                <a16:creationId xmlns:a16="http://schemas.microsoft.com/office/drawing/2014/main" id="{B4D21E38-066B-4286-2C1A-92EB1309A0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r="2" b="6516"/>
          <a:stretch/>
        </p:blipFill>
        <p:spPr>
          <a:xfrm>
            <a:off x="-1" y="-2"/>
            <a:ext cx="4540989" cy="5756187"/>
          </a:xfrm>
          <a:prstGeom prst="rect">
            <a:avLst/>
          </a:prstGeom>
        </p:spPr>
      </p:pic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4A94835-E1B0-5663-C206-956B787E9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9967" y="52437"/>
            <a:ext cx="5464968" cy="155930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/>
              <a:t>Inquiry-based practices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5FA1BC4-4662-6F95-4CE4-9636552EB2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84618" y="1246910"/>
            <a:ext cx="6495667" cy="510944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400" b="0" i="0" dirty="0">
                <a:effectLst/>
              </a:rPr>
              <a:t>To explore is about</a:t>
            </a:r>
            <a:r>
              <a:rPr lang="en-US" b="0" i="0" dirty="0">
                <a:effectLst/>
              </a:rPr>
              <a:t> </a:t>
            </a:r>
            <a:r>
              <a:rPr lang="en-US" sz="3600" b="1" i="0" dirty="0">
                <a:effectLst/>
              </a:rPr>
              <a:t>experiencing</a:t>
            </a:r>
            <a:r>
              <a:rPr lang="en-US" b="0" i="0" dirty="0">
                <a:effectLst/>
              </a:rPr>
              <a:t> </a:t>
            </a:r>
            <a:r>
              <a:rPr lang="en-US" sz="2400" b="0" i="0" dirty="0">
                <a:effectLst/>
              </a:rPr>
              <a:t>and</a:t>
            </a:r>
            <a:r>
              <a:rPr lang="en-US" b="0" i="0" dirty="0">
                <a:effectLst/>
              </a:rPr>
              <a:t> </a:t>
            </a:r>
            <a:r>
              <a:rPr lang="en-US" sz="3600" b="1" i="0" dirty="0">
                <a:effectLst/>
              </a:rPr>
              <a:t>experimenting</a:t>
            </a:r>
            <a:r>
              <a:rPr lang="en-US" sz="2400" dirty="0"/>
              <a:t>, nurturing </a:t>
            </a:r>
            <a:r>
              <a:rPr lang="en-US" sz="3600" b="1" i="0" dirty="0">
                <a:effectLst/>
              </a:rPr>
              <a:t>curiosity</a:t>
            </a:r>
            <a:r>
              <a:rPr lang="en-US" sz="3600" b="0" i="0" dirty="0">
                <a:effectLst/>
              </a:rPr>
              <a:t> </a:t>
            </a:r>
            <a:r>
              <a:rPr lang="en-US" sz="2400" b="0" i="0" dirty="0">
                <a:effectLst/>
              </a:rPr>
              <a:t>and wonder. Exploring can mean </a:t>
            </a:r>
            <a:r>
              <a:rPr lang="en-US" sz="3600" b="1" i="0" dirty="0">
                <a:effectLst/>
              </a:rPr>
              <a:t>sensing, seeking</a:t>
            </a:r>
            <a:r>
              <a:rPr lang="en-US" b="0" i="0" dirty="0">
                <a:effectLst/>
              </a:rPr>
              <a:t>, </a:t>
            </a:r>
            <a:r>
              <a:rPr lang="en-US" sz="2400" b="0" i="0" dirty="0">
                <a:effectLst/>
              </a:rPr>
              <a:t>discovering, observing, and examining. </a:t>
            </a:r>
            <a:r>
              <a:rPr lang="en-US" sz="2400" dirty="0"/>
              <a:t>It can also mean in</a:t>
            </a:r>
            <a:r>
              <a:rPr lang="en-US" sz="2400" b="0" i="0" dirty="0">
                <a:effectLst/>
              </a:rPr>
              <a:t> some cases investigating different aspects of a topic through open and </a:t>
            </a:r>
            <a:r>
              <a:rPr lang="en-US" sz="3600" b="1" i="0" dirty="0">
                <a:effectLst/>
              </a:rPr>
              <a:t>critical discussion</a:t>
            </a:r>
            <a:r>
              <a:rPr lang="en-US" b="0" i="0" dirty="0">
                <a:effectLst/>
              </a:rPr>
              <a:t>. </a:t>
            </a:r>
            <a:r>
              <a:rPr lang="en-US" sz="2400" b="0" i="0" dirty="0">
                <a:effectLst/>
              </a:rPr>
              <a:t>Exploring</a:t>
            </a:r>
            <a:r>
              <a:rPr lang="en-US" sz="2400" dirty="0"/>
              <a:t> </a:t>
            </a:r>
            <a:r>
              <a:rPr lang="en-US" sz="2400" b="0" i="0" dirty="0">
                <a:effectLst/>
              </a:rPr>
              <a:t>can also </a:t>
            </a:r>
            <a:r>
              <a:rPr lang="en-US" sz="2400" i="0" dirty="0">
                <a:effectLst/>
              </a:rPr>
              <a:t>mean</a:t>
            </a:r>
            <a:r>
              <a:rPr lang="en-US" sz="2400" b="1" i="0" dirty="0">
                <a:effectLst/>
              </a:rPr>
              <a:t> </a:t>
            </a:r>
            <a:r>
              <a:rPr lang="en-US" sz="3600" b="1" i="0" dirty="0">
                <a:effectLst/>
              </a:rPr>
              <a:t>testing or trying out </a:t>
            </a:r>
            <a:r>
              <a:rPr lang="en-US" sz="2400" b="0" i="0" dirty="0">
                <a:effectLst/>
              </a:rPr>
              <a:t>and evaluating work methods, products, or equipment.</a:t>
            </a:r>
            <a:endParaRPr lang="en-US" sz="2400" dirty="0"/>
          </a:p>
          <a:p>
            <a:endParaRPr lang="en-US" sz="2000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457CAF7-CFBB-4DFA-2C88-FD0CC8AD43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8952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3434B3D5-64E6-4789-8865-9181F9E58FB9}" type="datetime1">
              <a:rPr lang="en-US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11/26/2024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1A41183-D5C7-8D84-1D97-90E356ACB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2520" y="6356350"/>
            <a:ext cx="3200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28ECCE09-4EB9-D24E-99A2-F5BDA1BD657E}" type="slidenum">
              <a:rPr lang="en-US">
                <a:solidFill>
                  <a:schemeClr val="tx1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4</a:t>
            </a:fld>
            <a:endParaRPr lang="en-US">
              <a:solidFill>
                <a:schemeClr val="tx1"/>
              </a:solidFill>
              <a:latin typeface="Calibri" panose="020F0502020204030204"/>
            </a:endParaRP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39387538-AAF7-C1D1-8DEB-559CE215210C}"/>
              </a:ext>
            </a:extLst>
          </p:cNvPr>
          <p:cNvSpPr txBox="1"/>
          <p:nvPr/>
        </p:nvSpPr>
        <p:spPr>
          <a:xfrm>
            <a:off x="2946061" y="6657945"/>
            <a:ext cx="2464136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4" tooltip="https://en.wikipedia.org/wiki/Norman_Rockwel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Dette bildet</a:t>
            </a:r>
            <a:r>
              <a:rPr lang="en-US" sz="700">
                <a:solidFill>
                  <a:srgbClr val="FFFFFF"/>
                </a:solidFill>
              </a:rPr>
              <a:t> av Ukjent forfatter er lisensiert under </a:t>
            </a:r>
            <a:r>
              <a:rPr lang="en-US" sz="700">
                <a:solidFill>
                  <a:srgbClr val="FFFFFF"/>
                </a:solidFill>
                <a:hlinkClick r:id="rId5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en-US" sz="700">
              <a:solidFill>
                <a:srgbClr val="FFFFFF"/>
              </a:solidFill>
            </a:endParaRP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0512FA80-6996-4F44-0E26-29A4C7552634}"/>
              </a:ext>
            </a:extLst>
          </p:cNvPr>
          <p:cNvSpPr txBox="1"/>
          <p:nvPr/>
        </p:nvSpPr>
        <p:spPr>
          <a:xfrm>
            <a:off x="7516339" y="6039386"/>
            <a:ext cx="42402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0" i="0" dirty="0">
                <a:effectLst/>
                <a:latin typeface="Aptos Display" panose="020B0004020202020204" pitchFamily="34" charset="0"/>
              </a:rPr>
              <a:t>Ministry of Education and Research, 2018 p.16 – author’s translation/perplexity</a:t>
            </a:r>
            <a:endParaRPr lang="en-US" sz="1000" dirty="0">
              <a:latin typeface="Aptos Display" panose="020B0004020202020204" pitchFamily="34" charset="0"/>
            </a:endParaRP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778B670F-D468-DBF4-AC18-5DAE641A04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69889" y="6382897"/>
            <a:ext cx="2532501" cy="469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078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914DA2B-E485-CF7E-FE90-1619769F9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473" y="357144"/>
            <a:ext cx="4746171" cy="647785"/>
          </a:xfrm>
        </p:spPr>
        <p:txBody>
          <a:bodyPr>
            <a:normAutofit fontScale="90000"/>
          </a:bodyPr>
          <a:lstStyle/>
          <a:p>
            <a:r>
              <a:rPr lang="en-US" dirty="0"/>
              <a:t>In English, we explore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DF269CF-9523-3BF9-854F-0D5C838A63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6473" y="1049652"/>
            <a:ext cx="5181600" cy="2165744"/>
          </a:xfrm>
        </p:spPr>
        <p:txBody>
          <a:bodyPr>
            <a:normAutofit fontScale="975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language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communication patterns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ways of life, mindsets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social conditions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40AEAAD-49DC-B4F1-DB2B-78C75AE0C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4B3D5-64E6-4789-8865-9181F9E58FB9}" type="datetime1">
              <a:rPr lang="nb-NO" smtClean="0"/>
              <a:t>26.11.2024</a:t>
            </a:fld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D6D7E11-1D73-BED7-7515-AEA416A70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5</a:t>
            </a:fld>
            <a:endParaRPr lang="nb-NO"/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B8E897D2-060A-C519-786C-4668F08D3C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181" y="3881451"/>
            <a:ext cx="4048523" cy="2657461"/>
          </a:xfrm>
        </p:spPr>
        <p:txBody>
          <a:bodyPr>
            <a:normAutofit fontScale="975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__fkGroteskNeue_598ab8"/>
              </a:rPr>
              <a:t>open-ended questions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__fkGroteskNeue_598ab8"/>
              </a:rPr>
              <a:t>hands-on activities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__fkGroteskNeue_598ab8"/>
              </a:rPr>
              <a:t>collaborative learning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structured Freedom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__fkGroteskNeue_598ab8"/>
              </a:rPr>
              <a:t>thesis + research + share</a:t>
            </a:r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64E09341-30DD-C1ED-E67B-58CFD7F6600A}"/>
              </a:ext>
            </a:extLst>
          </p:cNvPr>
          <p:cNvSpPr txBox="1">
            <a:spLocks/>
          </p:cNvSpPr>
          <p:nvPr/>
        </p:nvSpPr>
        <p:spPr>
          <a:xfrm>
            <a:off x="522181" y="3215396"/>
            <a:ext cx="4395537" cy="6477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609585" rtl="0" eaLnBrk="1" latinLnBrk="0" hangingPunct="1">
              <a:spcBef>
                <a:spcPct val="0"/>
              </a:spcBef>
              <a:buNone/>
              <a:defRPr sz="3733" kern="1200" baseline="0">
                <a:solidFill>
                  <a:schemeClr val="tx1"/>
                </a:solidFill>
                <a:latin typeface="Source Sans Pro"/>
                <a:ea typeface="+mj-ea"/>
                <a:cs typeface="+mj-cs"/>
              </a:defRPr>
            </a:lvl1pPr>
          </a:lstStyle>
          <a:p>
            <a:r>
              <a:rPr lang="en-US" dirty="0"/>
              <a:t>through…</a:t>
            </a:r>
          </a:p>
        </p:txBody>
      </p:sp>
      <p:pic>
        <p:nvPicPr>
          <p:cNvPr id="15" name="Bilde 14" descr="Et bilde som inneholder museum, maling, tegning, Menneskeansikt&#10;&#10;Automatisk generert beskrivelse">
            <a:extLst>
              <a:ext uri="{FF2B5EF4-FFF2-40B4-BE49-F238E27FC236}">
                <a16:creationId xmlns:a16="http://schemas.microsoft.com/office/drawing/2014/main" id="{28B55D57-B8CB-A279-3684-E9E625702E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65426"/>
            <a:ext cx="5581973" cy="5790924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0C1F8BF4-EC98-D98E-4EDA-AD22047221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9889" y="6382897"/>
            <a:ext cx="2532501" cy="469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93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47C567E3-AA6A-5CD4-BB8D-31F53F4B0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Sound… 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40A447B7-66DD-FBE0-7CC7-859744761D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Bilde 5" descr="Et bilde som inneholder klær, person, sko, gutt&#10;&#10;Automatisk generert beskrivelse">
            <a:extLst>
              <a:ext uri="{FF2B5EF4-FFF2-40B4-BE49-F238E27FC236}">
                <a16:creationId xmlns:a16="http://schemas.microsoft.com/office/drawing/2014/main" id="{EF8C20D8-CD99-7E2E-789C-EEF5AA21FD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6752"/>
            <a:ext cx="10206745" cy="680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3559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1B7F3-643E-A837-84A7-70B1DF4D0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Questions </a:t>
            </a:r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err="1"/>
              <a:t>Moving</a:t>
            </a:r>
            <a:r>
              <a:rPr lang="nb-NO" dirty="0"/>
              <a:t> Day</a:t>
            </a:r>
            <a:br>
              <a:rPr lang="nb-NO" dirty="0"/>
            </a:br>
            <a:r>
              <a:rPr lang="nb-NO" b="1" dirty="0"/>
              <a:t>Sound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76AB47-97D0-4641-E102-1BA40A9691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7"/>
            <a:ext cx="10515600" cy="4486275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AutoNum type="arabicPeriod"/>
            </a:pPr>
            <a:r>
              <a:rPr lang="nb-NO" dirty="0" err="1"/>
              <a:t>What</a:t>
            </a:r>
            <a:r>
              <a:rPr lang="nb-NO" dirty="0"/>
              <a:t> do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hear</a:t>
            </a:r>
            <a:r>
              <a:rPr lang="nb-NO" dirty="0"/>
              <a:t>?</a:t>
            </a:r>
          </a:p>
          <a:p>
            <a:pPr marL="514350" indent="-514350">
              <a:buAutoNum type="arabicPeriod"/>
            </a:pPr>
            <a:r>
              <a:rPr lang="nb-NO" dirty="0"/>
              <a:t>Do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hear</a:t>
            </a:r>
            <a:r>
              <a:rPr lang="nb-NO" dirty="0"/>
              <a:t> sounds </a:t>
            </a:r>
            <a:r>
              <a:rPr lang="nb-NO" dirty="0" err="1"/>
              <a:t>coming</a:t>
            </a:r>
            <a:r>
              <a:rPr lang="nb-NO" dirty="0"/>
              <a:t> from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moving</a:t>
            </a:r>
            <a:r>
              <a:rPr lang="nb-NO" dirty="0"/>
              <a:t> van?</a:t>
            </a:r>
          </a:p>
          <a:p>
            <a:pPr marL="514350" indent="-514350">
              <a:buAutoNum type="arabicPeriod"/>
            </a:pPr>
            <a:r>
              <a:rPr lang="nb-NO" dirty="0" err="1"/>
              <a:t>What</a:t>
            </a:r>
            <a:r>
              <a:rPr lang="nb-NO" dirty="0"/>
              <a:t> do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hear</a:t>
            </a:r>
            <a:r>
              <a:rPr lang="nb-NO" dirty="0"/>
              <a:t> from </a:t>
            </a:r>
            <a:r>
              <a:rPr lang="nb-NO" dirty="0" err="1"/>
              <a:t>the</a:t>
            </a:r>
            <a:r>
              <a:rPr lang="nb-NO" dirty="0"/>
              <a:t> man 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moving</a:t>
            </a:r>
            <a:r>
              <a:rPr lang="nb-NO" dirty="0"/>
              <a:t> van? </a:t>
            </a:r>
          </a:p>
          <a:p>
            <a:pPr marL="514350" indent="-514350">
              <a:buAutoNum type="arabicPeriod"/>
            </a:pPr>
            <a:r>
              <a:rPr lang="nb-NO" dirty="0"/>
              <a:t>Do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hear</a:t>
            </a:r>
            <a:r>
              <a:rPr lang="nb-NO" dirty="0"/>
              <a:t> </a:t>
            </a:r>
            <a:r>
              <a:rPr lang="nb-NO" dirty="0" err="1"/>
              <a:t>any</a:t>
            </a:r>
            <a:r>
              <a:rPr lang="nb-NO" dirty="0"/>
              <a:t> sounds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street</a:t>
            </a:r>
            <a:r>
              <a:rPr lang="nb-NO" dirty="0"/>
              <a:t>? </a:t>
            </a:r>
          </a:p>
          <a:p>
            <a:pPr marL="514350" indent="-514350">
              <a:buAutoNum type="arabicPeriod"/>
            </a:pPr>
            <a:r>
              <a:rPr lang="nb-NO" dirty="0" err="1"/>
              <a:t>What</a:t>
            </a:r>
            <a:r>
              <a:rPr lang="nb-NO" dirty="0"/>
              <a:t> </a:t>
            </a:r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children</a:t>
            </a:r>
            <a:r>
              <a:rPr lang="nb-NO" dirty="0"/>
              <a:t> in front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; do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hear</a:t>
            </a:r>
            <a:r>
              <a:rPr lang="nb-NO" dirty="0"/>
              <a:t> </a:t>
            </a:r>
            <a:r>
              <a:rPr lang="nb-NO" dirty="0" err="1"/>
              <a:t>anything</a:t>
            </a:r>
            <a:r>
              <a:rPr lang="nb-NO" dirty="0"/>
              <a:t> from </a:t>
            </a:r>
            <a:r>
              <a:rPr lang="nb-NO" dirty="0" err="1"/>
              <a:t>them</a:t>
            </a:r>
            <a:r>
              <a:rPr lang="nb-NO" dirty="0"/>
              <a:t>?</a:t>
            </a:r>
          </a:p>
          <a:p>
            <a:pPr marL="514350" indent="-514350">
              <a:buAutoNum type="arabicPeriod"/>
            </a:pPr>
            <a:r>
              <a:rPr lang="nb-NO" dirty="0"/>
              <a:t>Is </a:t>
            </a:r>
            <a:r>
              <a:rPr lang="nb-NO" dirty="0" err="1"/>
              <a:t>there</a:t>
            </a:r>
            <a:r>
              <a:rPr lang="nb-NO" dirty="0"/>
              <a:t> </a:t>
            </a:r>
            <a:r>
              <a:rPr lang="nb-NO" dirty="0" err="1"/>
              <a:t>any</a:t>
            </a:r>
            <a:r>
              <a:rPr lang="nb-NO" dirty="0"/>
              <a:t> </a:t>
            </a:r>
            <a:r>
              <a:rPr lang="nb-NO" dirty="0" err="1"/>
              <a:t>background</a:t>
            </a:r>
            <a:r>
              <a:rPr lang="nb-NO" dirty="0"/>
              <a:t> </a:t>
            </a:r>
            <a:r>
              <a:rPr lang="nb-NO" dirty="0" err="1"/>
              <a:t>noise</a:t>
            </a:r>
            <a:r>
              <a:rPr lang="nb-NO" dirty="0"/>
              <a:t> like a </a:t>
            </a:r>
            <a:r>
              <a:rPr lang="nb-NO" dirty="0" err="1"/>
              <a:t>lawnmower</a:t>
            </a:r>
            <a:r>
              <a:rPr lang="nb-NO" dirty="0"/>
              <a:t> or a </a:t>
            </a:r>
            <a:r>
              <a:rPr lang="nb-NO" dirty="0" err="1"/>
              <a:t>crying</a:t>
            </a:r>
            <a:r>
              <a:rPr lang="nb-NO" dirty="0"/>
              <a:t> </a:t>
            </a:r>
            <a:r>
              <a:rPr lang="nb-NO" dirty="0" err="1"/>
              <a:t>child</a:t>
            </a:r>
            <a:r>
              <a:rPr lang="nb-NO" dirty="0"/>
              <a:t>?</a:t>
            </a:r>
          </a:p>
          <a:p>
            <a:pPr marL="514350" indent="-514350">
              <a:buAutoNum type="arabicPeriod"/>
            </a:pPr>
            <a:r>
              <a:rPr lang="nb-NO" dirty="0"/>
              <a:t>Are </a:t>
            </a:r>
            <a:r>
              <a:rPr lang="nb-NO" dirty="0" err="1"/>
              <a:t>there</a:t>
            </a:r>
            <a:r>
              <a:rPr lang="nb-NO" dirty="0"/>
              <a:t> </a:t>
            </a:r>
            <a:r>
              <a:rPr lang="nb-NO" dirty="0" err="1"/>
              <a:t>loud</a:t>
            </a:r>
            <a:r>
              <a:rPr lang="nb-NO" dirty="0"/>
              <a:t> sounds, soft </a:t>
            </a:r>
            <a:r>
              <a:rPr lang="nb-NO" dirty="0" err="1"/>
              <a:t>daily</a:t>
            </a:r>
            <a:r>
              <a:rPr lang="nb-NO" dirty="0"/>
              <a:t> sounds, or is </a:t>
            </a:r>
            <a:r>
              <a:rPr lang="nb-NO" dirty="0" err="1"/>
              <a:t>this</a:t>
            </a:r>
            <a:r>
              <a:rPr lang="nb-NO" dirty="0"/>
              <a:t> scene </a:t>
            </a:r>
            <a:r>
              <a:rPr lang="nb-NO" dirty="0" err="1"/>
              <a:t>without</a:t>
            </a:r>
            <a:r>
              <a:rPr lang="nb-NO" dirty="0"/>
              <a:t> sound?’</a:t>
            </a:r>
          </a:p>
          <a:p>
            <a:pPr marL="0" indent="0">
              <a:buNone/>
            </a:pPr>
            <a:r>
              <a:rPr lang="nb-NO" dirty="0"/>
              <a:t>Write </a:t>
            </a:r>
            <a:r>
              <a:rPr lang="nb-NO" dirty="0" err="1"/>
              <a:t>down</a:t>
            </a:r>
            <a:r>
              <a:rPr lang="nb-NO" dirty="0"/>
              <a:t> </a:t>
            </a:r>
            <a:r>
              <a:rPr lang="nb-NO" dirty="0" err="1"/>
              <a:t>words</a:t>
            </a:r>
            <a:r>
              <a:rPr lang="nb-NO" dirty="0"/>
              <a:t> or </a:t>
            </a:r>
            <a:r>
              <a:rPr lang="nb-NO" dirty="0" err="1"/>
              <a:t>pictures</a:t>
            </a:r>
            <a:r>
              <a:rPr lang="nb-NO" dirty="0"/>
              <a:t> to </a:t>
            </a:r>
            <a:r>
              <a:rPr lang="nb-NO" dirty="0" err="1"/>
              <a:t>help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remember</a:t>
            </a:r>
            <a:r>
              <a:rPr lang="nb-NO" dirty="0"/>
              <a:t> </a:t>
            </a:r>
            <a:r>
              <a:rPr lang="nb-NO" dirty="0" err="1"/>
              <a:t>these</a:t>
            </a:r>
            <a:r>
              <a:rPr lang="nb-NO" dirty="0"/>
              <a:t> sounds.</a:t>
            </a:r>
          </a:p>
          <a:p>
            <a:pPr marL="514350" indent="-514350">
              <a:buAutoNum type="arabicPeriod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80281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237E0-A5CA-591F-9138-D4A2D7A62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Questions </a:t>
            </a:r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err="1"/>
              <a:t>Moving</a:t>
            </a:r>
            <a:r>
              <a:rPr lang="nb-NO" dirty="0"/>
              <a:t> Day</a:t>
            </a:r>
            <a:br>
              <a:rPr lang="nb-NO" dirty="0"/>
            </a:br>
            <a:r>
              <a:rPr lang="nb-NO" b="1" dirty="0" err="1"/>
              <a:t>Sight</a:t>
            </a:r>
            <a:endParaRPr lang="nb-NO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FCFB66-00D4-7EB6-267A-6C68B270AF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indent="-514350">
              <a:buAutoNum type="arabicPeriod"/>
            </a:pPr>
            <a:r>
              <a:rPr lang="nb-NO" dirty="0" err="1"/>
              <a:t>What</a:t>
            </a:r>
            <a:r>
              <a:rPr lang="nb-NO" dirty="0"/>
              <a:t> do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see</a:t>
            </a:r>
            <a:r>
              <a:rPr lang="nb-NO" dirty="0"/>
              <a:t>?  </a:t>
            </a:r>
            <a:r>
              <a:rPr lang="nb-NO" dirty="0" err="1"/>
              <a:t>Let’s</a:t>
            </a:r>
            <a:r>
              <a:rPr lang="nb-NO" dirty="0"/>
              <a:t> start in </a:t>
            </a:r>
            <a:r>
              <a:rPr lang="nb-NO" dirty="0" err="1"/>
              <a:t>the</a:t>
            </a:r>
            <a:r>
              <a:rPr lang="nb-NO" dirty="0"/>
              <a:t> front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this</a:t>
            </a:r>
            <a:r>
              <a:rPr lang="nb-NO" dirty="0"/>
              <a:t> image.  </a:t>
            </a:r>
            <a:r>
              <a:rPr lang="nb-NO" dirty="0" err="1"/>
              <a:t>Look</a:t>
            </a:r>
            <a:r>
              <a:rPr lang="nb-NO" dirty="0"/>
              <a:t> at all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characters</a:t>
            </a:r>
            <a:r>
              <a:rPr lang="nb-NO" dirty="0"/>
              <a:t>, </a:t>
            </a:r>
            <a:r>
              <a:rPr lang="nb-NO" dirty="0" err="1"/>
              <a:t>big</a:t>
            </a:r>
            <a:r>
              <a:rPr lang="nb-NO" dirty="0"/>
              <a:t> and </a:t>
            </a:r>
            <a:r>
              <a:rPr lang="nb-NO" dirty="0" err="1"/>
              <a:t>little</a:t>
            </a:r>
            <a:r>
              <a:rPr lang="nb-NO" dirty="0"/>
              <a:t>, and </a:t>
            </a:r>
            <a:r>
              <a:rPr lang="nb-NO" dirty="0" err="1"/>
              <a:t>look</a:t>
            </a:r>
            <a:r>
              <a:rPr lang="nb-NO" dirty="0"/>
              <a:t> at </a:t>
            </a:r>
            <a:r>
              <a:rPr lang="nb-NO" dirty="0" err="1"/>
              <a:t>their</a:t>
            </a:r>
            <a:r>
              <a:rPr lang="nb-NO" dirty="0"/>
              <a:t> hands and at </a:t>
            </a:r>
            <a:r>
              <a:rPr lang="nb-NO" dirty="0" err="1"/>
              <a:t>what</a:t>
            </a:r>
            <a:r>
              <a:rPr lang="nb-NO" dirty="0"/>
              <a:t> is in  </a:t>
            </a:r>
            <a:r>
              <a:rPr lang="nb-NO" dirty="0" err="1"/>
              <a:t>their</a:t>
            </a:r>
            <a:r>
              <a:rPr lang="nb-NO" dirty="0"/>
              <a:t> hands.  </a:t>
            </a:r>
          </a:p>
          <a:p>
            <a:pPr marL="514350" indent="-514350">
              <a:buAutoNum type="arabicPeriod"/>
            </a:pPr>
            <a:r>
              <a:rPr lang="nb-NO" dirty="0" err="1"/>
              <a:t>Look</a:t>
            </a:r>
            <a:r>
              <a:rPr lang="nb-NO" dirty="0"/>
              <a:t> at </a:t>
            </a:r>
            <a:r>
              <a:rPr lang="nb-NO" dirty="0" err="1"/>
              <a:t>how</a:t>
            </a:r>
            <a:r>
              <a:rPr lang="nb-NO" dirty="0"/>
              <a:t> </a:t>
            </a:r>
            <a:r>
              <a:rPr lang="nb-NO" dirty="0" err="1"/>
              <a:t>everyone</a:t>
            </a:r>
            <a:r>
              <a:rPr lang="nb-NO" dirty="0"/>
              <a:t> is </a:t>
            </a:r>
            <a:r>
              <a:rPr lang="nb-NO" dirty="0" err="1"/>
              <a:t>dressed</a:t>
            </a:r>
            <a:r>
              <a:rPr lang="nb-NO" dirty="0"/>
              <a:t>.  </a:t>
            </a:r>
            <a:r>
              <a:rPr lang="nb-NO" dirty="0" err="1"/>
              <a:t>Why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they</a:t>
            </a:r>
            <a:r>
              <a:rPr lang="nb-NO" dirty="0"/>
              <a:t> </a:t>
            </a:r>
            <a:r>
              <a:rPr lang="nb-NO" dirty="0" err="1"/>
              <a:t>dressed</a:t>
            </a:r>
            <a:r>
              <a:rPr lang="nb-NO" dirty="0"/>
              <a:t> like </a:t>
            </a:r>
            <a:r>
              <a:rPr lang="nb-NO" dirty="0" err="1"/>
              <a:t>they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?</a:t>
            </a:r>
          </a:p>
          <a:p>
            <a:pPr marL="514350" indent="-514350">
              <a:buAutoNum type="arabicPeriod"/>
            </a:pPr>
            <a:r>
              <a:rPr lang="nb-NO" dirty="0" err="1"/>
              <a:t>Look</a:t>
            </a:r>
            <a:r>
              <a:rPr lang="nb-NO" dirty="0"/>
              <a:t> at all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characters’s</a:t>
            </a:r>
            <a:r>
              <a:rPr lang="nb-NO" dirty="0"/>
              <a:t> </a:t>
            </a:r>
            <a:r>
              <a:rPr lang="nb-NO" dirty="0" err="1"/>
              <a:t>expressions</a:t>
            </a:r>
            <a:r>
              <a:rPr lang="nb-NO" dirty="0"/>
              <a:t>.  Are </a:t>
            </a:r>
            <a:r>
              <a:rPr lang="nb-NO" dirty="0" err="1"/>
              <a:t>they</a:t>
            </a:r>
            <a:r>
              <a:rPr lang="nb-NO" dirty="0"/>
              <a:t> </a:t>
            </a:r>
            <a:r>
              <a:rPr lang="nb-NO" dirty="0" err="1"/>
              <a:t>similar</a:t>
            </a:r>
            <a:r>
              <a:rPr lang="nb-NO" dirty="0"/>
              <a:t>?  Are </a:t>
            </a:r>
            <a:r>
              <a:rPr lang="nb-NO" dirty="0" err="1"/>
              <a:t>they</a:t>
            </a:r>
            <a:r>
              <a:rPr lang="nb-NO" dirty="0"/>
              <a:t> different?</a:t>
            </a:r>
          </a:p>
          <a:p>
            <a:pPr marL="514350" indent="-514350">
              <a:buAutoNum type="arabicPeriod"/>
            </a:pPr>
            <a:r>
              <a:rPr lang="nb-NO" dirty="0" err="1"/>
              <a:t>Look</a:t>
            </a:r>
            <a:r>
              <a:rPr lang="nb-NO" dirty="0"/>
              <a:t> at </a:t>
            </a:r>
            <a:r>
              <a:rPr lang="nb-NO" dirty="0" err="1"/>
              <a:t>the</a:t>
            </a:r>
            <a:r>
              <a:rPr lang="nb-NO" dirty="0"/>
              <a:t> houses 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background</a:t>
            </a:r>
            <a:r>
              <a:rPr lang="nb-NO" dirty="0"/>
              <a:t>.  </a:t>
            </a:r>
            <a:r>
              <a:rPr lang="nb-NO" dirty="0" err="1"/>
              <a:t>What</a:t>
            </a:r>
            <a:r>
              <a:rPr lang="nb-NO" dirty="0"/>
              <a:t> do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notice</a:t>
            </a:r>
            <a:r>
              <a:rPr lang="nb-NO" dirty="0"/>
              <a:t> </a:t>
            </a:r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err="1"/>
              <a:t>these</a:t>
            </a:r>
            <a:r>
              <a:rPr lang="nb-NO" dirty="0"/>
              <a:t> houses?</a:t>
            </a:r>
          </a:p>
          <a:p>
            <a:pPr marL="514350" indent="-514350">
              <a:buAutoNum type="arabicPeriod"/>
            </a:pPr>
            <a:endParaRPr lang="nb-NO" dirty="0"/>
          </a:p>
          <a:p>
            <a:pPr marL="0" indent="0">
              <a:buNone/>
            </a:pPr>
            <a:r>
              <a:rPr lang="nb-NO" dirty="0"/>
              <a:t>Write </a:t>
            </a:r>
            <a:r>
              <a:rPr lang="nb-NO" dirty="0" err="1"/>
              <a:t>down</a:t>
            </a:r>
            <a:r>
              <a:rPr lang="nb-NO" dirty="0"/>
              <a:t> </a:t>
            </a:r>
            <a:r>
              <a:rPr lang="nb-NO" dirty="0" err="1"/>
              <a:t>words</a:t>
            </a:r>
            <a:r>
              <a:rPr lang="nb-NO" dirty="0"/>
              <a:t> or </a:t>
            </a:r>
            <a:r>
              <a:rPr lang="nb-NO" dirty="0" err="1"/>
              <a:t>pictures</a:t>
            </a:r>
            <a:r>
              <a:rPr lang="nb-NO" dirty="0"/>
              <a:t> to </a:t>
            </a:r>
            <a:r>
              <a:rPr lang="nb-NO" dirty="0" err="1"/>
              <a:t>help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remember</a:t>
            </a:r>
            <a:r>
              <a:rPr lang="nb-NO" dirty="0"/>
              <a:t> </a:t>
            </a:r>
            <a:r>
              <a:rPr lang="nb-NO" dirty="0" err="1"/>
              <a:t>what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see</a:t>
            </a:r>
            <a:r>
              <a:rPr lang="nb-NO" dirty="0"/>
              <a:t>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17023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sz="3100"/>
              <a:t>3. Nighthawks</a:t>
            </a:r>
            <a:br>
              <a:rPr lang="en-US" sz="3100"/>
            </a:br>
            <a:r>
              <a:rPr lang="en-US" sz="3100"/>
              <a:t>     by Edward Hopper, 1942</a:t>
            </a:r>
            <a:br>
              <a:rPr lang="en-US" sz="3100"/>
            </a:br>
            <a:r>
              <a:rPr lang="en-US" sz="3100"/>
              <a:t>     Art Institute of Chicago</a:t>
            </a:r>
            <a:br>
              <a:rPr lang="en-US"/>
            </a:br>
            <a:r>
              <a:rPr lang="en-US"/>
              <a:t>      </a:t>
            </a:r>
            <a:endParaRPr/>
          </a:p>
        </p:txBody>
      </p:sp>
      <p:pic>
        <p:nvPicPr>
          <p:cNvPr id="238" name="Google Shape;238;p24" descr="https://upload.wikimedia.org/wikipedia/commons/a/a8/Nighthawks_by_Edward_Hopper_1942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43464" y="0"/>
            <a:ext cx="11010104" cy="68992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39567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78A4F-179B-1582-2CFE-57CE66696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Questions </a:t>
            </a:r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err="1"/>
              <a:t>Nighthawk</a:t>
            </a:r>
            <a:br>
              <a:rPr lang="nb-NO" dirty="0"/>
            </a:br>
            <a:r>
              <a:rPr lang="nb-NO" b="1" dirty="0"/>
              <a:t>Sound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5D4AD2-F14E-7768-1547-0BED8407D7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 marL="628650" indent="-514350">
              <a:buAutoNum type="arabicPeriod"/>
            </a:pPr>
            <a:r>
              <a:rPr lang="nb-NO" dirty="0" err="1"/>
              <a:t>What</a:t>
            </a:r>
            <a:r>
              <a:rPr lang="nb-NO" dirty="0"/>
              <a:t> do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hear</a:t>
            </a:r>
            <a:r>
              <a:rPr lang="nb-NO" dirty="0"/>
              <a:t> </a:t>
            </a:r>
            <a:r>
              <a:rPr lang="nb-NO" dirty="0" err="1"/>
              <a:t>here</a:t>
            </a:r>
            <a:r>
              <a:rPr lang="nb-NO" dirty="0"/>
              <a:t>? Do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hear</a:t>
            </a:r>
            <a:r>
              <a:rPr lang="nb-NO" dirty="0"/>
              <a:t> </a:t>
            </a:r>
            <a:r>
              <a:rPr lang="nb-NO" dirty="0" err="1"/>
              <a:t>any</a:t>
            </a:r>
            <a:r>
              <a:rPr lang="nb-NO" dirty="0"/>
              <a:t> sounds </a:t>
            </a:r>
            <a:r>
              <a:rPr lang="nb-NO" dirty="0" err="1"/>
              <a:t>coming</a:t>
            </a:r>
            <a:r>
              <a:rPr lang="nb-NO" dirty="0"/>
              <a:t> from </a:t>
            </a:r>
            <a:r>
              <a:rPr lang="nb-NO" dirty="0" err="1"/>
              <a:t>behind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counter</a:t>
            </a:r>
            <a:r>
              <a:rPr lang="nb-NO" dirty="0"/>
              <a:t>, sounds </a:t>
            </a:r>
            <a:r>
              <a:rPr lang="nb-NO" dirty="0" err="1"/>
              <a:t>made</a:t>
            </a:r>
            <a:r>
              <a:rPr lang="nb-NO" dirty="0"/>
              <a:t> by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worker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white</a:t>
            </a:r>
            <a:r>
              <a:rPr lang="nb-NO" dirty="0"/>
              <a:t> hat or sounds from a </a:t>
            </a:r>
            <a:r>
              <a:rPr lang="nb-NO" dirty="0" err="1"/>
              <a:t>machine</a:t>
            </a:r>
            <a:r>
              <a:rPr lang="nb-NO" dirty="0"/>
              <a:t> </a:t>
            </a:r>
            <a:r>
              <a:rPr lang="nb-NO" dirty="0" err="1"/>
              <a:t>underneath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counter</a:t>
            </a:r>
            <a:r>
              <a:rPr lang="nb-NO" dirty="0"/>
              <a:t>?  Are </a:t>
            </a:r>
            <a:r>
              <a:rPr lang="nb-NO" dirty="0" err="1"/>
              <a:t>they</a:t>
            </a:r>
            <a:r>
              <a:rPr lang="nb-NO" dirty="0"/>
              <a:t> </a:t>
            </a:r>
            <a:r>
              <a:rPr lang="nb-NO" dirty="0" err="1"/>
              <a:t>loud</a:t>
            </a:r>
            <a:r>
              <a:rPr lang="nb-NO" dirty="0"/>
              <a:t> sounds or soft sounds?</a:t>
            </a:r>
          </a:p>
          <a:p>
            <a:pPr marL="628650" indent="-514350">
              <a:buAutoNum type="arabicPeriod"/>
            </a:pPr>
            <a:r>
              <a:rPr lang="nb-NO" dirty="0"/>
              <a:t>Do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hear</a:t>
            </a:r>
            <a:r>
              <a:rPr lang="nb-NO" dirty="0"/>
              <a:t> human sounds? </a:t>
            </a:r>
            <a:r>
              <a:rPr lang="nb-NO" dirty="0" err="1"/>
              <a:t>Talking</a:t>
            </a:r>
            <a:r>
              <a:rPr lang="nb-NO" dirty="0"/>
              <a:t>? </a:t>
            </a:r>
            <a:r>
              <a:rPr lang="nb-NO" dirty="0" err="1"/>
              <a:t>Whispering</a:t>
            </a:r>
            <a:r>
              <a:rPr lang="nb-NO" dirty="0"/>
              <a:t>? Do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hear</a:t>
            </a:r>
            <a:r>
              <a:rPr lang="nb-NO" dirty="0"/>
              <a:t> </a:t>
            </a:r>
            <a:r>
              <a:rPr lang="nb-NO" dirty="0" err="1"/>
              <a:t>movement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one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round</a:t>
            </a:r>
            <a:r>
              <a:rPr lang="nb-NO" dirty="0"/>
              <a:t> </a:t>
            </a:r>
            <a:r>
              <a:rPr lang="nb-NO" dirty="0" err="1"/>
              <a:t>stools</a:t>
            </a:r>
            <a:r>
              <a:rPr lang="nb-NO" dirty="0"/>
              <a:t>?</a:t>
            </a:r>
          </a:p>
          <a:p>
            <a:pPr marL="628650" indent="-514350">
              <a:buAutoNum type="arabicPeriod"/>
            </a:pPr>
            <a:r>
              <a:rPr lang="nb-NO" dirty="0"/>
              <a:t>Go </a:t>
            </a:r>
            <a:r>
              <a:rPr lang="nb-NO" dirty="0" err="1"/>
              <a:t>larger</a:t>
            </a:r>
            <a:r>
              <a:rPr lang="nb-NO" dirty="0"/>
              <a:t>.  Do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hear</a:t>
            </a:r>
            <a:r>
              <a:rPr lang="nb-NO" dirty="0"/>
              <a:t> sounds </a:t>
            </a:r>
            <a:r>
              <a:rPr lang="nb-NO" dirty="0" err="1"/>
              <a:t>coming</a:t>
            </a:r>
            <a:r>
              <a:rPr lang="nb-NO" dirty="0"/>
              <a:t> from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room</a:t>
            </a:r>
            <a:r>
              <a:rPr lang="nb-NO" dirty="0"/>
              <a:t>?  For </a:t>
            </a:r>
            <a:r>
              <a:rPr lang="nb-NO" dirty="0" err="1"/>
              <a:t>example</a:t>
            </a:r>
            <a:r>
              <a:rPr lang="nb-NO" dirty="0"/>
              <a:t>, do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lights</a:t>
            </a:r>
            <a:r>
              <a:rPr lang="nb-NO" dirty="0"/>
              <a:t> make a sound?  Is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door</a:t>
            </a:r>
            <a:r>
              <a:rPr lang="nb-NO" dirty="0"/>
              <a:t> </a:t>
            </a:r>
            <a:r>
              <a:rPr lang="nb-NO" dirty="0" err="1"/>
              <a:t>making</a:t>
            </a:r>
            <a:r>
              <a:rPr lang="nb-NO" dirty="0"/>
              <a:t> a sound?</a:t>
            </a:r>
          </a:p>
          <a:p>
            <a:pPr marL="628650" indent="-514350">
              <a:buAutoNum type="arabicPeriod"/>
            </a:pPr>
            <a:r>
              <a:rPr lang="nb-NO" dirty="0"/>
              <a:t>And </a:t>
            </a:r>
            <a:r>
              <a:rPr lang="nb-NO" dirty="0" err="1"/>
              <a:t>finally</a:t>
            </a:r>
            <a:r>
              <a:rPr lang="nb-NO" dirty="0"/>
              <a:t>, </a:t>
            </a:r>
            <a:r>
              <a:rPr lang="nb-NO" dirty="0" err="1"/>
              <a:t>what</a:t>
            </a:r>
            <a:r>
              <a:rPr lang="nb-NO" dirty="0"/>
              <a:t> sounds do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hear</a:t>
            </a:r>
            <a:r>
              <a:rPr lang="nb-NO" dirty="0"/>
              <a:t> </a:t>
            </a:r>
            <a:r>
              <a:rPr lang="nb-NO" dirty="0" err="1"/>
              <a:t>outside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diner?  Do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hear</a:t>
            </a:r>
            <a:r>
              <a:rPr lang="nb-NO" dirty="0"/>
              <a:t> a </a:t>
            </a:r>
            <a:r>
              <a:rPr lang="nb-NO" dirty="0" err="1"/>
              <a:t>garbage</a:t>
            </a:r>
            <a:r>
              <a:rPr lang="nb-NO" dirty="0"/>
              <a:t> truck or </a:t>
            </a:r>
            <a:r>
              <a:rPr lang="nb-NO" dirty="0" err="1"/>
              <a:t>people</a:t>
            </a:r>
            <a:r>
              <a:rPr lang="nb-NO" dirty="0"/>
              <a:t> </a:t>
            </a:r>
            <a:r>
              <a:rPr lang="nb-NO" dirty="0" err="1"/>
              <a:t>walking</a:t>
            </a:r>
            <a:r>
              <a:rPr lang="nb-NO" dirty="0"/>
              <a:t> </a:t>
            </a:r>
            <a:r>
              <a:rPr lang="nb-NO" dirty="0" err="1"/>
              <a:t>home</a:t>
            </a:r>
            <a:r>
              <a:rPr lang="nb-NO" dirty="0"/>
              <a:t> or </a:t>
            </a:r>
            <a:r>
              <a:rPr lang="nb-NO" dirty="0" err="1"/>
              <a:t>people</a:t>
            </a:r>
            <a:r>
              <a:rPr lang="nb-NO" dirty="0"/>
              <a:t> </a:t>
            </a:r>
            <a:r>
              <a:rPr lang="nb-NO" dirty="0" err="1"/>
              <a:t>snoring</a:t>
            </a:r>
            <a:r>
              <a:rPr lang="nb-NO" dirty="0"/>
              <a:t> in </a:t>
            </a:r>
            <a:r>
              <a:rPr lang="nb-NO" dirty="0" err="1"/>
              <a:t>apartments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open</a:t>
            </a:r>
            <a:r>
              <a:rPr lang="nb-NO" dirty="0"/>
              <a:t> </a:t>
            </a:r>
            <a:r>
              <a:rPr lang="nb-NO" dirty="0" err="1"/>
              <a:t>windows</a:t>
            </a:r>
            <a:r>
              <a:rPr lang="nb-NO" dirty="0"/>
              <a:t>?</a:t>
            </a:r>
          </a:p>
          <a:p>
            <a:pPr marL="628650" indent="-514350">
              <a:buAutoNum type="arabicPeriod"/>
            </a:pPr>
            <a:endParaRPr lang="nb-NO" dirty="0"/>
          </a:p>
          <a:p>
            <a:pPr marL="114300" indent="0">
              <a:buNone/>
            </a:pPr>
            <a:r>
              <a:rPr lang="nb-NO" dirty="0"/>
              <a:t>Write </a:t>
            </a:r>
            <a:r>
              <a:rPr lang="nb-NO" dirty="0" err="1"/>
              <a:t>down</a:t>
            </a:r>
            <a:r>
              <a:rPr lang="nb-NO" dirty="0"/>
              <a:t> </a:t>
            </a:r>
            <a:r>
              <a:rPr lang="nb-NO" dirty="0" err="1"/>
              <a:t>words</a:t>
            </a:r>
            <a:r>
              <a:rPr lang="nb-NO" dirty="0"/>
              <a:t> or </a:t>
            </a:r>
            <a:r>
              <a:rPr lang="nb-NO" dirty="0" err="1"/>
              <a:t>pictures</a:t>
            </a:r>
            <a:r>
              <a:rPr lang="nb-NO" dirty="0"/>
              <a:t> to </a:t>
            </a:r>
            <a:r>
              <a:rPr lang="nb-NO" dirty="0" err="1"/>
              <a:t>help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remember</a:t>
            </a:r>
            <a:r>
              <a:rPr lang="nb-NO" dirty="0"/>
              <a:t> </a:t>
            </a:r>
            <a:r>
              <a:rPr lang="nb-NO" dirty="0" err="1"/>
              <a:t>these</a:t>
            </a:r>
            <a:r>
              <a:rPr lang="nb-NO" dirty="0"/>
              <a:t> sounds.</a:t>
            </a:r>
          </a:p>
          <a:p>
            <a:pPr marL="628650" indent="-514350">
              <a:buAutoNum type="arabicPeriod"/>
            </a:pPr>
            <a:endParaRPr lang="nb-NO" dirty="0"/>
          </a:p>
          <a:p>
            <a:pPr marL="628650" indent="-514350">
              <a:buAutoNum type="arabicPeriod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526236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C840C-93B1-A539-534B-20C10F4CE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Questions </a:t>
            </a:r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err="1"/>
              <a:t>Nighthawk</a:t>
            </a:r>
            <a:br>
              <a:rPr lang="nb-NO" dirty="0"/>
            </a:br>
            <a:r>
              <a:rPr lang="nb-NO" dirty="0" err="1"/>
              <a:t>Sight</a:t>
            </a:r>
            <a:endParaRPr lang="nb-NO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D6BDDF-419D-417F-05F1-4687147BA9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628650" indent="-514350">
              <a:buAutoNum type="arabicPeriod"/>
            </a:pPr>
            <a:r>
              <a:rPr lang="nb-NO" dirty="0" err="1"/>
              <a:t>What</a:t>
            </a:r>
            <a:r>
              <a:rPr lang="nb-NO" dirty="0"/>
              <a:t> do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see</a:t>
            </a:r>
            <a:r>
              <a:rPr lang="nb-NO" dirty="0"/>
              <a:t> </a:t>
            </a:r>
            <a:r>
              <a:rPr lang="nb-NO" dirty="0" err="1"/>
              <a:t>when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look</a:t>
            </a:r>
            <a:r>
              <a:rPr lang="nb-NO" dirty="0"/>
              <a:t> at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worker</a:t>
            </a:r>
            <a:r>
              <a:rPr lang="nb-NO" dirty="0"/>
              <a:t>?  Is </a:t>
            </a:r>
            <a:r>
              <a:rPr lang="nb-NO" dirty="0" err="1"/>
              <a:t>he</a:t>
            </a:r>
            <a:r>
              <a:rPr lang="nb-NO" dirty="0"/>
              <a:t> </a:t>
            </a:r>
            <a:r>
              <a:rPr lang="nb-NO" dirty="0" err="1"/>
              <a:t>talking</a:t>
            </a:r>
            <a:r>
              <a:rPr lang="nb-NO" dirty="0"/>
              <a:t>?  To </a:t>
            </a:r>
            <a:r>
              <a:rPr lang="nb-NO" dirty="0" err="1"/>
              <a:t>whom</a:t>
            </a:r>
            <a:r>
              <a:rPr lang="nb-NO" dirty="0"/>
              <a:t>?  Is </a:t>
            </a:r>
            <a:r>
              <a:rPr lang="nb-NO" dirty="0" err="1"/>
              <a:t>he</a:t>
            </a:r>
            <a:r>
              <a:rPr lang="nb-NO" dirty="0"/>
              <a:t> </a:t>
            </a:r>
            <a:r>
              <a:rPr lang="nb-NO" dirty="0" err="1"/>
              <a:t>listening</a:t>
            </a:r>
            <a:r>
              <a:rPr lang="nb-NO" dirty="0"/>
              <a:t>?  To </a:t>
            </a:r>
            <a:r>
              <a:rPr lang="nb-NO" dirty="0" err="1"/>
              <a:t>whom</a:t>
            </a:r>
            <a:r>
              <a:rPr lang="nb-NO" dirty="0"/>
              <a:t>?  Is </a:t>
            </a:r>
            <a:r>
              <a:rPr lang="nb-NO" dirty="0" err="1"/>
              <a:t>he</a:t>
            </a:r>
            <a:r>
              <a:rPr lang="nb-NO" dirty="0"/>
              <a:t> </a:t>
            </a:r>
            <a:r>
              <a:rPr lang="nb-NO" dirty="0" err="1"/>
              <a:t>watching</a:t>
            </a:r>
            <a:r>
              <a:rPr lang="nb-NO" dirty="0"/>
              <a:t> </a:t>
            </a:r>
            <a:r>
              <a:rPr lang="nb-NO" dirty="0" err="1"/>
              <a:t>someone</a:t>
            </a:r>
            <a:r>
              <a:rPr lang="nb-NO" dirty="0"/>
              <a:t> or </a:t>
            </a:r>
            <a:r>
              <a:rPr lang="nb-NO" dirty="0" err="1"/>
              <a:t>something</a:t>
            </a:r>
            <a:r>
              <a:rPr lang="nb-NO" dirty="0"/>
              <a:t>?</a:t>
            </a:r>
          </a:p>
          <a:p>
            <a:pPr marL="628650" indent="-514350">
              <a:buAutoNum type="arabicPeriod"/>
            </a:pPr>
            <a:r>
              <a:rPr lang="nb-NO" dirty="0"/>
              <a:t>Are </a:t>
            </a:r>
            <a:r>
              <a:rPr lang="nb-NO" dirty="0" err="1"/>
              <a:t>the</a:t>
            </a:r>
            <a:r>
              <a:rPr lang="nb-NO" dirty="0"/>
              <a:t> man and </a:t>
            </a:r>
            <a:r>
              <a:rPr lang="nb-NO" dirty="0" err="1"/>
              <a:t>woman</a:t>
            </a:r>
            <a:r>
              <a:rPr lang="nb-NO" dirty="0"/>
              <a:t> strangers, or not?</a:t>
            </a:r>
          </a:p>
          <a:p>
            <a:pPr marL="628650" indent="-514350">
              <a:buAutoNum type="arabicPeriod"/>
            </a:pPr>
            <a:r>
              <a:rPr lang="nb-NO" dirty="0"/>
              <a:t>Is </a:t>
            </a:r>
            <a:r>
              <a:rPr lang="nb-NO" dirty="0" err="1"/>
              <a:t>the</a:t>
            </a:r>
            <a:r>
              <a:rPr lang="nb-NO" dirty="0"/>
              <a:t> man by </a:t>
            </a:r>
            <a:r>
              <a:rPr lang="nb-NO" dirty="0" err="1"/>
              <a:t>himself</a:t>
            </a:r>
            <a:r>
              <a:rPr lang="nb-NO" dirty="0"/>
              <a:t> </a:t>
            </a:r>
            <a:r>
              <a:rPr lang="nb-NO" dirty="0" err="1"/>
              <a:t>alone</a:t>
            </a:r>
            <a:r>
              <a:rPr lang="nb-NO" dirty="0"/>
              <a:t>, or not?</a:t>
            </a:r>
          </a:p>
          <a:p>
            <a:pPr marL="628650" indent="-514350">
              <a:buAutoNum type="arabicPeriod"/>
            </a:pPr>
            <a:r>
              <a:rPr lang="nb-NO" dirty="0"/>
              <a:t>Is </a:t>
            </a:r>
            <a:r>
              <a:rPr lang="nb-NO" dirty="0" err="1"/>
              <a:t>this</a:t>
            </a:r>
            <a:r>
              <a:rPr lang="nb-NO" dirty="0"/>
              <a:t> scene late at </a:t>
            </a:r>
            <a:r>
              <a:rPr lang="nb-NO" dirty="0" err="1"/>
              <a:t>night</a:t>
            </a:r>
            <a:r>
              <a:rPr lang="nb-NO" dirty="0"/>
              <a:t> just </a:t>
            </a:r>
            <a:r>
              <a:rPr lang="nb-NO" dirty="0" err="1"/>
              <a:t>before</a:t>
            </a:r>
            <a:r>
              <a:rPr lang="nb-NO" dirty="0"/>
              <a:t> </a:t>
            </a:r>
            <a:r>
              <a:rPr lang="nb-NO" dirty="0" err="1"/>
              <a:t>closing</a:t>
            </a:r>
            <a:r>
              <a:rPr lang="nb-NO" dirty="0"/>
              <a:t> or is it </a:t>
            </a:r>
            <a:r>
              <a:rPr lang="nb-NO" dirty="0" err="1"/>
              <a:t>simply</a:t>
            </a:r>
            <a:r>
              <a:rPr lang="nb-NO" dirty="0"/>
              <a:t> an </a:t>
            </a:r>
            <a:r>
              <a:rPr lang="nb-NO" dirty="0" err="1"/>
              <a:t>unpopular</a:t>
            </a:r>
            <a:r>
              <a:rPr lang="nb-NO" dirty="0"/>
              <a:t> and </a:t>
            </a:r>
            <a:r>
              <a:rPr lang="nb-NO" dirty="0" err="1"/>
              <a:t>almost</a:t>
            </a:r>
            <a:r>
              <a:rPr lang="nb-NO" dirty="0"/>
              <a:t> </a:t>
            </a:r>
            <a:r>
              <a:rPr lang="nb-NO" dirty="0" err="1"/>
              <a:t>empty</a:t>
            </a:r>
            <a:r>
              <a:rPr lang="nb-NO" dirty="0"/>
              <a:t> diner?</a:t>
            </a:r>
          </a:p>
          <a:p>
            <a:pPr marL="628650" indent="-514350">
              <a:buAutoNum type="arabicPeriod"/>
            </a:pPr>
            <a:endParaRPr lang="nb-NO" dirty="0"/>
          </a:p>
          <a:p>
            <a:pPr marL="114300" indent="0">
              <a:buNone/>
            </a:pPr>
            <a:r>
              <a:rPr lang="nb-NO" dirty="0"/>
              <a:t>Write </a:t>
            </a:r>
            <a:r>
              <a:rPr lang="nb-NO" dirty="0" err="1"/>
              <a:t>down</a:t>
            </a:r>
            <a:r>
              <a:rPr lang="nb-NO" dirty="0"/>
              <a:t> </a:t>
            </a:r>
            <a:r>
              <a:rPr lang="nb-NO" dirty="0" err="1"/>
              <a:t>words</a:t>
            </a:r>
            <a:r>
              <a:rPr lang="nb-NO" dirty="0"/>
              <a:t> or </a:t>
            </a:r>
            <a:r>
              <a:rPr lang="nb-NO" dirty="0" err="1"/>
              <a:t>pictures</a:t>
            </a:r>
            <a:r>
              <a:rPr lang="nb-NO" dirty="0"/>
              <a:t> to </a:t>
            </a:r>
            <a:r>
              <a:rPr lang="nb-NO" dirty="0" err="1"/>
              <a:t>help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remember</a:t>
            </a:r>
            <a:r>
              <a:rPr lang="nb-NO" dirty="0"/>
              <a:t> </a:t>
            </a:r>
            <a:r>
              <a:rPr lang="nb-NO" dirty="0" err="1"/>
              <a:t>what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see</a:t>
            </a:r>
            <a:r>
              <a:rPr lang="nb-NO" dirty="0"/>
              <a:t>.</a:t>
            </a:r>
          </a:p>
          <a:p>
            <a:pPr marL="628650" indent="-514350">
              <a:buAutoNum type="arabicPeriod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630262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5" descr="Et bilde som inneholder klær, person, sko, gutt&#10;&#10;Automatisk generert beskrivelse">
            <a:extLst>
              <a:ext uri="{FF2B5EF4-FFF2-40B4-BE49-F238E27FC236}">
                <a16:creationId xmlns:a16="http://schemas.microsoft.com/office/drawing/2014/main" id="{9A43363B-B9C4-FB8A-F7C0-595A9A1C4F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019" y="1583370"/>
            <a:ext cx="5536891" cy="3691260"/>
          </a:xfrm>
          <a:prstGeom prst="rect">
            <a:avLst/>
          </a:prstGeom>
        </p:spPr>
      </p:pic>
      <p:pic>
        <p:nvPicPr>
          <p:cNvPr id="5" name="Google Shape;238;p24" descr="https://upload.wikimedia.org/wikipedia/commons/a/a8/Nighthawks_by_Edward_Hopper_1942.jpg">
            <a:extLst>
              <a:ext uri="{FF2B5EF4-FFF2-40B4-BE49-F238E27FC236}">
                <a16:creationId xmlns:a16="http://schemas.microsoft.com/office/drawing/2014/main" id="{0DA1696A-16C7-EE8D-657B-927FEB266AF8}"/>
              </a:ext>
            </a:extLst>
          </p:cNvPr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6375092" y="1583368"/>
            <a:ext cx="5203190" cy="3691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16D2533D-2375-B45C-5938-F3B7654F89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69889" y="6382897"/>
            <a:ext cx="2532501" cy="469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6915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89D953-4194-8320-EAD5-3B3046B272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7266" y="4053017"/>
            <a:ext cx="10786533" cy="2474783"/>
          </a:xfrm>
        </p:spPr>
        <p:txBody>
          <a:bodyPr>
            <a:normAutofit fontScale="25000" lnSpcReduction="20000"/>
          </a:bodyPr>
          <a:lstStyle/>
          <a:p>
            <a:endParaRPr lang="nb-NO"/>
          </a:p>
          <a:p>
            <a:pPr marL="114300" indent="0">
              <a:buNone/>
            </a:pPr>
            <a:r>
              <a:rPr lang="en-US" sz="14400" b="1" dirty="0">
                <a:latin typeface="Aptos Display" panose="020B0004020202020204" pitchFamily="34" charset="0"/>
              </a:rPr>
              <a:t>Choose one of the paintings.</a:t>
            </a:r>
          </a:p>
          <a:p>
            <a:r>
              <a:rPr lang="en-US" sz="9600" dirty="0">
                <a:latin typeface="Aptos Display" panose="020B0004020202020204" pitchFamily="34" charset="0"/>
              </a:rPr>
              <a:t>There is a </a:t>
            </a:r>
            <a:r>
              <a:rPr lang="en-US" sz="9600" b="1" dirty="0">
                <a:latin typeface="Aptos Display" panose="020B0004020202020204" pitchFamily="34" charset="0"/>
              </a:rPr>
              <a:t>story</a:t>
            </a:r>
            <a:r>
              <a:rPr lang="en-US" sz="9600" dirty="0">
                <a:latin typeface="Aptos Display" panose="020B0004020202020204" pitchFamily="34" charset="0"/>
              </a:rPr>
              <a:t> in your chosen painting.</a:t>
            </a:r>
          </a:p>
          <a:p>
            <a:r>
              <a:rPr lang="en-US" sz="9600" dirty="0">
                <a:latin typeface="Aptos Display" panose="020B0004020202020204" pitchFamily="34" charset="0"/>
              </a:rPr>
              <a:t>In your story, two characters begin a </a:t>
            </a:r>
            <a:r>
              <a:rPr lang="en-US" sz="9600" b="1" dirty="0">
                <a:latin typeface="Aptos Display" panose="020B0004020202020204" pitchFamily="34" charset="0"/>
              </a:rPr>
              <a:t>conversation</a:t>
            </a:r>
            <a:r>
              <a:rPr lang="en-US" sz="9600" dirty="0">
                <a:latin typeface="Aptos Display" panose="020B0004020202020204" pitchFamily="34" charset="0"/>
              </a:rPr>
              <a:t>.</a:t>
            </a:r>
          </a:p>
          <a:p>
            <a:r>
              <a:rPr lang="en-US" sz="9600" dirty="0">
                <a:latin typeface="Aptos Display" panose="020B0004020202020204" pitchFamily="34" charset="0"/>
              </a:rPr>
              <a:t>Which </a:t>
            </a:r>
            <a:r>
              <a:rPr lang="en-US" sz="9600" b="1" dirty="0">
                <a:latin typeface="Aptos Display" panose="020B0004020202020204" pitchFamily="34" charset="0"/>
              </a:rPr>
              <a:t>two characters </a:t>
            </a:r>
            <a:r>
              <a:rPr lang="en-US" sz="9600" dirty="0">
                <a:latin typeface="Aptos Display" panose="020B0004020202020204" pitchFamily="34" charset="0"/>
              </a:rPr>
              <a:t>are speaking and what is their story?</a:t>
            </a:r>
          </a:p>
          <a:p>
            <a:r>
              <a:rPr lang="en-US" sz="9600" dirty="0">
                <a:latin typeface="Aptos Display" panose="020B0004020202020204" pitchFamily="34" charset="0"/>
              </a:rPr>
              <a:t>What is the problem or </a:t>
            </a:r>
            <a:r>
              <a:rPr lang="en-US" sz="9600" b="1" dirty="0">
                <a:latin typeface="Aptos Display" panose="020B0004020202020204" pitchFamily="34" charset="0"/>
              </a:rPr>
              <a:t>conflict</a:t>
            </a:r>
            <a:r>
              <a:rPr lang="en-US" sz="9600" dirty="0">
                <a:latin typeface="Aptos Display" panose="020B0004020202020204" pitchFamily="34" charset="0"/>
              </a:rPr>
              <a:t> in your story?</a:t>
            </a:r>
            <a:endParaRPr lang="nb-NO" dirty="0">
              <a:latin typeface="Aptos Display" panose="020B0004020202020204" pitchFamily="34" charset="0"/>
            </a:endParaRPr>
          </a:p>
        </p:txBody>
      </p:sp>
      <p:pic>
        <p:nvPicPr>
          <p:cNvPr id="4" name="Bilde 5" descr="Et bilde som inneholder klær, person, sko, gutt&#10;&#10;Automatisk generert beskrivelse">
            <a:extLst>
              <a:ext uri="{FF2B5EF4-FFF2-40B4-BE49-F238E27FC236}">
                <a16:creationId xmlns:a16="http://schemas.microsoft.com/office/drawing/2014/main" id="{9A43363B-B9C4-FB8A-F7C0-595A9A1C4F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009" y="202159"/>
            <a:ext cx="5536891" cy="3691260"/>
          </a:xfrm>
          <a:prstGeom prst="rect">
            <a:avLst/>
          </a:prstGeom>
        </p:spPr>
      </p:pic>
      <p:pic>
        <p:nvPicPr>
          <p:cNvPr id="5" name="Google Shape;238;p24" descr="https://upload.wikimedia.org/wikipedia/commons/a/a8/Nighthawks_by_Edward_Hopper_1942.jpg">
            <a:extLst>
              <a:ext uri="{FF2B5EF4-FFF2-40B4-BE49-F238E27FC236}">
                <a16:creationId xmlns:a16="http://schemas.microsoft.com/office/drawing/2014/main" id="{0DA1696A-16C7-EE8D-657B-927FEB266AF8}"/>
              </a:ext>
            </a:extLst>
          </p:cNvPr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6515102" y="202159"/>
            <a:ext cx="5156200" cy="3691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4B10F24D-759B-608F-1BE5-C3F8C82025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69889" y="6382897"/>
            <a:ext cx="2532501" cy="469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4444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89D953-4194-8320-EAD5-3B3046B272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750" y="4563533"/>
            <a:ext cx="10515600" cy="2191194"/>
          </a:xfrm>
        </p:spPr>
        <p:txBody>
          <a:bodyPr>
            <a:normAutofit fontScale="25000" lnSpcReduction="20000"/>
          </a:bodyPr>
          <a:lstStyle/>
          <a:p>
            <a:pPr marL="114300" indent="0">
              <a:buNone/>
            </a:pPr>
            <a:r>
              <a:rPr lang="en-US" sz="16000" b="1" dirty="0">
                <a:latin typeface="Aptos Display" panose="020B0004020202020204" pitchFamily="34" charset="0"/>
              </a:rPr>
              <a:t>Share</a:t>
            </a:r>
          </a:p>
          <a:p>
            <a:pPr marL="114300" indent="0">
              <a:buNone/>
            </a:pPr>
            <a:r>
              <a:rPr lang="en-US" sz="11200" dirty="0">
                <a:latin typeface="Aptos Display" panose="020B0004020202020204" pitchFamily="34" charset="0"/>
              </a:rPr>
              <a:t>Share your story with partner. </a:t>
            </a:r>
          </a:p>
          <a:p>
            <a:pPr marL="114300" indent="0">
              <a:buNone/>
            </a:pPr>
            <a:r>
              <a:rPr lang="en-US" sz="11200" dirty="0">
                <a:latin typeface="Aptos Display" panose="020B0004020202020204" pitchFamily="34" charset="0"/>
              </a:rPr>
              <a:t>Listen to your partner’s story.</a:t>
            </a:r>
          </a:p>
          <a:p>
            <a:pPr marL="114300" indent="0">
              <a:buNone/>
            </a:pPr>
            <a:r>
              <a:rPr lang="en-US" sz="11200" dirty="0">
                <a:latin typeface="Aptos Display" panose="020B0004020202020204" pitchFamily="34" charset="0"/>
              </a:rPr>
              <a:t>Create a shared story  or use one of the stories already presented.  </a:t>
            </a:r>
            <a:endParaRPr lang="en-US" dirty="0">
              <a:latin typeface="Aptos Display" panose="020B0004020202020204" pitchFamily="34" charset="0"/>
            </a:endParaRPr>
          </a:p>
          <a:p>
            <a:endParaRPr lang="nb-NO" dirty="0"/>
          </a:p>
          <a:p>
            <a:pPr marL="114300" indent="0">
              <a:buNone/>
            </a:pPr>
            <a:r>
              <a:rPr lang="nb-NO" dirty="0"/>
              <a:t>                                </a:t>
            </a:r>
          </a:p>
          <a:p>
            <a:pPr marL="114300" indent="0">
              <a:buNone/>
            </a:pPr>
            <a:r>
              <a:rPr lang="nb-NO" dirty="0"/>
              <a:t>        </a:t>
            </a:r>
          </a:p>
          <a:p>
            <a:pPr marL="114300" indent="0">
              <a:buNone/>
            </a:pPr>
            <a:endParaRPr lang="nb-NO" sz="9000" dirty="0"/>
          </a:p>
        </p:txBody>
      </p:sp>
      <p:pic>
        <p:nvPicPr>
          <p:cNvPr id="4" name="Bilde 5" descr="Et bilde som inneholder klær, person, sko, gutt&#10;&#10;Automatisk generert beskrivelse">
            <a:extLst>
              <a:ext uri="{FF2B5EF4-FFF2-40B4-BE49-F238E27FC236}">
                <a16:creationId xmlns:a16="http://schemas.microsoft.com/office/drawing/2014/main" id="{9A43363B-B9C4-FB8A-F7C0-595A9A1C4F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019" y="506627"/>
            <a:ext cx="5536891" cy="3691260"/>
          </a:xfrm>
          <a:prstGeom prst="rect">
            <a:avLst/>
          </a:prstGeom>
        </p:spPr>
      </p:pic>
      <p:pic>
        <p:nvPicPr>
          <p:cNvPr id="5" name="Google Shape;238;p24" descr="https://upload.wikimedia.org/wikipedia/commons/a/a8/Nighthawks_by_Edward_Hopper_1942.jpg">
            <a:extLst>
              <a:ext uri="{FF2B5EF4-FFF2-40B4-BE49-F238E27FC236}">
                <a16:creationId xmlns:a16="http://schemas.microsoft.com/office/drawing/2014/main" id="{0DA1696A-16C7-EE8D-657B-927FEB266AF8}"/>
              </a:ext>
            </a:extLst>
          </p:cNvPr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6375091" y="506627"/>
            <a:ext cx="5203189" cy="3691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Bilde 1">
            <a:extLst>
              <a:ext uri="{FF2B5EF4-FFF2-40B4-BE49-F238E27FC236}">
                <a16:creationId xmlns:a16="http://schemas.microsoft.com/office/drawing/2014/main" id="{439C1FC6-2158-CFC3-568C-820D446576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9499" y="6420699"/>
            <a:ext cx="2532501" cy="469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7914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89D953-4194-8320-EAD5-3B3046B272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8533" y="4800600"/>
            <a:ext cx="9465733" cy="1550774"/>
          </a:xfrm>
        </p:spPr>
        <p:txBody>
          <a:bodyPr>
            <a:normAutofit fontScale="32500" lnSpcReduction="20000"/>
          </a:bodyPr>
          <a:lstStyle/>
          <a:p>
            <a:pPr marL="114300" indent="0">
              <a:buNone/>
            </a:pPr>
            <a:r>
              <a:rPr lang="nb-NO" sz="9600" b="1"/>
              <a:t>Write</a:t>
            </a:r>
          </a:p>
          <a:p>
            <a:pPr marL="114300" indent="0">
              <a:buNone/>
            </a:pPr>
            <a:r>
              <a:rPr lang="nb-NO" sz="9600"/>
              <a:t>Write a conversation of around 10 sentences.                                                  In your conversation, there must be a conflict. </a:t>
            </a:r>
          </a:p>
          <a:p>
            <a:pPr marL="114300" indent="0">
              <a:buNone/>
            </a:pPr>
            <a:r>
              <a:rPr lang="nb-NO" sz="1200"/>
              <a:t>                                </a:t>
            </a:r>
          </a:p>
        </p:txBody>
      </p:sp>
      <p:pic>
        <p:nvPicPr>
          <p:cNvPr id="4" name="Bilde 5" descr="Et bilde som inneholder klær, person, sko, gutt&#10;&#10;Automatisk generert beskrivelse">
            <a:extLst>
              <a:ext uri="{FF2B5EF4-FFF2-40B4-BE49-F238E27FC236}">
                <a16:creationId xmlns:a16="http://schemas.microsoft.com/office/drawing/2014/main" id="{9A43363B-B9C4-FB8A-F7C0-595A9A1C4F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019" y="506627"/>
            <a:ext cx="5536891" cy="3691260"/>
          </a:xfrm>
          <a:prstGeom prst="rect">
            <a:avLst/>
          </a:prstGeom>
        </p:spPr>
      </p:pic>
      <p:pic>
        <p:nvPicPr>
          <p:cNvPr id="5" name="Google Shape;238;p24" descr="https://upload.wikimedia.org/wikipedia/commons/a/a8/Nighthawks_by_Edward_Hopper_1942.jpg">
            <a:extLst>
              <a:ext uri="{FF2B5EF4-FFF2-40B4-BE49-F238E27FC236}">
                <a16:creationId xmlns:a16="http://schemas.microsoft.com/office/drawing/2014/main" id="{0DA1696A-16C7-EE8D-657B-927FEB266AF8}"/>
              </a:ext>
            </a:extLst>
          </p:cNvPr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6375091" y="506627"/>
            <a:ext cx="5203189" cy="36912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15850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89D953-4194-8320-EAD5-3B3046B272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750" y="4563533"/>
            <a:ext cx="10515600" cy="2191194"/>
          </a:xfrm>
        </p:spPr>
        <p:txBody>
          <a:bodyPr>
            <a:normAutofit fontScale="40000" lnSpcReduction="20000"/>
          </a:bodyPr>
          <a:lstStyle/>
          <a:p>
            <a:pPr marL="114300" indent="0">
              <a:buNone/>
            </a:pPr>
            <a:r>
              <a:rPr lang="nb-NO" sz="9600" b="1" dirty="0" err="1"/>
              <a:t>Share</a:t>
            </a:r>
            <a:endParaRPr lang="nb-NO" sz="9600" b="1" dirty="0"/>
          </a:p>
          <a:p>
            <a:pPr marL="114300" indent="0">
              <a:buNone/>
            </a:pPr>
            <a:r>
              <a:rPr lang="nb-NO" sz="11200" dirty="0" err="1"/>
              <a:t>Share</a:t>
            </a:r>
            <a:r>
              <a:rPr lang="nb-NO" sz="11200" dirty="0"/>
              <a:t> </a:t>
            </a:r>
            <a:r>
              <a:rPr lang="nb-NO" sz="11200" dirty="0" err="1"/>
              <a:t>your</a:t>
            </a:r>
            <a:r>
              <a:rPr lang="nb-NO" sz="11200" dirty="0"/>
              <a:t> </a:t>
            </a:r>
            <a:r>
              <a:rPr lang="nb-NO" sz="11200" dirty="0" err="1"/>
              <a:t>conversations</a:t>
            </a:r>
            <a:r>
              <a:rPr lang="nb-NO" sz="11200" dirty="0"/>
              <a:t> </a:t>
            </a:r>
            <a:r>
              <a:rPr lang="nb-NO" sz="11200" dirty="0" err="1"/>
              <a:t>with</a:t>
            </a:r>
            <a:r>
              <a:rPr lang="nb-NO" sz="11200" dirty="0"/>
              <a:t> a </a:t>
            </a:r>
            <a:r>
              <a:rPr lang="nb-NO" sz="11200" dirty="0" err="1"/>
              <a:t>new</a:t>
            </a:r>
            <a:r>
              <a:rPr lang="nb-NO" sz="11200" dirty="0"/>
              <a:t> </a:t>
            </a:r>
            <a:r>
              <a:rPr lang="nb-NO" sz="11200" dirty="0" err="1"/>
              <a:t>group</a:t>
            </a:r>
            <a:endParaRPr lang="nb-NO" sz="11200" dirty="0"/>
          </a:p>
          <a:p>
            <a:pPr marL="114300" indent="0">
              <a:buNone/>
            </a:pPr>
            <a:r>
              <a:rPr lang="nb-NO" dirty="0"/>
              <a:t>                                </a:t>
            </a:r>
          </a:p>
          <a:p>
            <a:pPr marL="114300" indent="0">
              <a:buNone/>
            </a:pPr>
            <a:r>
              <a:rPr lang="nb-NO" dirty="0"/>
              <a:t>        </a:t>
            </a:r>
          </a:p>
          <a:p>
            <a:pPr marL="114300" indent="0">
              <a:buNone/>
            </a:pPr>
            <a:endParaRPr lang="nb-NO" sz="9000" dirty="0"/>
          </a:p>
        </p:txBody>
      </p:sp>
      <p:pic>
        <p:nvPicPr>
          <p:cNvPr id="4" name="Bilde 5" descr="Et bilde som inneholder klær, person, sko, gutt&#10;&#10;Automatisk generert beskrivelse">
            <a:extLst>
              <a:ext uri="{FF2B5EF4-FFF2-40B4-BE49-F238E27FC236}">
                <a16:creationId xmlns:a16="http://schemas.microsoft.com/office/drawing/2014/main" id="{9A43363B-B9C4-FB8A-F7C0-595A9A1C4F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019" y="506627"/>
            <a:ext cx="5536891" cy="3691260"/>
          </a:xfrm>
          <a:prstGeom prst="rect">
            <a:avLst/>
          </a:prstGeom>
        </p:spPr>
      </p:pic>
      <p:pic>
        <p:nvPicPr>
          <p:cNvPr id="5" name="Google Shape;238;p24" descr="https://upload.wikimedia.org/wikipedia/commons/a/a8/Nighthawks_by_Edward_Hopper_1942.jpg">
            <a:extLst>
              <a:ext uri="{FF2B5EF4-FFF2-40B4-BE49-F238E27FC236}">
                <a16:creationId xmlns:a16="http://schemas.microsoft.com/office/drawing/2014/main" id="{0DA1696A-16C7-EE8D-657B-927FEB266AF8}"/>
              </a:ext>
            </a:extLst>
          </p:cNvPr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6375091" y="506627"/>
            <a:ext cx="5203189" cy="36912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79834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914DA2B-E485-CF7E-FE90-1619769F9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473" y="357144"/>
            <a:ext cx="4746171" cy="647785"/>
          </a:xfrm>
        </p:spPr>
        <p:txBody>
          <a:bodyPr>
            <a:normAutofit fontScale="90000"/>
          </a:bodyPr>
          <a:lstStyle/>
          <a:p>
            <a:r>
              <a:rPr lang="en-US" dirty="0"/>
              <a:t>In English, we explore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DF269CF-9523-3BF9-854F-0D5C838A63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6473" y="1049652"/>
            <a:ext cx="5181600" cy="2165744"/>
          </a:xfrm>
        </p:spPr>
        <p:txBody>
          <a:bodyPr>
            <a:normAutofit fontScale="9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language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communication patterns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ways of life, mindsets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social conditions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40AEAAD-49DC-B4F1-DB2B-78C75AE0C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4B3D5-64E6-4789-8865-9181F9E58FB9}" type="datetime1">
              <a:rPr lang="nb-NO" smtClean="0"/>
              <a:t>26.11.2024</a:t>
            </a:fld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D6D7E11-1D73-BED7-7515-AEA416A70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17</a:t>
            </a:fld>
            <a:endParaRPr lang="nb-NO"/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B8E897D2-060A-C519-786C-4668F08D3C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181" y="3881451"/>
            <a:ext cx="4048523" cy="2657461"/>
          </a:xfrm>
        </p:spPr>
        <p:txBody>
          <a:bodyPr>
            <a:normAutofit fontScale="9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__fkGroteskNeue_598ab8"/>
              </a:rPr>
              <a:t>open-ended questions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__fkGroteskNeue_598ab8"/>
              </a:rPr>
              <a:t>hands-on activities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__fkGroteskNeue_598ab8"/>
              </a:rPr>
              <a:t>collaborative learning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structured Freedom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__fkGroteskNeue_598ab8"/>
              </a:rPr>
              <a:t>thesis + research + share</a:t>
            </a:r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64E09341-30DD-C1ED-E67B-58CFD7F6600A}"/>
              </a:ext>
            </a:extLst>
          </p:cNvPr>
          <p:cNvSpPr txBox="1">
            <a:spLocks/>
          </p:cNvSpPr>
          <p:nvPr/>
        </p:nvSpPr>
        <p:spPr>
          <a:xfrm>
            <a:off x="522181" y="3215396"/>
            <a:ext cx="4395537" cy="6477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609585" rtl="0" eaLnBrk="1" latinLnBrk="0" hangingPunct="1">
              <a:spcBef>
                <a:spcPct val="0"/>
              </a:spcBef>
              <a:buNone/>
              <a:defRPr sz="3733" kern="1200" baseline="0">
                <a:solidFill>
                  <a:schemeClr val="tx1"/>
                </a:solidFill>
                <a:latin typeface="Source Sans Pro"/>
                <a:ea typeface="+mj-ea"/>
                <a:cs typeface="+mj-cs"/>
              </a:defRPr>
            </a:lvl1pPr>
          </a:lstStyle>
          <a:p>
            <a:r>
              <a:rPr lang="en-US" dirty="0"/>
              <a:t>through…</a:t>
            </a:r>
          </a:p>
        </p:txBody>
      </p:sp>
      <p:pic>
        <p:nvPicPr>
          <p:cNvPr id="15" name="Bilde 14" descr="Et bilde som inneholder museum, maling, tegning, Menneskeansikt&#10;&#10;Automatisk generert beskrivelse">
            <a:extLst>
              <a:ext uri="{FF2B5EF4-FFF2-40B4-BE49-F238E27FC236}">
                <a16:creationId xmlns:a16="http://schemas.microsoft.com/office/drawing/2014/main" id="{28B55D57-B8CB-A279-3684-E9E625702E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65426"/>
            <a:ext cx="5581973" cy="5790924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0C1F8BF4-EC98-D98E-4EDA-AD22047221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9889" y="6382897"/>
            <a:ext cx="2532501" cy="469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992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25166D1-1B21-4128-AC42-61745528E4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D045C52C-FB9E-44B4-B08B-BC52DC4C0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1825" y="1641752"/>
            <a:ext cx="4391024" cy="1323439"/>
          </a:xfrm>
        </p:spPr>
        <p:txBody>
          <a:bodyPr anchor="t">
            <a:norm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Reflection </a:t>
            </a:r>
          </a:p>
        </p:txBody>
      </p:sp>
      <p:pic>
        <p:nvPicPr>
          <p:cNvPr id="5" name="Bilde 4" descr="Et bilde som inneholder klær, tegning, maling, møbler&#10;&#10;Automatisk generert beskrivelse">
            <a:extLst>
              <a:ext uri="{FF2B5EF4-FFF2-40B4-BE49-F238E27FC236}">
                <a16:creationId xmlns:a16="http://schemas.microsoft.com/office/drawing/2014/main" id="{B264A54D-5147-4595-E245-E7FD6F66CC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12723" r="-1" b="817"/>
          <a:stretch/>
        </p:blipFill>
        <p:spPr>
          <a:xfrm>
            <a:off x="20" y="2"/>
            <a:ext cx="6186992" cy="6857998"/>
          </a:xfrm>
          <a:custGeom>
            <a:avLst/>
            <a:gdLst/>
            <a:ahLst/>
            <a:cxnLst/>
            <a:rect l="l" t="t" r="r" b="b"/>
            <a:pathLst>
              <a:path w="6187012" h="6857998">
                <a:moveTo>
                  <a:pt x="5434855" y="6118149"/>
                </a:moveTo>
                <a:cubicBezTo>
                  <a:pt x="5441404" y="6124102"/>
                  <a:pt x="5449025" y="6129341"/>
                  <a:pt x="5456075" y="6133723"/>
                </a:cubicBezTo>
                <a:cubicBezTo>
                  <a:pt x="5463218" y="6138152"/>
                  <a:pt x="5468564" y="6143474"/>
                  <a:pt x="5472234" y="6149380"/>
                </a:cubicBezTo>
                <a:lnTo>
                  <a:pt x="5477710" y="6166562"/>
                </a:lnTo>
                <a:lnTo>
                  <a:pt x="5472234" y="6149379"/>
                </a:lnTo>
                <a:cubicBezTo>
                  <a:pt x="5468564" y="6143474"/>
                  <a:pt x="5463218" y="6138152"/>
                  <a:pt x="5456075" y="6133722"/>
                </a:cubicBezTo>
                <a:cubicBezTo>
                  <a:pt x="5449025" y="6129341"/>
                  <a:pt x="5441404" y="6124102"/>
                  <a:pt x="5434855" y="6118149"/>
                </a:cubicBezTo>
                <a:close/>
                <a:moveTo>
                  <a:pt x="5343013" y="4941372"/>
                </a:moveTo>
                <a:lnTo>
                  <a:pt x="5346342" y="4950869"/>
                </a:lnTo>
                <a:lnTo>
                  <a:pt x="5356027" y="4991382"/>
                </a:lnTo>
                <a:lnTo>
                  <a:pt x="5346342" y="4950868"/>
                </a:lnTo>
                <a:close/>
                <a:moveTo>
                  <a:pt x="5346951" y="4749807"/>
                </a:moveTo>
                <a:cubicBezTo>
                  <a:pt x="5334815" y="4762826"/>
                  <a:pt x="5333958" y="4781365"/>
                  <a:pt x="5332244" y="4799797"/>
                </a:cubicBezTo>
                <a:cubicBezTo>
                  <a:pt x="5333958" y="4781365"/>
                  <a:pt x="5334815" y="4762827"/>
                  <a:pt x="5346951" y="4749807"/>
                </a:cubicBezTo>
                <a:close/>
                <a:moveTo>
                  <a:pt x="5364750" y="4543185"/>
                </a:moveTo>
                <a:cubicBezTo>
                  <a:pt x="5365727" y="4548281"/>
                  <a:pt x="5367775" y="4553662"/>
                  <a:pt x="5370156" y="4557092"/>
                </a:cubicBezTo>
                <a:cubicBezTo>
                  <a:pt x="5381776" y="4573618"/>
                  <a:pt x="5390563" y="4588275"/>
                  <a:pt x="5396519" y="4602021"/>
                </a:cubicBezTo>
                <a:cubicBezTo>
                  <a:pt x="5390563" y="4588275"/>
                  <a:pt x="5381776" y="4573618"/>
                  <a:pt x="5370156" y="4557091"/>
                </a:cubicBezTo>
                <a:close/>
                <a:moveTo>
                  <a:pt x="5830968" y="2819253"/>
                </a:moveTo>
                <a:lnTo>
                  <a:pt x="5842611" y="2827484"/>
                </a:lnTo>
                <a:lnTo>
                  <a:pt x="5842613" y="2827486"/>
                </a:lnTo>
                <a:lnTo>
                  <a:pt x="5871116" y="2861156"/>
                </a:lnTo>
                <a:lnTo>
                  <a:pt x="5861462" y="2842392"/>
                </a:lnTo>
                <a:lnTo>
                  <a:pt x="5842613" y="2827486"/>
                </a:lnTo>
                <a:lnTo>
                  <a:pt x="5842611" y="2827483"/>
                </a:lnTo>
                <a:close/>
                <a:moveTo>
                  <a:pt x="5761313" y="1974015"/>
                </a:moveTo>
                <a:lnTo>
                  <a:pt x="5754799" y="1999763"/>
                </a:lnTo>
                <a:cubicBezTo>
                  <a:pt x="5750990" y="2008056"/>
                  <a:pt x="5745310" y="2016020"/>
                  <a:pt x="5737071" y="2023547"/>
                </a:cubicBezTo>
                <a:cubicBezTo>
                  <a:pt x="5753550" y="2008497"/>
                  <a:pt x="5759789" y="1991685"/>
                  <a:pt x="5761313" y="1974015"/>
                </a:cubicBezTo>
                <a:close/>
                <a:moveTo>
                  <a:pt x="5744119" y="1768838"/>
                </a:moveTo>
                <a:cubicBezTo>
                  <a:pt x="5739738" y="1774411"/>
                  <a:pt x="5736975" y="1779948"/>
                  <a:pt x="5735518" y="1785412"/>
                </a:cubicBezTo>
                <a:lnTo>
                  <a:pt x="5734738" y="1801558"/>
                </a:lnTo>
                <a:cubicBezTo>
                  <a:pt x="5733070" y="1790986"/>
                  <a:pt x="5735356" y="1779981"/>
                  <a:pt x="5744119" y="1768838"/>
                </a:cubicBezTo>
                <a:close/>
                <a:moveTo>
                  <a:pt x="5853708" y="520953"/>
                </a:moveTo>
                <a:lnTo>
                  <a:pt x="5846981" y="549926"/>
                </a:lnTo>
                <a:lnTo>
                  <a:pt x="5840726" y="566616"/>
                </a:lnTo>
                <a:lnTo>
                  <a:pt x="5834776" y="581804"/>
                </a:lnTo>
                <a:lnTo>
                  <a:pt x="5834358" y="583595"/>
                </a:lnTo>
                <a:lnTo>
                  <a:pt x="5832183" y="589388"/>
                </a:lnTo>
                <a:cubicBezTo>
                  <a:pt x="5829783" y="597005"/>
                  <a:pt x="5828025" y="604728"/>
                  <a:pt x="5827560" y="612658"/>
                </a:cubicBezTo>
                <a:lnTo>
                  <a:pt x="5834358" y="583595"/>
                </a:lnTo>
                <a:lnTo>
                  <a:pt x="5840674" y="566754"/>
                </a:lnTo>
                <a:lnTo>
                  <a:pt x="5840726" y="566616"/>
                </a:lnTo>
                <a:lnTo>
                  <a:pt x="5846564" y="551717"/>
                </a:lnTo>
                <a:lnTo>
                  <a:pt x="5846981" y="549926"/>
                </a:lnTo>
                <a:lnTo>
                  <a:pt x="5849145" y="544146"/>
                </a:lnTo>
                <a:cubicBezTo>
                  <a:pt x="5851532" y="536547"/>
                  <a:pt x="5853271" y="528850"/>
                  <a:pt x="5853708" y="520953"/>
                </a:cubicBezTo>
                <a:close/>
                <a:moveTo>
                  <a:pt x="5802605" y="268794"/>
                </a:moveTo>
                <a:cubicBezTo>
                  <a:pt x="5800080" y="279176"/>
                  <a:pt x="5798377" y="289296"/>
                  <a:pt x="5797729" y="299164"/>
                </a:cubicBezTo>
                <a:cubicBezTo>
                  <a:pt x="5797080" y="309031"/>
                  <a:pt x="5797485" y="318646"/>
                  <a:pt x="5799176" y="328017"/>
                </a:cubicBezTo>
                <a:close/>
                <a:moveTo>
                  <a:pt x="0" y="0"/>
                </a:moveTo>
                <a:lnTo>
                  <a:pt x="6120021" y="0"/>
                </a:lnTo>
                <a:lnTo>
                  <a:pt x="6115806" y="24480"/>
                </a:lnTo>
                <a:cubicBezTo>
                  <a:pt x="6113321" y="32636"/>
                  <a:pt x="6109559" y="40471"/>
                  <a:pt x="6103795" y="47806"/>
                </a:cubicBezTo>
                <a:cubicBezTo>
                  <a:pt x="6088935" y="66857"/>
                  <a:pt x="6092364" y="85336"/>
                  <a:pt x="6094651" y="105718"/>
                </a:cubicBezTo>
                <a:cubicBezTo>
                  <a:pt x="6096365" y="121150"/>
                  <a:pt x="6095794" y="136963"/>
                  <a:pt x="6095986" y="152584"/>
                </a:cubicBezTo>
                <a:cubicBezTo>
                  <a:pt x="6096555" y="180017"/>
                  <a:pt x="6096746" y="207450"/>
                  <a:pt x="6097699" y="234883"/>
                </a:cubicBezTo>
                <a:cubicBezTo>
                  <a:pt x="6098079" y="243648"/>
                  <a:pt x="6102844" y="252600"/>
                  <a:pt x="6102082" y="261173"/>
                </a:cubicBezTo>
                <a:cubicBezTo>
                  <a:pt x="6098461" y="300800"/>
                  <a:pt x="6092746" y="340425"/>
                  <a:pt x="6089507" y="380050"/>
                </a:cubicBezTo>
                <a:cubicBezTo>
                  <a:pt x="6087603" y="402529"/>
                  <a:pt x="6091220" y="425581"/>
                  <a:pt x="6088555" y="447870"/>
                </a:cubicBezTo>
                <a:cubicBezTo>
                  <a:pt x="6085507" y="473587"/>
                  <a:pt x="6077697" y="498733"/>
                  <a:pt x="6072932" y="524262"/>
                </a:cubicBezTo>
                <a:cubicBezTo>
                  <a:pt x="6071600" y="531310"/>
                  <a:pt x="6073315" y="539121"/>
                  <a:pt x="6073694" y="546552"/>
                </a:cubicBezTo>
                <a:cubicBezTo>
                  <a:pt x="6074076" y="554933"/>
                  <a:pt x="6074838" y="563125"/>
                  <a:pt x="6075029" y="571508"/>
                </a:cubicBezTo>
                <a:cubicBezTo>
                  <a:pt x="6075411" y="597037"/>
                  <a:pt x="6074838" y="622564"/>
                  <a:pt x="6076173" y="648092"/>
                </a:cubicBezTo>
                <a:cubicBezTo>
                  <a:pt x="6076934" y="663713"/>
                  <a:pt x="6084744" y="680096"/>
                  <a:pt x="6081886" y="694576"/>
                </a:cubicBezTo>
                <a:cubicBezTo>
                  <a:pt x="6076363" y="724104"/>
                  <a:pt x="6088745" y="753633"/>
                  <a:pt x="6078459" y="783158"/>
                </a:cubicBezTo>
                <a:cubicBezTo>
                  <a:pt x="6075411" y="792306"/>
                  <a:pt x="6083031" y="804877"/>
                  <a:pt x="6083411" y="815929"/>
                </a:cubicBezTo>
                <a:cubicBezTo>
                  <a:pt x="6084363" y="843552"/>
                  <a:pt x="6084173" y="871173"/>
                  <a:pt x="6083983" y="898797"/>
                </a:cubicBezTo>
                <a:cubicBezTo>
                  <a:pt x="6083793" y="923562"/>
                  <a:pt x="6086459" y="949281"/>
                  <a:pt x="6081125" y="973095"/>
                </a:cubicBezTo>
                <a:cubicBezTo>
                  <a:pt x="6075411" y="998052"/>
                  <a:pt x="6076173" y="1020529"/>
                  <a:pt x="6082649" y="1044725"/>
                </a:cubicBezTo>
                <a:cubicBezTo>
                  <a:pt x="6087031" y="1061298"/>
                  <a:pt x="6087603" y="1078826"/>
                  <a:pt x="6088935" y="1095972"/>
                </a:cubicBezTo>
                <a:cubicBezTo>
                  <a:pt x="6090459" y="1114449"/>
                  <a:pt x="6086459" y="1134834"/>
                  <a:pt x="6092746" y="1151600"/>
                </a:cubicBezTo>
                <a:cubicBezTo>
                  <a:pt x="6111415" y="1201512"/>
                  <a:pt x="6115415" y="1252757"/>
                  <a:pt x="6115415" y="1304955"/>
                </a:cubicBezTo>
                <a:cubicBezTo>
                  <a:pt x="6115415" y="1314483"/>
                  <a:pt x="6112750" y="1324198"/>
                  <a:pt x="6109892" y="1333341"/>
                </a:cubicBezTo>
                <a:cubicBezTo>
                  <a:pt x="6092746" y="1386684"/>
                  <a:pt x="6094269" y="1440216"/>
                  <a:pt x="6104748" y="1494509"/>
                </a:cubicBezTo>
                <a:cubicBezTo>
                  <a:pt x="6107034" y="1505751"/>
                  <a:pt x="6107415" y="1518324"/>
                  <a:pt x="6105130" y="1529563"/>
                </a:cubicBezTo>
                <a:cubicBezTo>
                  <a:pt x="6098461" y="1561189"/>
                  <a:pt x="6087411" y="1591859"/>
                  <a:pt x="6082649" y="1623675"/>
                </a:cubicBezTo>
                <a:cubicBezTo>
                  <a:pt x="6074838" y="1676253"/>
                  <a:pt x="6101126" y="1721785"/>
                  <a:pt x="6118274" y="1768838"/>
                </a:cubicBezTo>
                <a:cubicBezTo>
                  <a:pt x="6134467" y="1813610"/>
                  <a:pt x="6171044" y="1851709"/>
                  <a:pt x="6162851" y="1904673"/>
                </a:cubicBezTo>
                <a:cubicBezTo>
                  <a:pt x="6162090" y="1910004"/>
                  <a:pt x="6167233" y="1915912"/>
                  <a:pt x="6168567" y="1921817"/>
                </a:cubicBezTo>
                <a:cubicBezTo>
                  <a:pt x="6172188" y="1938009"/>
                  <a:pt x="6176566" y="1954202"/>
                  <a:pt x="6178283" y="1970586"/>
                </a:cubicBezTo>
                <a:cubicBezTo>
                  <a:pt x="6180570" y="1990589"/>
                  <a:pt x="6179809" y="2010974"/>
                  <a:pt x="6181713" y="2030977"/>
                </a:cubicBezTo>
                <a:cubicBezTo>
                  <a:pt x="6182856" y="2043835"/>
                  <a:pt x="6184951" y="2056600"/>
                  <a:pt x="6186761" y="2069340"/>
                </a:cubicBezTo>
                <a:lnTo>
                  <a:pt x="6187012" y="2072225"/>
                </a:lnTo>
                <a:lnTo>
                  <a:pt x="6187012" y="2131532"/>
                </a:lnTo>
                <a:lnTo>
                  <a:pt x="6186141" y="2138304"/>
                </a:lnTo>
                <a:cubicBezTo>
                  <a:pt x="6183950" y="2148519"/>
                  <a:pt x="6181332" y="2158712"/>
                  <a:pt x="6179617" y="2168903"/>
                </a:cubicBezTo>
                <a:cubicBezTo>
                  <a:pt x="6174854" y="2197670"/>
                  <a:pt x="6176188" y="2229296"/>
                  <a:pt x="6163995" y="2254633"/>
                </a:cubicBezTo>
                <a:cubicBezTo>
                  <a:pt x="6151041" y="2281683"/>
                  <a:pt x="6145135" y="2307402"/>
                  <a:pt x="6149135" y="2335405"/>
                </a:cubicBezTo>
                <a:cubicBezTo>
                  <a:pt x="6150469" y="2344741"/>
                  <a:pt x="6158471" y="2356744"/>
                  <a:pt x="6166661" y="2360933"/>
                </a:cubicBezTo>
                <a:cubicBezTo>
                  <a:pt x="6184950" y="2370270"/>
                  <a:pt x="6188190" y="2383032"/>
                  <a:pt x="6181902" y="2400369"/>
                </a:cubicBezTo>
                <a:cubicBezTo>
                  <a:pt x="6176566" y="2415420"/>
                  <a:pt x="6173901" y="2433897"/>
                  <a:pt x="6163613" y="2444184"/>
                </a:cubicBezTo>
                <a:cubicBezTo>
                  <a:pt x="6134467" y="2473333"/>
                  <a:pt x="6133515" y="2510483"/>
                  <a:pt x="6125705" y="2546678"/>
                </a:cubicBezTo>
                <a:cubicBezTo>
                  <a:pt x="6120940" y="2568774"/>
                  <a:pt x="6120750" y="2589352"/>
                  <a:pt x="6123988" y="2611450"/>
                </a:cubicBezTo>
                <a:cubicBezTo>
                  <a:pt x="6131227" y="2659455"/>
                  <a:pt x="6120940" y="2706131"/>
                  <a:pt x="6107796" y="2752235"/>
                </a:cubicBezTo>
                <a:cubicBezTo>
                  <a:pt x="6099034" y="2782716"/>
                  <a:pt x="6093699" y="2813958"/>
                  <a:pt x="6084744" y="2844248"/>
                </a:cubicBezTo>
                <a:cubicBezTo>
                  <a:pt x="6077886" y="2866918"/>
                  <a:pt x="6069694" y="2889587"/>
                  <a:pt x="6058646" y="2910353"/>
                </a:cubicBezTo>
                <a:cubicBezTo>
                  <a:pt x="6042452" y="2940455"/>
                  <a:pt x="6018067" y="2966742"/>
                  <a:pt x="6024544" y="3005035"/>
                </a:cubicBezTo>
                <a:cubicBezTo>
                  <a:pt x="6030260" y="3038756"/>
                  <a:pt x="6018259" y="3069235"/>
                  <a:pt x="6006828" y="3100099"/>
                </a:cubicBezTo>
                <a:cubicBezTo>
                  <a:pt x="5998446" y="3122770"/>
                  <a:pt x="5989871" y="3145436"/>
                  <a:pt x="5984537" y="3168870"/>
                </a:cubicBezTo>
                <a:cubicBezTo>
                  <a:pt x="5978251" y="3196686"/>
                  <a:pt x="5980920" y="3228119"/>
                  <a:pt x="5969297" y="3252885"/>
                </a:cubicBezTo>
                <a:cubicBezTo>
                  <a:pt x="5957105" y="3278795"/>
                  <a:pt x="5965297" y="3300319"/>
                  <a:pt x="5968726" y="3323372"/>
                </a:cubicBezTo>
                <a:cubicBezTo>
                  <a:pt x="5974061" y="3360139"/>
                  <a:pt x="5983967" y="3396719"/>
                  <a:pt x="5971395" y="3433866"/>
                </a:cubicBezTo>
                <a:cubicBezTo>
                  <a:pt x="5956153" y="3479015"/>
                  <a:pt x="5939769" y="3523785"/>
                  <a:pt x="5925292" y="3569124"/>
                </a:cubicBezTo>
                <a:cubicBezTo>
                  <a:pt x="5919765" y="3586653"/>
                  <a:pt x="5917479" y="3605509"/>
                  <a:pt x="5915003" y="3623799"/>
                </a:cubicBezTo>
                <a:cubicBezTo>
                  <a:pt x="5912906" y="3641134"/>
                  <a:pt x="5918242" y="3661899"/>
                  <a:pt x="5910241" y="3675238"/>
                </a:cubicBezTo>
                <a:cubicBezTo>
                  <a:pt x="5889667" y="3709529"/>
                  <a:pt x="5879569" y="3744770"/>
                  <a:pt x="5879569" y="3784397"/>
                </a:cubicBezTo>
                <a:cubicBezTo>
                  <a:pt x="5879569" y="3799258"/>
                  <a:pt x="5870996" y="3813737"/>
                  <a:pt x="5869471" y="3828785"/>
                </a:cubicBezTo>
                <a:cubicBezTo>
                  <a:pt x="5867567" y="3849362"/>
                  <a:pt x="5862423" y="3872985"/>
                  <a:pt x="5869664" y="3890891"/>
                </a:cubicBezTo>
                <a:cubicBezTo>
                  <a:pt x="5886809" y="3932993"/>
                  <a:pt x="5872519" y="3967091"/>
                  <a:pt x="5855566" y="4003861"/>
                </a:cubicBezTo>
                <a:cubicBezTo>
                  <a:pt x="5838801" y="4040058"/>
                  <a:pt x="5825466" y="4078159"/>
                  <a:pt x="5814416" y="4116641"/>
                </a:cubicBezTo>
                <a:cubicBezTo>
                  <a:pt x="5810415" y="4131119"/>
                  <a:pt x="5817085" y="4148453"/>
                  <a:pt x="5818417" y="4164458"/>
                </a:cubicBezTo>
                <a:cubicBezTo>
                  <a:pt x="5818798" y="4170174"/>
                  <a:pt x="5819370" y="4176461"/>
                  <a:pt x="5817466" y="4181603"/>
                </a:cubicBezTo>
                <a:cubicBezTo>
                  <a:pt x="5799176" y="4231324"/>
                  <a:pt x="5785269" y="4281810"/>
                  <a:pt x="5794794" y="4335722"/>
                </a:cubicBezTo>
                <a:cubicBezTo>
                  <a:pt x="5795747" y="4340674"/>
                  <a:pt x="5793650" y="4346201"/>
                  <a:pt x="5792317" y="4351154"/>
                </a:cubicBezTo>
                <a:cubicBezTo>
                  <a:pt x="5785461" y="4375349"/>
                  <a:pt x="5774601" y="4398972"/>
                  <a:pt x="5772124" y="4423545"/>
                </a:cubicBezTo>
                <a:cubicBezTo>
                  <a:pt x="5766028" y="4484127"/>
                  <a:pt x="5763550" y="4545086"/>
                  <a:pt x="5759550" y="4606053"/>
                </a:cubicBezTo>
                <a:cubicBezTo>
                  <a:pt x="5759361" y="4609863"/>
                  <a:pt x="5759361" y="4613864"/>
                  <a:pt x="5758027" y="4617291"/>
                </a:cubicBezTo>
                <a:cubicBezTo>
                  <a:pt x="5749834" y="4639772"/>
                  <a:pt x="5752502" y="4659393"/>
                  <a:pt x="5768123" y="4678445"/>
                </a:cubicBezTo>
                <a:cubicBezTo>
                  <a:pt x="5774982" y="4686828"/>
                  <a:pt x="5778601" y="4698258"/>
                  <a:pt x="5782412" y="4708734"/>
                </a:cubicBezTo>
                <a:cubicBezTo>
                  <a:pt x="5788127" y="4724167"/>
                  <a:pt x="5793650" y="4739978"/>
                  <a:pt x="5797271" y="4755980"/>
                </a:cubicBezTo>
                <a:cubicBezTo>
                  <a:pt x="5800700" y="4771793"/>
                  <a:pt x="5805462" y="4788747"/>
                  <a:pt x="5802796" y="4803988"/>
                </a:cubicBezTo>
                <a:cubicBezTo>
                  <a:pt x="5798035" y="4831420"/>
                  <a:pt x="5787366" y="4857522"/>
                  <a:pt x="5780315" y="4884572"/>
                </a:cubicBezTo>
                <a:cubicBezTo>
                  <a:pt x="5777837" y="4893907"/>
                  <a:pt x="5778221" y="4904195"/>
                  <a:pt x="5778030" y="4913909"/>
                </a:cubicBezTo>
                <a:cubicBezTo>
                  <a:pt x="5777459" y="4936201"/>
                  <a:pt x="5782984" y="4959061"/>
                  <a:pt x="5767171" y="4979253"/>
                </a:cubicBezTo>
                <a:cubicBezTo>
                  <a:pt x="5752311" y="4997922"/>
                  <a:pt x="5756692" y="5016785"/>
                  <a:pt x="5767932" y="5036405"/>
                </a:cubicBezTo>
                <a:cubicBezTo>
                  <a:pt x="5775934" y="5050504"/>
                  <a:pt x="5782221" y="5066505"/>
                  <a:pt x="5785269" y="5082317"/>
                </a:cubicBezTo>
                <a:cubicBezTo>
                  <a:pt x="5789460" y="5104036"/>
                  <a:pt x="5791175" y="5125562"/>
                  <a:pt x="5788697" y="5148995"/>
                </a:cubicBezTo>
                <a:cubicBezTo>
                  <a:pt x="5786983" y="5165570"/>
                  <a:pt x="5786221" y="5179097"/>
                  <a:pt x="5776125" y="5192051"/>
                </a:cubicBezTo>
                <a:cubicBezTo>
                  <a:pt x="5774601" y="5194145"/>
                  <a:pt x="5774219" y="5197955"/>
                  <a:pt x="5774412" y="5200813"/>
                </a:cubicBezTo>
                <a:cubicBezTo>
                  <a:pt x="5777649" y="5238343"/>
                  <a:pt x="5775934" y="5275491"/>
                  <a:pt x="5773646" y="5313403"/>
                </a:cubicBezTo>
                <a:cubicBezTo>
                  <a:pt x="5770601" y="5361598"/>
                  <a:pt x="5779553" y="5412276"/>
                  <a:pt x="5811559" y="5453995"/>
                </a:cubicBezTo>
                <a:cubicBezTo>
                  <a:pt x="5816322" y="5460092"/>
                  <a:pt x="5818417" y="5469236"/>
                  <a:pt x="5819562" y="5477239"/>
                </a:cubicBezTo>
                <a:cubicBezTo>
                  <a:pt x="5824514" y="5514957"/>
                  <a:pt x="5827942" y="5552869"/>
                  <a:pt x="5833467" y="5590590"/>
                </a:cubicBezTo>
                <a:cubicBezTo>
                  <a:pt x="5836516" y="5611164"/>
                  <a:pt x="5839182" y="5632691"/>
                  <a:pt x="5847565" y="5651360"/>
                </a:cubicBezTo>
                <a:cubicBezTo>
                  <a:pt x="5855756" y="5669647"/>
                  <a:pt x="5865471" y="5684320"/>
                  <a:pt x="5848327" y="5695178"/>
                </a:cubicBezTo>
                <a:cubicBezTo>
                  <a:pt x="5857471" y="5714607"/>
                  <a:pt x="5865092" y="5731564"/>
                  <a:pt x="5873282" y="5748136"/>
                </a:cubicBezTo>
                <a:cubicBezTo>
                  <a:pt x="5876329" y="5754234"/>
                  <a:pt x="5881284" y="5759378"/>
                  <a:pt x="5884142" y="5765474"/>
                </a:cubicBezTo>
                <a:cubicBezTo>
                  <a:pt x="5887190" y="5771953"/>
                  <a:pt x="5889094" y="5779191"/>
                  <a:pt x="5890620" y="5786239"/>
                </a:cubicBezTo>
                <a:cubicBezTo>
                  <a:pt x="5897477" y="5817674"/>
                  <a:pt x="5903763" y="5849107"/>
                  <a:pt x="5911194" y="5880348"/>
                </a:cubicBezTo>
                <a:cubicBezTo>
                  <a:pt x="5912717" y="5886447"/>
                  <a:pt x="5918813" y="5891590"/>
                  <a:pt x="5922813" y="5897114"/>
                </a:cubicBezTo>
                <a:cubicBezTo>
                  <a:pt x="5925481" y="5900735"/>
                  <a:pt x="5929482" y="5904353"/>
                  <a:pt x="5930054" y="5908355"/>
                </a:cubicBezTo>
                <a:cubicBezTo>
                  <a:pt x="5934626" y="5938836"/>
                  <a:pt x="5939961" y="5969124"/>
                  <a:pt x="5942246" y="5999796"/>
                </a:cubicBezTo>
                <a:cubicBezTo>
                  <a:pt x="5944149" y="6025515"/>
                  <a:pt x="5943580" y="6050282"/>
                  <a:pt x="5976728" y="6056948"/>
                </a:cubicBezTo>
                <a:cubicBezTo>
                  <a:pt x="5982443" y="6058092"/>
                  <a:pt x="5988540" y="6066284"/>
                  <a:pt x="5991396" y="6072569"/>
                </a:cubicBezTo>
                <a:cubicBezTo>
                  <a:pt x="5999589" y="6090477"/>
                  <a:pt x="6005113" y="6109530"/>
                  <a:pt x="6013494" y="6127247"/>
                </a:cubicBezTo>
                <a:cubicBezTo>
                  <a:pt x="6041500" y="6185351"/>
                  <a:pt x="6059217" y="6246121"/>
                  <a:pt x="6055978" y="6311084"/>
                </a:cubicBezTo>
                <a:cubicBezTo>
                  <a:pt x="6055026" y="6331277"/>
                  <a:pt x="6044737" y="6350899"/>
                  <a:pt x="6040926" y="6363664"/>
                </a:cubicBezTo>
                <a:cubicBezTo>
                  <a:pt x="6055978" y="6400429"/>
                  <a:pt x="6070456" y="6431292"/>
                  <a:pt x="6081315" y="6463490"/>
                </a:cubicBezTo>
                <a:cubicBezTo>
                  <a:pt x="6091031" y="6491874"/>
                  <a:pt x="6097127" y="6521593"/>
                  <a:pt x="6104175" y="6550742"/>
                </a:cubicBezTo>
                <a:cubicBezTo>
                  <a:pt x="6106844" y="6561411"/>
                  <a:pt x="6108367" y="6572269"/>
                  <a:pt x="6109702" y="6583128"/>
                </a:cubicBezTo>
                <a:cubicBezTo>
                  <a:pt x="6113892" y="6617036"/>
                  <a:pt x="6103795" y="6652472"/>
                  <a:pt x="6119798" y="6685617"/>
                </a:cubicBezTo>
                <a:cubicBezTo>
                  <a:pt x="6128180" y="6702955"/>
                  <a:pt x="6138276" y="6720103"/>
                  <a:pt x="6142658" y="6738388"/>
                </a:cubicBezTo>
                <a:cubicBezTo>
                  <a:pt x="6147421" y="6758011"/>
                  <a:pt x="6154851" y="6777207"/>
                  <a:pt x="6160162" y="6796804"/>
                </a:cubicBezTo>
                <a:lnTo>
                  <a:pt x="6164933" y="6857457"/>
                </a:lnTo>
                <a:lnTo>
                  <a:pt x="6037694" y="6857457"/>
                </a:lnTo>
                <a:lnTo>
                  <a:pt x="6037694" y="6857998"/>
                </a:lnTo>
                <a:lnTo>
                  <a:pt x="0" y="6857998"/>
                </a:lnTo>
                <a:close/>
              </a:path>
            </a:pathLst>
          </a:custGeom>
          <a:effectLst>
            <a:outerShdw blurRad="381000" dist="152400" algn="tl" rotWithShape="0">
              <a:prstClr val="black">
                <a:alpha val="10000"/>
              </a:prstClr>
            </a:outerShdw>
          </a:effec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E6517BAC-C80F-4065-90D8-703493E0B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95368" y="0"/>
            <a:ext cx="874718" cy="6857455"/>
            <a:chOff x="5395368" y="0"/>
            <a:chExt cx="874718" cy="6857455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84DCDA5-A261-4103-B44C-068DCEA033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E59A2A1-1352-47AA-80C2-0FF537594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3998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5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B638140-CDF1-179B-118A-677C35F8D2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81826" y="3146400"/>
            <a:ext cx="4391024" cy="2682000"/>
          </a:xfrm>
        </p:spPr>
        <p:txBody>
          <a:bodyPr>
            <a:normAutofit lnSpcReduction="10000"/>
          </a:bodyPr>
          <a:lstStyle/>
          <a:p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Inquiry based?</a:t>
            </a:r>
          </a:p>
          <a:p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How might these activities facilitate language learning? </a:t>
            </a:r>
          </a:p>
          <a:p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LK20?</a:t>
            </a:r>
          </a:p>
          <a:p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Challenges?</a:t>
            </a:r>
          </a:p>
          <a:p>
            <a:r>
              <a:rPr lang="en-US" sz="2400" dirty="0">
                <a:solidFill>
                  <a:schemeClr val="bg1">
                    <a:alpha val="80000"/>
                  </a:schemeClr>
                </a:solidFill>
              </a:rPr>
              <a:t> 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DAA9F5EB-A29D-47FE-F0C1-B406BADFCF5B}"/>
              </a:ext>
            </a:extLst>
          </p:cNvPr>
          <p:cNvSpPr txBox="1"/>
          <p:nvPr/>
        </p:nvSpPr>
        <p:spPr>
          <a:xfrm>
            <a:off x="9620463" y="6657945"/>
            <a:ext cx="257153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4" tooltip="https://www.flickr.com/photos/29261037@N02/28667600407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Dette bildet</a:t>
            </a:r>
            <a:r>
              <a:rPr lang="en-US" sz="700">
                <a:solidFill>
                  <a:srgbClr val="FFFFFF"/>
                </a:solidFill>
              </a:rPr>
              <a:t> av Ukjent forfatter er lisensiert under </a:t>
            </a:r>
            <a:r>
              <a:rPr lang="en-US" sz="700">
                <a:solidFill>
                  <a:srgbClr val="FFFFFF"/>
                </a:solidFill>
                <a:hlinkClick r:id="rId6" tooltip="https://creativecommons.org/licenses/by-nc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</a:t>
            </a:r>
            <a:endParaRPr lang="en-US" sz="700">
              <a:solidFill>
                <a:srgbClr val="FFFFFF"/>
              </a:solidFill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5156F514-AFDD-2726-C112-85918A5EA8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20461" y="6188708"/>
            <a:ext cx="2532501" cy="469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291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847DA-B0C5-AE6B-C966-D8AAF9396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ptos Display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Possible extensions of this lesson </a:t>
            </a:r>
          </a:p>
        </p:txBody>
      </p:sp>
      <p:pic>
        <p:nvPicPr>
          <p:cNvPr id="4098" name="Picture 2" descr="A Few Thoughts from Monet on Those Stacks of Wheat | The New Yorker">
            <a:extLst>
              <a:ext uri="{FF2B5EF4-FFF2-40B4-BE49-F238E27FC236}">
                <a16:creationId xmlns:a16="http://schemas.microsoft.com/office/drawing/2014/main" id="{C98D1EAC-75FF-D725-9175-1EF394EE0C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957" y="1350096"/>
            <a:ext cx="8658097" cy="5142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E5BB16A1-A177-F576-8304-6EE07CCBA4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9889" y="6382897"/>
            <a:ext cx="2532501" cy="469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7378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C4DBD-C159-53B3-4147-9530A5C61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062" y="508615"/>
            <a:ext cx="11217876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Aptos Display" panose="020B0004020202020204" pitchFamily="34" charset="0"/>
              </a:rPr>
              <a:t>Monet painted a series of stacks of harvested wheat.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A05813-1359-AF65-0E08-9E07DF1A29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1711" y="1500081"/>
            <a:ext cx="11168578" cy="668193"/>
          </a:xfrm>
        </p:spPr>
        <p:txBody>
          <a:bodyPr/>
          <a:lstStyle/>
          <a:p>
            <a:pPr marL="114300" indent="0" algn="ctr">
              <a:buNone/>
            </a:pPr>
            <a:r>
              <a:rPr lang="en-US" dirty="0">
                <a:latin typeface="Aptos Display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 painted the same subject but in different seasons and different light.</a:t>
            </a:r>
          </a:p>
        </p:txBody>
      </p:sp>
      <p:pic>
        <p:nvPicPr>
          <p:cNvPr id="4" name="Picture 2" descr="A Few Thoughts from Monet on Those Stacks of Wheat | The New Yorker">
            <a:extLst>
              <a:ext uri="{FF2B5EF4-FFF2-40B4-BE49-F238E27FC236}">
                <a16:creationId xmlns:a16="http://schemas.microsoft.com/office/drawing/2014/main" id="{63432C89-9C29-66E0-7172-779FC93E34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384" y="2932844"/>
            <a:ext cx="5429622" cy="3225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aystacks, by Claude Monet">
            <a:extLst>
              <a:ext uri="{FF2B5EF4-FFF2-40B4-BE49-F238E27FC236}">
                <a16:creationId xmlns:a16="http://schemas.microsoft.com/office/drawing/2014/main" id="{7EA14347-94B8-BDA0-5343-C9AAE5B51B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1995" y="2932844"/>
            <a:ext cx="5021805" cy="3225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011DB9F4-953D-576E-7AFA-A8430F60FE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69889" y="6382897"/>
            <a:ext cx="2532501" cy="469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7431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86542-203A-B977-4E1B-C6BD90CC1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853" y="365125"/>
            <a:ext cx="11973697" cy="1325563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latin typeface="Aptos Display" panose="020B0004020202020204" pitchFamily="34" charset="0"/>
              </a:rPr>
              <a:t>Your story has shed a new light on Rockwell’s or Hopper’s painting. </a:t>
            </a:r>
            <a:br>
              <a:rPr lang="en-US" sz="3200" dirty="0">
                <a:latin typeface="Aptos Display" panose="020B0004020202020204" pitchFamily="34" charset="0"/>
              </a:rPr>
            </a:br>
            <a:r>
              <a:rPr lang="en-US" sz="3200" dirty="0">
                <a:latin typeface="Aptos Display" panose="020B0004020202020204" pitchFamily="34" charset="0"/>
              </a:rPr>
              <a:t>Like Monet, create a painting with the same subjects but in a new light.</a:t>
            </a:r>
            <a:r>
              <a:rPr lang="nb-NO" sz="3200"/>
              <a:t> </a:t>
            </a:r>
            <a:endParaRPr lang="nb-NO" sz="3200" dirty="0"/>
          </a:p>
        </p:txBody>
      </p:sp>
      <p:pic>
        <p:nvPicPr>
          <p:cNvPr id="6" name="Bilde 5" descr="Et bilde som inneholder klær, person, sko, gutt&#10;&#10;Automatisk generert beskrivelse">
            <a:extLst>
              <a:ext uri="{FF2B5EF4-FFF2-40B4-BE49-F238E27FC236}">
                <a16:creationId xmlns:a16="http://schemas.microsoft.com/office/drawing/2014/main" id="{FD0CA7BB-B2D5-3051-B349-6024E46487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216" y="2340897"/>
            <a:ext cx="5396316" cy="3597543"/>
          </a:xfrm>
          <a:prstGeom prst="rect">
            <a:avLst/>
          </a:prstGeom>
        </p:spPr>
      </p:pic>
      <p:pic>
        <p:nvPicPr>
          <p:cNvPr id="4" name="Google Shape;238;p24" descr="https://upload.wikimedia.org/wikipedia/commons/a/a8/Nighthawks_by_Edward_Hopper_1942.jpg">
            <a:extLst>
              <a:ext uri="{FF2B5EF4-FFF2-40B4-BE49-F238E27FC236}">
                <a16:creationId xmlns:a16="http://schemas.microsoft.com/office/drawing/2014/main" id="{A4A32449-3C77-2E4B-6418-A3449F0EDAE5}"/>
              </a:ext>
            </a:extLst>
          </p:cNvPr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6519469" y="2340898"/>
            <a:ext cx="5119178" cy="3597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707C6E77-5CE2-E45B-FA0A-78D27FFF43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69889" y="6382897"/>
            <a:ext cx="2532501" cy="469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3542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lassholder for innhold 1" descr="Et bilde som inneholder utendørs, konstruksjon, Landkjøretøy, kjøretøy&#10;&#10;Automatisk generert beskrivelse">
            <a:extLst>
              <a:ext uri="{FF2B5EF4-FFF2-40B4-BE49-F238E27FC236}">
                <a16:creationId xmlns:a16="http://schemas.microsoft.com/office/drawing/2014/main" id="{6B02549F-8D29-AC00-5AF3-60E403AD9E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t="28010" b="1575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D5316E3D-DC35-CB2B-0C59-683B15A2F0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9889" y="6382897"/>
            <a:ext cx="2532501" cy="469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9548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89461BFF-F1AE-B044-5AF2-68F4410C36F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" r="-1" b="-1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47089CD6-914D-5C50-E3B6-D3394CD441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9889" y="6382897"/>
            <a:ext cx="2532501" cy="469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3362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235D8-8E52-4D6B-6ED1-9540C8AAD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517" y="365125"/>
            <a:ext cx="10736283" cy="157055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Aptos Display" panose="020B0004020202020204" pitchFamily="34" charset="0"/>
              </a:rPr>
              <a:t>Create a living tableau </a:t>
            </a:r>
            <a:br>
              <a:rPr lang="en-US" dirty="0">
                <a:latin typeface="Aptos Display" panose="020B0004020202020204" pitchFamily="34" charset="0"/>
              </a:rPr>
            </a:br>
            <a:r>
              <a:rPr lang="en-US" dirty="0">
                <a:latin typeface="Aptos Display" panose="020B0004020202020204" pitchFamily="34" charset="0"/>
              </a:rPr>
              <a:t> or a tableau vivant.</a:t>
            </a:r>
          </a:p>
        </p:txBody>
      </p:sp>
      <p:pic>
        <p:nvPicPr>
          <p:cNvPr id="8194" name="Picture 2" descr="Tableaux Vivant: History and Practice | Art Museum Teaching">
            <a:extLst>
              <a:ext uri="{FF2B5EF4-FFF2-40B4-BE49-F238E27FC236}">
                <a16:creationId xmlns:a16="http://schemas.microsoft.com/office/drawing/2014/main" id="{C16A16AA-B46B-8E17-242F-0DA8EAD1F6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8785" y="2056601"/>
            <a:ext cx="5835510" cy="3890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Bilde 5" descr="Et bilde som inneholder klær, person, sko, gutt&#10;&#10;Automatisk generert beskrivelse">
            <a:extLst>
              <a:ext uri="{FF2B5EF4-FFF2-40B4-BE49-F238E27FC236}">
                <a16:creationId xmlns:a16="http://schemas.microsoft.com/office/drawing/2014/main" id="{4011074D-0983-D657-49EB-0541C71776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706" y="2056601"/>
            <a:ext cx="5835511" cy="3890340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BB436A14-7D83-A57D-9E5A-4175A15EA0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69889" y="6382897"/>
            <a:ext cx="2532501" cy="469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4386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de 4" descr="Et bilde som inneholder sko, klær, person&#10;&#10;Automatisk generert beskrivelse">
            <a:extLst>
              <a:ext uri="{FF2B5EF4-FFF2-40B4-BE49-F238E27FC236}">
                <a16:creationId xmlns:a16="http://schemas.microsoft.com/office/drawing/2014/main" id="{0559E174-5E98-F6DE-5CB9-122DF00F8BE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07" b="318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6B528B6-8822-E2BD-A828-639859334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6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Highlight one part of the picture</a:t>
            </a:r>
          </a:p>
        </p:txBody>
      </p:sp>
    </p:spTree>
    <p:extLst>
      <p:ext uri="{BB962C8B-B14F-4D97-AF65-F5344CB8AC3E}">
        <p14:creationId xmlns:p14="http://schemas.microsoft.com/office/powerpoint/2010/main" val="13345685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24CB266D-BD29-5015-D5E6-46C709F73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7"/>
            <a:ext cx="4902309" cy="4567137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</a:pPr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Now it’s your turn!</a:t>
            </a:r>
            <a:b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Thank you!</a:t>
            </a:r>
          </a:p>
        </p:txBody>
      </p:sp>
      <p:pic>
        <p:nvPicPr>
          <p:cNvPr id="5" name="Bilde 4" descr="Et bilde som inneholder maling, klær, tegning, sko&#10;&#10;Automatisk generert beskrivelse">
            <a:extLst>
              <a:ext uri="{FF2B5EF4-FFF2-40B4-BE49-F238E27FC236}">
                <a16:creationId xmlns:a16="http://schemas.microsoft.com/office/drawing/2014/main" id="{4A9FFB65-06F7-D99B-2897-B817BD187F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r="-2" b="14314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07170F68-E85A-D1A8-C694-E55BC0A707FF}"/>
              </a:ext>
            </a:extLst>
          </p:cNvPr>
          <p:cNvSpPr txBox="1"/>
          <p:nvPr/>
        </p:nvSpPr>
        <p:spPr>
          <a:xfrm>
            <a:off x="9461765" y="6657945"/>
            <a:ext cx="2730235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4" tooltip="https://gsouto-digitalteacher.blogspot.com/2016/02/january-rundown-of-most-read-posts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Dette bildet</a:t>
            </a:r>
            <a:r>
              <a:rPr lang="en-US" sz="700">
                <a:solidFill>
                  <a:srgbClr val="FFFFFF"/>
                </a:solidFill>
              </a:rPr>
              <a:t> av Ukjent forfatter er lisensiert under </a:t>
            </a:r>
            <a:r>
              <a:rPr lang="en-US" sz="700">
                <a:solidFill>
                  <a:srgbClr val="FFFFFF"/>
                </a:solidFill>
                <a:hlinkClick r:id="rId5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n-US" sz="700">
              <a:solidFill>
                <a:srgbClr val="FFFFFF"/>
              </a:solidFill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0F4D084-9C1A-2058-EE6C-713CA20A8F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3048" y="6292703"/>
            <a:ext cx="2532501" cy="469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8312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6083447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2F0F207E-50E3-3702-D785-258BE65EC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5556" y="638113"/>
            <a:ext cx="4284417" cy="1665386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0"/>
              </a:spcBef>
            </a:pPr>
            <a:r>
              <a:rPr lang="en-US" sz="21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Conference </a:t>
            </a:r>
            <a:br>
              <a:rPr lang="en-US" sz="21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21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Evaluation</a:t>
            </a:r>
            <a:br>
              <a:rPr lang="en-US" sz="21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br>
              <a:rPr lang="en-US" sz="21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2100" u="sng" kern="120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https://nettskjema.no/a/451101</a:t>
            </a:r>
            <a:br>
              <a:rPr lang="en-US" sz="2100" kern="120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en-US" sz="21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5990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832F003-FCA6-4CFB-A2EA-308F3AA257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4420" y="640786"/>
            <a:ext cx="457200" cy="45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de 4" descr="Et bilde som inneholder person, klær, sko, innendørs&#10;&#10;Automatisk generert beskrivelse">
            <a:extLst>
              <a:ext uri="{FF2B5EF4-FFF2-40B4-BE49-F238E27FC236}">
                <a16:creationId xmlns:a16="http://schemas.microsoft.com/office/drawing/2014/main" id="{04E068FF-C5AA-7885-AD0C-69092A20CA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682"/>
          <a:stretch/>
        </p:blipFill>
        <p:spPr>
          <a:xfrm>
            <a:off x="1151437" y="2641119"/>
            <a:ext cx="3257969" cy="3575304"/>
          </a:xfrm>
          <a:prstGeom prst="rect">
            <a:avLst/>
          </a:prstGeom>
        </p:spPr>
      </p:pic>
      <p:pic>
        <p:nvPicPr>
          <p:cNvPr id="7" name="Bilde 6" descr="Et bilde som inneholder mønster, Grafikk, piksel, design&#10;&#10;Automatisk generert beskrivelse">
            <a:extLst>
              <a:ext uri="{FF2B5EF4-FFF2-40B4-BE49-F238E27FC236}">
                <a16:creationId xmlns:a16="http://schemas.microsoft.com/office/drawing/2014/main" id="{70F5AE20-60C4-A2FB-F6F5-D791A08303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420" y="2641119"/>
            <a:ext cx="3575304" cy="3575304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CFDDEC3B-C2AD-15AB-022B-11AE26029713}"/>
              </a:ext>
            </a:extLst>
          </p:cNvPr>
          <p:cNvSpPr txBox="1"/>
          <p:nvPr/>
        </p:nvSpPr>
        <p:spPr>
          <a:xfrm>
            <a:off x="1688789" y="6016368"/>
            <a:ext cx="272061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5" tooltip="https://www.flickr.com/photos/x-ray_delta_one/1383793749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Dette bildet</a:t>
            </a:r>
            <a:r>
              <a:rPr lang="en-US" sz="700">
                <a:solidFill>
                  <a:srgbClr val="FFFFFF"/>
                </a:solidFill>
              </a:rPr>
              <a:t> av Ukjent forfatter er lisensiert under </a:t>
            </a:r>
            <a:r>
              <a:rPr lang="en-US" sz="700">
                <a:solidFill>
                  <a:srgbClr val="FFFFFF"/>
                </a:solidFill>
                <a:hlinkClick r:id="rId7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n-US" sz="700">
              <a:solidFill>
                <a:srgbClr val="FFFFFF"/>
              </a:solidFill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12F5CA6E-8603-ADD4-CA85-9FB4843B12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69889" y="6382897"/>
            <a:ext cx="2532501" cy="469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6811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475191625ED074C86DF93794C010480" ma:contentTypeVersion="14" ma:contentTypeDescription="Opprett et nytt dokument." ma:contentTypeScope="" ma:versionID="c89f3e24d4ed5d301f45af6ac045f5f9">
  <xsd:schema xmlns:xsd="http://www.w3.org/2001/XMLSchema" xmlns:xs="http://www.w3.org/2001/XMLSchema" xmlns:p="http://schemas.microsoft.com/office/2006/metadata/properties" xmlns:ns2="1c47aad1-0d21-4344-a926-3dbc28c6bbbb" xmlns:ns3="d0cd48da-12e1-47d3-83b4-3360d64bb684" targetNamespace="http://schemas.microsoft.com/office/2006/metadata/properties" ma:root="true" ma:fieldsID="07e4ba836575b3907ed4a88fed9865a2" ns2:_="" ns3:_="">
    <xsd:import namespace="1c47aad1-0d21-4344-a926-3dbc28c6bbbb"/>
    <xsd:import namespace="d0cd48da-12e1-47d3-83b4-3360d64bb6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47aad1-0d21-4344-a926-3dbc28c6bb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Bildemerkelapper" ma:readOnly="false" ma:fieldId="{5cf76f15-5ced-4ddc-b409-7134ff3c332f}" ma:taxonomyMulti="true" ma:sspId="0df4930c-91c5-452e-b6ab-428d5d93c60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cd48da-12e1-47d3-83b4-3360d64bb684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19a9709c-b996-4d36-bdc7-eb597c871ac0}" ma:internalName="TaxCatchAll" ma:showField="CatchAllData" ma:web="d0cd48da-12e1-47d3-83b4-3360d64bb6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0cd48da-12e1-47d3-83b4-3360d64bb684" xsi:nil="true"/>
    <lcf76f155ced4ddcb4097134ff3c332f xmlns="1c47aad1-0d21-4344-a926-3dbc28c6bbbb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57D995E-EEA2-4857-BDC3-AADD3C1CAC5C}">
  <ds:schemaRefs>
    <ds:schemaRef ds:uri="1c47aad1-0d21-4344-a926-3dbc28c6bbbb"/>
    <ds:schemaRef ds:uri="d0cd48da-12e1-47d3-83b4-3360d64bb68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1A94FFB4-73DD-4318-81C4-4863F8D9D7A2}">
  <ds:schemaRefs>
    <ds:schemaRef ds:uri="d0cd48da-12e1-47d3-83b4-3360d64bb684"/>
    <ds:schemaRef ds:uri="http://schemas.openxmlformats.org/package/2006/metadata/core-properties"/>
    <ds:schemaRef ds:uri="http://purl.org/dc/terms/"/>
    <ds:schemaRef ds:uri="http://purl.org/dc/elements/1.1/"/>
    <ds:schemaRef ds:uri="1c47aad1-0d21-4344-a926-3dbc28c6bbbb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1D6D300-DED0-411F-8BB0-9B0732E02D8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1278</Words>
  <Application>Microsoft Office PowerPoint</Application>
  <PresentationFormat>Widescreen</PresentationFormat>
  <Paragraphs>159</Paragraphs>
  <Slides>27</Slides>
  <Notes>23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27</vt:i4>
      </vt:variant>
    </vt:vector>
  </HeadingPairs>
  <TitlesOfParts>
    <vt:vector size="36" baseType="lpstr">
      <vt:lpstr>__fkGroteskNeue_598ab8</vt:lpstr>
      <vt:lpstr>Aptos</vt:lpstr>
      <vt:lpstr>Aptos Display</vt:lpstr>
      <vt:lpstr>Arial</vt:lpstr>
      <vt:lpstr>Calibri</vt:lpstr>
      <vt:lpstr>Roboto</vt:lpstr>
      <vt:lpstr>var(--font-fk-grotesk-neue)</vt:lpstr>
      <vt:lpstr>Office-tema</vt:lpstr>
      <vt:lpstr>Office Theme</vt:lpstr>
      <vt:lpstr>The Curious Eye: Exploring English Language Learning through Art  Lynda LeBlanc and Gini Lockhart-Pedersen </vt:lpstr>
      <vt:lpstr>English Subject   Relevance and central values</vt:lpstr>
      <vt:lpstr>What is NOT inquiry-based practices?   </vt:lpstr>
      <vt:lpstr>Inquiry-based practices</vt:lpstr>
      <vt:lpstr>In English, we explore</vt:lpstr>
      <vt:lpstr>Sound… </vt:lpstr>
      <vt:lpstr>Questions about Moving Day Sound</vt:lpstr>
      <vt:lpstr>Questions about Moving Day Sight</vt:lpstr>
      <vt:lpstr>3. Nighthawks      by Edward Hopper, 1942      Art Institute of Chicago       </vt:lpstr>
      <vt:lpstr>Questions about Nighthawk Sound</vt:lpstr>
      <vt:lpstr>Questions about Nighthawk Sight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In English, we explore</vt:lpstr>
      <vt:lpstr>Reflection </vt:lpstr>
      <vt:lpstr>Possible extensions of this lesson </vt:lpstr>
      <vt:lpstr>Monet painted a series of stacks of harvested wheat.</vt:lpstr>
      <vt:lpstr>Your story has shed a new light on Rockwell’s or Hopper’s painting.  Like Monet, create a painting with the same subjects but in a new light. </vt:lpstr>
      <vt:lpstr>PowerPoint-presentasjon</vt:lpstr>
      <vt:lpstr>PowerPoint-presentasjon</vt:lpstr>
      <vt:lpstr>Create a living tableau   or a tableau vivant.</vt:lpstr>
      <vt:lpstr>Highlight one part of the picture</vt:lpstr>
      <vt:lpstr>Now it’s your turn!  Thank you!</vt:lpstr>
      <vt:lpstr>Conference  Evaluation  https://nettskjema.no/a/451101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Virginia Jean Lockhart-Pedersen</dc:creator>
  <cp:lastModifiedBy>Virginia Jean Lockhart-Pedersen</cp:lastModifiedBy>
  <cp:revision>3</cp:revision>
  <cp:lastPrinted>2024-09-20T13:18:26Z</cp:lastPrinted>
  <dcterms:created xsi:type="dcterms:W3CDTF">2024-09-04T10:22:16Z</dcterms:created>
  <dcterms:modified xsi:type="dcterms:W3CDTF">2024-11-26T13:46:19Z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0x0101005475191625ED074C86DF93794C010480</vt:lpwstr>
  </property>
  <property fmtid="{D5CDD505-2E9C-101B-9397-08002B2CF9AE}" pid="3" name="MediaServiceImageTags">
    <vt:lpwstr/>
  </property>
</Properties>
</file>