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8"/>
  </p:notesMasterIdLst>
  <p:handoutMasterIdLst>
    <p:handoutMasterId r:id="rId29"/>
  </p:handoutMasterIdLst>
  <p:sldIdLst>
    <p:sldId id="291" r:id="rId5"/>
    <p:sldId id="318" r:id="rId6"/>
    <p:sldId id="704" r:id="rId7"/>
    <p:sldId id="691" r:id="rId8"/>
    <p:sldId id="693" r:id="rId9"/>
    <p:sldId id="310" r:id="rId10"/>
    <p:sldId id="686" r:id="rId11"/>
    <p:sldId id="687" r:id="rId12"/>
    <p:sldId id="694" r:id="rId13"/>
    <p:sldId id="696" r:id="rId14"/>
    <p:sldId id="688" r:id="rId15"/>
    <p:sldId id="697" r:id="rId16"/>
    <p:sldId id="689" r:id="rId17"/>
    <p:sldId id="698" r:id="rId18"/>
    <p:sldId id="699" r:id="rId19"/>
    <p:sldId id="702" r:id="rId20"/>
    <p:sldId id="690" r:id="rId21"/>
    <p:sldId id="700" r:id="rId22"/>
    <p:sldId id="701" r:id="rId23"/>
    <p:sldId id="703" r:id="rId24"/>
    <p:sldId id="324" r:id="rId25"/>
    <p:sldId id="705" r:id="rId26"/>
    <p:sldId id="684" r:id="rId27"/>
  </p:sldIdLst>
  <p:sldSz cx="9144000" cy="5143500" type="screen16x9"/>
  <p:notesSz cx="6794500" cy="9906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EAB0"/>
    <a:srgbClr val="DEF6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4" autoAdjust="0"/>
    <p:restoredTop sz="60505" autoAdjust="0"/>
  </p:normalViewPr>
  <p:slideViewPr>
    <p:cSldViewPr snapToGrid="0">
      <p:cViewPr varScale="1">
        <p:scale>
          <a:sx n="47" d="100"/>
          <a:sy n="47" d="100"/>
        </p:scale>
        <p:origin x="1756" y="44"/>
      </p:cViewPr>
      <p:guideLst>
        <p:guide orient="horz" pos="162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CDF15ACB-6D39-BD4E-B219-F3F80F4D5658}" type="datetimeFigureOut">
              <a:rPr lang="nb-NO" smtClean="0"/>
              <a:t>18.10.2024</a:t>
            </a:fld>
            <a:endParaRPr lang="nb-NO"/>
          </a:p>
        </p:txBody>
      </p:sp>
      <p:sp>
        <p:nvSpPr>
          <p:cNvPr id="4" name="Plassholder for bunntekst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0753D036-F3E9-EE46-9B35-EC7759C2F543}" type="slidenum">
              <a:rPr lang="nb-NO" smtClean="0"/>
              <a:t>‹#›</a:t>
            </a:fld>
            <a:endParaRPr lang="nb-NO"/>
          </a:p>
        </p:txBody>
      </p:sp>
    </p:spTree>
    <p:extLst>
      <p:ext uri="{BB962C8B-B14F-4D97-AF65-F5344CB8AC3E}">
        <p14:creationId xmlns:p14="http://schemas.microsoft.com/office/powerpoint/2010/main" val="36361545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69444867-3A3C-8F4F-AA72-C1B9EB729F72}" type="datetimeFigureOut">
              <a:rPr lang="nb-NO" smtClean="0"/>
              <a:t>18.10.2024</a:t>
            </a:fld>
            <a:endParaRPr lang="nb-NO"/>
          </a:p>
        </p:txBody>
      </p:sp>
      <p:sp>
        <p:nvSpPr>
          <p:cNvPr id="4" name="Plassholder for lysbilde 3"/>
          <p:cNvSpPr>
            <a:spLocks noGrp="1" noRot="1" noChangeAspect="1"/>
          </p:cNvSpPr>
          <p:nvPr>
            <p:ph type="sldImg" idx="2"/>
          </p:nvPr>
        </p:nvSpPr>
        <p:spPr>
          <a:xfrm>
            <a:off x="95250" y="742950"/>
            <a:ext cx="6604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F45C457E-F630-C147-B67D-734B6B1CD9DE}" type="slidenum">
              <a:rPr lang="nb-NO" smtClean="0"/>
              <a:t>‹#›</a:t>
            </a:fld>
            <a:endParaRPr lang="nb-NO"/>
          </a:p>
        </p:txBody>
      </p:sp>
    </p:spTree>
    <p:extLst>
      <p:ext uri="{BB962C8B-B14F-4D97-AF65-F5344CB8AC3E}">
        <p14:creationId xmlns:p14="http://schemas.microsoft.com/office/powerpoint/2010/main" val="16730815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hiof.no/fss/leringsressurser/ordinnlering-og-grammatikk/Innl%C3%A6ring-av-ord/de-unike-ordene.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e%20verdenskjente%20kunstutstillinger%20:%20https:/artsandculture.google.com/partner?hl=en" TargetMode="External"/><Relationship Id="rId4" Type="http://schemas.openxmlformats.org/officeDocument/2006/relationships/hyperlink" Target="https://www.hiof.no/fss/leringsressurser/grunnleggende-ferdigheter/muntlig/muntlig-produksjon/baksnakk.html"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enseigner.tv5monde.com/search/site?search_api_fulltext=art&amp;f%5B0%5D=facet_niveaux%3A400" TargetMode="External"/><Relationship Id="rId3" Type="http://schemas.openxmlformats.org/officeDocument/2006/relationships/hyperlink" Target="https://www.louvre.fr/en/online-tours" TargetMode="External"/><Relationship Id="rId7" Type="http://schemas.openxmlformats.org/officeDocument/2006/relationships/hyperlink" Target="https://monecole.fr/fonctionnement-de-classe/rituels/histoire-de-lart-loeuvre-dart-de-la-semaine"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artsandculture.google.com/partner?hl=en&amp;tab=map" TargetMode="External"/><Relationship Id="rId5" Type="http://schemas.openxmlformats.org/officeDocument/2006/relationships/hyperlink" Target="https://artsandculture.google.com/partner?hl=en" TargetMode="External"/><Relationship Id="rId4" Type="http://schemas.openxmlformats.org/officeDocument/2006/relationships/hyperlink" Target="https://artsandculture.google.com/partner/musee-dorsay-paris?hl=en" TargetMode="External"/><Relationship Id="rId9" Type="http://schemas.openxmlformats.org/officeDocument/2006/relationships/hyperlink" Target="https://enseigner.tv5monde.com/fiches-pedagogiques-fle/france-du-dechet-loeuvre-dart"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mom-art.or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fr-FR" b="0" i="0" dirty="0">
                <a:solidFill>
                  <a:srgbClr val="000000"/>
                </a:solidFill>
                <a:effectLst/>
                <a:latin typeface="Source Sans Pro" panose="020B0503030403020204" pitchFamily="34" charset="0"/>
              </a:rPr>
              <a:t>Dans cet atelier, nous allons aborder le thème de l’art à travers une approche multisensorielle. Il s’agira d’éveiller la curiosité des élèves en utilisant une démarche pédagogique inductive qui va mettre les élèves en situation de découverte et d’expérimentation.</a:t>
            </a:r>
          </a:p>
          <a:p>
            <a:pPr algn="l"/>
            <a:r>
              <a:rPr lang="fr-FR" b="0" i="0" dirty="0">
                <a:solidFill>
                  <a:srgbClr val="000000"/>
                </a:solidFill>
                <a:effectLst/>
                <a:latin typeface="Source Sans Pro" panose="020B0503030403020204" pitchFamily="34" charset="0"/>
              </a:rPr>
              <a:t>Nous proposerons différentes activités adaptées aux différents niveaux pour que les apprenants FLE découvrent, présentent et comparent des œuvres artistiques en exprimant leurs opinions et expériences personnelles. </a:t>
            </a: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1</a:t>
            </a:fld>
            <a:endParaRPr lang="nb-NO"/>
          </a:p>
        </p:txBody>
      </p:sp>
    </p:spTree>
    <p:extLst>
      <p:ext uri="{BB962C8B-B14F-4D97-AF65-F5344CB8AC3E}">
        <p14:creationId xmlns:p14="http://schemas.microsoft.com/office/powerpoint/2010/main" val="4261559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r>
              <a:rPr lang="nb-NO" sz="1800" b="0" i="0" u="sng" dirty="0">
                <a:solidFill>
                  <a:srgbClr val="000000"/>
                </a:solidFill>
                <a:effectLst/>
                <a:latin typeface="Calibri" panose="020F0502020204030204" pitchFamily="34" charset="0"/>
              </a:rPr>
              <a:t>I andre deler finner begrepet i sammenheng med andre aspekter utover kultur.</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r>
              <a:rPr lang="nb-NO" sz="1800" b="1" i="0" dirty="0">
                <a:solidFill>
                  <a:srgbClr val="000000"/>
                </a:solidFill>
                <a:effectLst/>
                <a:latin typeface="Calibri" panose="020F0502020204030204" pitchFamily="34" charset="0"/>
              </a:rPr>
              <a:t>I Formålet med opplæringen finner vi begrepet «utforskning» her:</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800" b="0" i="0" dirty="0" err="1">
                <a:solidFill>
                  <a:srgbClr val="000000"/>
                </a:solidFill>
                <a:effectLst/>
                <a:latin typeface="Calibri" panose="020F0502020204030204" pitchFamily="34" charset="0"/>
              </a:rPr>
              <a:t>Elevane</a:t>
            </a:r>
            <a:r>
              <a:rPr lang="nb-NO" sz="1800" b="0" i="0" dirty="0">
                <a:solidFill>
                  <a:srgbClr val="000000"/>
                </a:solidFill>
                <a:effectLst/>
                <a:latin typeface="Calibri" panose="020F0502020204030204" pitchFamily="34" charset="0"/>
              </a:rPr>
              <a:t> skal få </a:t>
            </a:r>
            <a:r>
              <a:rPr lang="nb-NO" sz="1800" b="0" i="0" dirty="0" err="1">
                <a:solidFill>
                  <a:srgbClr val="000000"/>
                </a:solidFill>
                <a:effectLst/>
                <a:latin typeface="Calibri" panose="020F0502020204030204" pitchFamily="34" charset="0"/>
              </a:rPr>
              <a:t>utfalde</a:t>
            </a:r>
            <a:r>
              <a:rPr lang="nb-NO" sz="1800" b="0" i="0" dirty="0">
                <a:solidFill>
                  <a:srgbClr val="000000"/>
                </a:solidFill>
                <a:effectLst/>
                <a:latin typeface="Calibri" panose="020F0502020204030204" pitchFamily="34" charset="0"/>
              </a:rPr>
              <a:t> </a:t>
            </a:r>
            <a:r>
              <a:rPr lang="nb-NO" sz="1800" b="0" i="0" dirty="0" err="1">
                <a:solidFill>
                  <a:srgbClr val="000000"/>
                </a:solidFill>
                <a:effectLst/>
                <a:latin typeface="Calibri" panose="020F0502020204030204" pitchFamily="34" charset="0"/>
              </a:rPr>
              <a:t>skaparglede</a:t>
            </a:r>
            <a:r>
              <a:rPr lang="nb-NO" sz="1800" b="0" i="0" dirty="0">
                <a:solidFill>
                  <a:srgbClr val="000000"/>
                </a:solidFill>
                <a:effectLst/>
                <a:latin typeface="Calibri" panose="020F0502020204030204" pitchFamily="34" charset="0"/>
              </a:rPr>
              <a:t>, engasjement og utforskartrong. </a:t>
            </a:r>
          </a:p>
          <a:p>
            <a:pPr algn="l" rtl="0" fontAlgn="base"/>
            <a:r>
              <a:rPr lang="nb-NO" sz="1800" b="1" i="0" dirty="0">
                <a:solidFill>
                  <a:srgbClr val="000000"/>
                </a:solidFill>
                <a:effectLst/>
                <a:latin typeface="Calibri" panose="020F0502020204030204" pitchFamily="34" charset="0"/>
              </a:rPr>
              <a:t>I opplæringsverdigrunnlag finner vi begrepet her:</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r>
              <a:rPr lang="nb-NO" sz="1800" b="1" i="0" dirty="0">
                <a:solidFill>
                  <a:srgbClr val="000000"/>
                </a:solidFill>
                <a:effectLst/>
                <a:latin typeface="Calibri" panose="020F0502020204030204" pitchFamily="34" charset="0"/>
              </a:rPr>
              <a:t>&gt; Skaperglede, engasjement og utforskertrang</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r>
              <a:rPr lang="nb-NO" sz="1800" b="1" i="0" dirty="0">
                <a:solidFill>
                  <a:srgbClr val="000000"/>
                </a:solidFill>
                <a:effectLst/>
                <a:latin typeface="Calibri" panose="020F0502020204030204" pitchFamily="34" charset="0"/>
              </a:rPr>
              <a:t>I Fagets relevans og sentrale verdier finner vi begrepet «utforskning» her:</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800" b="0" i="0" dirty="0">
                <a:solidFill>
                  <a:srgbClr val="000000"/>
                </a:solidFill>
                <a:effectLst/>
                <a:latin typeface="Calibri" panose="020F0502020204030204" pitchFamily="34" charset="0"/>
              </a:rPr>
              <a:t>En sentral del av språklæring er også å utforske og tenke kritisk over bruk av kilder, hjelpemidler og læringsstrategier.   </a:t>
            </a:r>
          </a:p>
          <a:p>
            <a:pPr algn="l" rtl="0" fontAlgn="base"/>
            <a:r>
              <a:rPr lang="nb-NO" sz="1800" b="1" i="0" dirty="0">
                <a:solidFill>
                  <a:srgbClr val="000000"/>
                </a:solidFill>
                <a:effectLst/>
                <a:latin typeface="Calibri" panose="020F0502020204030204" pitchFamily="34" charset="0"/>
              </a:rPr>
              <a:t>I kjerneelementer finner vi begrepet her:</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r>
              <a:rPr lang="nb-NO" sz="1800" b="1" i="0" dirty="0">
                <a:solidFill>
                  <a:srgbClr val="000000"/>
                </a:solidFill>
                <a:effectLst/>
                <a:latin typeface="Calibri" panose="020F0502020204030204" pitchFamily="34" charset="0"/>
              </a:rPr>
              <a:t>&gt; interkulturell kompetanse</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800" b="0" i="0" dirty="0">
                <a:solidFill>
                  <a:srgbClr val="000000"/>
                </a:solidFill>
                <a:effectLst/>
                <a:latin typeface="Calibri" panose="020F0502020204030204" pitchFamily="34" charset="0"/>
              </a:rPr>
              <a:t>Kunnskap om og en utforskende tilnærming til andre språk, kulturer, levesett og tenkemåter åpner for nye perspektiver på verden og oss selv. </a:t>
            </a:r>
          </a:p>
          <a:p>
            <a:pPr algn="l" rtl="0" fontAlgn="base"/>
            <a:r>
              <a:rPr lang="nb-NO" sz="1800" b="1" i="0" dirty="0">
                <a:solidFill>
                  <a:srgbClr val="000000"/>
                </a:solidFill>
                <a:effectLst/>
                <a:latin typeface="Calibri" panose="020F0502020204030204" pitchFamily="34" charset="0"/>
              </a:rPr>
              <a:t>&gt; Språklæring og flerspråklighet</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800" b="0" i="0" dirty="0">
                <a:solidFill>
                  <a:srgbClr val="000000"/>
                </a:solidFill>
                <a:effectLst/>
                <a:latin typeface="Calibri" panose="020F0502020204030204" pitchFamily="34" charset="0"/>
              </a:rPr>
              <a:t>Kunnskap om språk og utforsking av egen språklæring gjør elevene bedre i stand til å lære og forstå språk i et livslangt perspektiv. </a:t>
            </a:r>
          </a:p>
          <a:p>
            <a:pPr algn="l" rtl="0" fontAlgn="base"/>
            <a:r>
              <a:rPr lang="nb-NO" sz="1800" b="1" i="0" dirty="0">
                <a:solidFill>
                  <a:srgbClr val="000000"/>
                </a:solidFill>
                <a:effectLst/>
                <a:latin typeface="Calibri" panose="020F0502020204030204" pitchFamily="34" charset="0"/>
              </a:rPr>
              <a:t>&gt; Språk og teknologi</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800" b="0" i="0" dirty="0">
                <a:solidFill>
                  <a:srgbClr val="000000"/>
                </a:solidFill>
                <a:effectLst/>
                <a:latin typeface="Calibri" panose="020F0502020204030204" pitchFamily="34" charset="0"/>
              </a:rPr>
              <a:t>Å utforske og utnytte faglig relevant språkteknologi og nye medier gir utvidede muligheter for kreativ og kritisk læring, bruk og forståelse av språk, kommunikasjon og interkulturell kompetanse. </a:t>
            </a:r>
          </a:p>
          <a:p>
            <a:pPr algn="l" rtl="0" fontAlgn="base"/>
            <a:r>
              <a:rPr lang="nb-NO" sz="1800" b="1" i="0" dirty="0">
                <a:solidFill>
                  <a:srgbClr val="000000"/>
                </a:solidFill>
                <a:effectLst/>
                <a:latin typeface="Calibri" panose="020F0502020204030204" pitchFamily="34" charset="0"/>
              </a:rPr>
              <a:t>I Grunnleggende ferdigheter finner vi begrepet «utforskning» her:</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r>
              <a:rPr lang="nb-NO" sz="1800" b="1" i="0" dirty="0">
                <a:solidFill>
                  <a:srgbClr val="000000"/>
                </a:solidFill>
                <a:effectLst/>
                <a:latin typeface="Calibri" panose="020F0502020204030204" pitchFamily="34" charset="0"/>
              </a:rPr>
              <a:t>&gt; Digitale ferdigheter</a:t>
            </a:r>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800" b="0" i="0" dirty="0">
                <a:solidFill>
                  <a:srgbClr val="000000"/>
                </a:solidFill>
                <a:effectLst/>
                <a:latin typeface="Calibri" panose="020F0502020204030204" pitchFamily="34" charset="0"/>
              </a:rPr>
              <a:t>Utviklingen av digitale ferdigheter i fremmedspråk går fra å bruke disse ressursene til språklæring og møte med autentisk språk, til i økende grad å bruke dem selvstendig for å kommunisere muntlig og skriftlig, innhente kunnskap, utforske kultur og geografi og lage sammensatte produkter. </a:t>
            </a:r>
          </a:p>
          <a:p>
            <a:pPr algn="l" rtl="0" fontAlgn="base"/>
            <a:r>
              <a:rPr lang="nb-NO" sz="1800" b="0" i="0" dirty="0">
                <a:solidFill>
                  <a:srgbClr val="000000"/>
                </a:solidFill>
                <a:effectLst/>
                <a:latin typeface="Calibri" panose="020F0502020204030204" pitchFamily="34" charset="0"/>
              </a:rPr>
              <a:t> </a:t>
            </a:r>
            <a:endParaRPr lang="nb-NO" sz="1050" b="0" i="0" dirty="0">
              <a:solidFill>
                <a:srgbClr val="000000"/>
              </a:solidFill>
              <a:effectLst/>
              <a:latin typeface="Segoe UI" panose="020B0502040204020203" pitchFamily="34" charset="0"/>
            </a:endParaRPr>
          </a:p>
          <a:p>
            <a:endParaRPr lang="nb-NO" sz="800"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2</a:t>
            </a:fld>
            <a:endParaRPr lang="nb-NO"/>
          </a:p>
        </p:txBody>
      </p:sp>
    </p:spTree>
    <p:extLst>
      <p:ext uri="{BB962C8B-B14F-4D97-AF65-F5344CB8AC3E}">
        <p14:creationId xmlns:p14="http://schemas.microsoft.com/office/powerpoint/2010/main" val="4099605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r>
              <a:rPr lang="nb-NO" sz="1200" b="0" i="0" u="sng" dirty="0">
                <a:solidFill>
                  <a:srgbClr val="000000"/>
                </a:solidFill>
                <a:effectLst/>
                <a:latin typeface="Calibri" panose="020F0502020204030204" pitchFamily="34" charset="0"/>
              </a:rPr>
              <a:t>I andre deler finner begrepet i sammenheng med andre aspekter utover kultur.</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r>
              <a:rPr lang="nb-NO" sz="1200" b="1" i="0" dirty="0">
                <a:solidFill>
                  <a:srgbClr val="000000"/>
                </a:solidFill>
                <a:effectLst/>
                <a:latin typeface="Calibri" panose="020F0502020204030204" pitchFamily="34" charset="0"/>
              </a:rPr>
              <a:t>I Formålet med opplæringen finner vi begrepet «utforskning» her:</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200" b="0" i="0" dirty="0" err="1">
                <a:solidFill>
                  <a:srgbClr val="000000"/>
                </a:solidFill>
                <a:effectLst/>
                <a:latin typeface="Calibri" panose="020F0502020204030204" pitchFamily="34" charset="0"/>
              </a:rPr>
              <a:t>Elevane</a:t>
            </a:r>
            <a:r>
              <a:rPr lang="nb-NO" sz="1200" b="0" i="0" dirty="0">
                <a:solidFill>
                  <a:srgbClr val="000000"/>
                </a:solidFill>
                <a:effectLst/>
                <a:latin typeface="Calibri" panose="020F0502020204030204" pitchFamily="34" charset="0"/>
              </a:rPr>
              <a:t> skal få </a:t>
            </a:r>
            <a:r>
              <a:rPr lang="nb-NO" sz="1200" b="0" i="0" dirty="0" err="1">
                <a:solidFill>
                  <a:srgbClr val="000000"/>
                </a:solidFill>
                <a:effectLst/>
                <a:latin typeface="Calibri" panose="020F0502020204030204" pitchFamily="34" charset="0"/>
              </a:rPr>
              <a:t>utfalde</a:t>
            </a:r>
            <a:r>
              <a:rPr lang="nb-NO" sz="1200" b="0" i="0" dirty="0">
                <a:solidFill>
                  <a:srgbClr val="000000"/>
                </a:solidFill>
                <a:effectLst/>
                <a:latin typeface="Calibri" panose="020F0502020204030204" pitchFamily="34" charset="0"/>
              </a:rPr>
              <a:t> </a:t>
            </a:r>
            <a:r>
              <a:rPr lang="nb-NO" sz="1200" b="0" i="0" dirty="0" err="1">
                <a:solidFill>
                  <a:srgbClr val="000000"/>
                </a:solidFill>
                <a:effectLst/>
                <a:latin typeface="Calibri" panose="020F0502020204030204" pitchFamily="34" charset="0"/>
              </a:rPr>
              <a:t>skaparglede</a:t>
            </a:r>
            <a:r>
              <a:rPr lang="nb-NO" sz="1200" b="0" i="0" dirty="0">
                <a:solidFill>
                  <a:srgbClr val="000000"/>
                </a:solidFill>
                <a:effectLst/>
                <a:latin typeface="Calibri" panose="020F0502020204030204" pitchFamily="34" charset="0"/>
              </a:rPr>
              <a:t>, engasjement og utforskartrong. </a:t>
            </a:r>
          </a:p>
          <a:p>
            <a:pPr algn="l" rtl="0" fontAlgn="base"/>
            <a:r>
              <a:rPr lang="nb-NO" sz="1200" b="1" i="0" dirty="0">
                <a:solidFill>
                  <a:srgbClr val="000000"/>
                </a:solidFill>
                <a:effectLst/>
                <a:latin typeface="Calibri" panose="020F0502020204030204" pitchFamily="34" charset="0"/>
              </a:rPr>
              <a:t>I opplæringsverdigrunnlag finner vi begrepet her:</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r>
              <a:rPr lang="nb-NO" sz="1200" b="1" i="0" dirty="0">
                <a:solidFill>
                  <a:srgbClr val="000000"/>
                </a:solidFill>
                <a:effectLst/>
                <a:latin typeface="Calibri" panose="020F0502020204030204" pitchFamily="34" charset="0"/>
              </a:rPr>
              <a:t>&gt; Skaperglede, engasjement og utforskertrang</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r>
              <a:rPr lang="nb-NO" sz="1200" b="1" i="0" dirty="0">
                <a:solidFill>
                  <a:srgbClr val="000000"/>
                </a:solidFill>
                <a:effectLst/>
                <a:latin typeface="Calibri" panose="020F0502020204030204" pitchFamily="34" charset="0"/>
              </a:rPr>
              <a:t>I Fagets relevans og sentrale verdier finner vi begrepet «utforskning» her:</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200" b="0" i="0" dirty="0">
                <a:solidFill>
                  <a:srgbClr val="000000"/>
                </a:solidFill>
                <a:effectLst/>
                <a:latin typeface="Calibri" panose="020F0502020204030204" pitchFamily="34" charset="0"/>
              </a:rPr>
              <a:t>En sentral del av språklæring er også å utforske og tenke kritisk over bruk av kilder, hjelpemidler og læringsstrategier.   </a:t>
            </a:r>
          </a:p>
          <a:p>
            <a:pPr algn="l" rtl="0" fontAlgn="base"/>
            <a:r>
              <a:rPr lang="nb-NO" sz="1200" b="1" i="0" dirty="0">
                <a:solidFill>
                  <a:srgbClr val="000000"/>
                </a:solidFill>
                <a:effectLst/>
                <a:latin typeface="Calibri" panose="020F0502020204030204" pitchFamily="34" charset="0"/>
              </a:rPr>
              <a:t>I kjerneelementer finner vi begrepet her:</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r>
              <a:rPr lang="nb-NO" sz="1200" b="1" i="0" dirty="0">
                <a:solidFill>
                  <a:srgbClr val="000000"/>
                </a:solidFill>
                <a:effectLst/>
                <a:latin typeface="Calibri" panose="020F0502020204030204" pitchFamily="34" charset="0"/>
              </a:rPr>
              <a:t>&gt; interkulturell kompetanse</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200" b="0" i="0" dirty="0">
                <a:solidFill>
                  <a:srgbClr val="000000"/>
                </a:solidFill>
                <a:effectLst/>
                <a:latin typeface="Calibri" panose="020F0502020204030204" pitchFamily="34" charset="0"/>
              </a:rPr>
              <a:t>Kunnskap om og en utforskende tilnærming til andre språk, kulturer, levesett og tenkemåter åpner for nye perspektiver på verden og oss selv. </a:t>
            </a:r>
          </a:p>
          <a:p>
            <a:pPr algn="l" rtl="0" fontAlgn="base"/>
            <a:r>
              <a:rPr lang="nb-NO" sz="1200" b="1" i="0" dirty="0">
                <a:solidFill>
                  <a:srgbClr val="000000"/>
                </a:solidFill>
                <a:effectLst/>
                <a:latin typeface="Calibri" panose="020F0502020204030204" pitchFamily="34" charset="0"/>
              </a:rPr>
              <a:t>&gt; Språklæring og flerspråklighet</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200" b="0" i="0" dirty="0">
                <a:solidFill>
                  <a:srgbClr val="000000"/>
                </a:solidFill>
                <a:effectLst/>
                <a:latin typeface="Calibri" panose="020F0502020204030204" pitchFamily="34" charset="0"/>
              </a:rPr>
              <a:t>Kunnskap om språk og utforsking av egen språklæring gjør elevene bedre i stand til å lære og forstå språk i et livslangt perspektiv. </a:t>
            </a:r>
          </a:p>
          <a:p>
            <a:pPr algn="l" rtl="0" fontAlgn="base"/>
            <a:r>
              <a:rPr lang="nb-NO" sz="1200" b="1" i="0" dirty="0">
                <a:solidFill>
                  <a:srgbClr val="000000"/>
                </a:solidFill>
                <a:effectLst/>
                <a:latin typeface="Calibri" panose="020F0502020204030204" pitchFamily="34" charset="0"/>
              </a:rPr>
              <a:t>&gt; Språk og teknologi</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200" b="0" i="0" dirty="0">
                <a:solidFill>
                  <a:srgbClr val="000000"/>
                </a:solidFill>
                <a:effectLst/>
                <a:latin typeface="Calibri" panose="020F0502020204030204" pitchFamily="34" charset="0"/>
              </a:rPr>
              <a:t>Å utforske og utnytte faglig relevant språkteknologi og nye medier gir utvidede muligheter for kreativ og kritisk læring, bruk og forståelse av språk, kommunikasjon og interkulturell kompetanse. </a:t>
            </a:r>
          </a:p>
          <a:p>
            <a:pPr algn="l" rtl="0" fontAlgn="base"/>
            <a:r>
              <a:rPr lang="nb-NO" sz="1200" b="1" i="0" dirty="0">
                <a:solidFill>
                  <a:srgbClr val="000000"/>
                </a:solidFill>
                <a:effectLst/>
                <a:latin typeface="Calibri" panose="020F0502020204030204" pitchFamily="34" charset="0"/>
              </a:rPr>
              <a:t>I Grunnleggende ferdigheter finner vi begrepet «utforskning» her:</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r>
              <a:rPr lang="nb-NO" sz="1200" b="1" i="0" dirty="0">
                <a:solidFill>
                  <a:srgbClr val="000000"/>
                </a:solidFill>
                <a:effectLst/>
                <a:latin typeface="Calibri" panose="020F0502020204030204" pitchFamily="34" charset="0"/>
              </a:rPr>
              <a:t>&gt; Digitale ferdigheter</a:t>
            </a:r>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200" b="0" i="0" dirty="0">
                <a:solidFill>
                  <a:srgbClr val="000000"/>
                </a:solidFill>
                <a:effectLst/>
                <a:latin typeface="Calibri" panose="020F0502020204030204" pitchFamily="34" charset="0"/>
              </a:rPr>
              <a:t>Utviklingen av digitale ferdigheter i fremmedspråk går fra å bruke disse ressursene til språklæring og møte med autentisk språk, til i økende grad å bruke dem selvstendig for å kommunisere muntlig og skriftlig, innhente kunnskap, utforske kultur og geografi og lage sammensatte produkter. </a:t>
            </a:r>
          </a:p>
          <a:p>
            <a:pPr algn="l" rtl="0" fontAlgn="base"/>
            <a:r>
              <a:rPr lang="nb-NO" sz="1200" b="0" i="0" dirty="0">
                <a:solidFill>
                  <a:srgbClr val="000000"/>
                </a:solidFill>
                <a:effectLst/>
                <a:latin typeface="Calibri" panose="020F0502020204030204" pitchFamily="34" charset="0"/>
              </a:rPr>
              <a:t> </a:t>
            </a:r>
            <a:endParaRPr lang="nb-NO" sz="800" b="0" i="0" dirty="0">
              <a:solidFill>
                <a:srgbClr val="000000"/>
              </a:solidFill>
              <a:effectLst/>
              <a:latin typeface="Segoe UI" panose="020B0502040204020203" pitchFamily="34" charset="0"/>
            </a:endParaRP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3</a:t>
            </a:fld>
            <a:endParaRPr lang="nb-NO"/>
          </a:p>
        </p:txBody>
      </p:sp>
    </p:spTree>
    <p:extLst>
      <p:ext uri="{BB962C8B-B14F-4D97-AF65-F5344CB8AC3E}">
        <p14:creationId xmlns:p14="http://schemas.microsoft.com/office/powerpoint/2010/main" val="3983041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https://dispensetascience.systeme.io/la-pdagogie-de-la-dcouverte</a:t>
            </a:r>
          </a:p>
        </p:txBody>
      </p:sp>
      <p:sp>
        <p:nvSpPr>
          <p:cNvPr id="4" name="Plassholder for lysbildenummer 3"/>
          <p:cNvSpPr>
            <a:spLocks noGrp="1"/>
          </p:cNvSpPr>
          <p:nvPr>
            <p:ph type="sldNum" sz="quarter" idx="5"/>
          </p:nvPr>
        </p:nvSpPr>
        <p:spPr/>
        <p:txBody>
          <a:bodyPr/>
          <a:lstStyle/>
          <a:p>
            <a:fld id="{F45C457E-F630-C147-B67D-734B6B1CD9DE}" type="slidenum">
              <a:rPr lang="nb-NO" smtClean="0"/>
              <a:t>4</a:t>
            </a:fld>
            <a:endParaRPr lang="nb-NO"/>
          </a:p>
        </p:txBody>
      </p:sp>
    </p:spTree>
    <p:extLst>
      <p:ext uri="{BB962C8B-B14F-4D97-AF65-F5344CB8AC3E}">
        <p14:creationId xmlns:p14="http://schemas.microsoft.com/office/powerpoint/2010/main" val="2916381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https://dispensetascience.systeme.io/la-pdagogie-de-la-dcouverte</a:t>
            </a:r>
          </a:p>
        </p:txBody>
      </p:sp>
      <p:sp>
        <p:nvSpPr>
          <p:cNvPr id="4" name="Plassholder for lysbildenummer 3"/>
          <p:cNvSpPr>
            <a:spLocks noGrp="1"/>
          </p:cNvSpPr>
          <p:nvPr>
            <p:ph type="sldNum" sz="quarter" idx="5"/>
          </p:nvPr>
        </p:nvSpPr>
        <p:spPr/>
        <p:txBody>
          <a:bodyPr/>
          <a:lstStyle/>
          <a:p>
            <a:fld id="{F45C457E-F630-C147-B67D-734B6B1CD9DE}" type="slidenum">
              <a:rPr lang="nb-NO" smtClean="0"/>
              <a:t>5</a:t>
            </a:fld>
            <a:endParaRPr lang="nb-NO"/>
          </a:p>
        </p:txBody>
      </p:sp>
    </p:spTree>
    <p:extLst>
      <p:ext uri="{BB962C8B-B14F-4D97-AF65-F5344CB8AC3E}">
        <p14:creationId xmlns:p14="http://schemas.microsoft.com/office/powerpoint/2010/main" val="76456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6</a:t>
            </a:fld>
            <a:endParaRPr lang="nb-NO"/>
          </a:p>
        </p:txBody>
      </p:sp>
    </p:spTree>
    <p:extLst>
      <p:ext uri="{BB962C8B-B14F-4D97-AF65-F5344CB8AC3E}">
        <p14:creationId xmlns:p14="http://schemas.microsoft.com/office/powerpoint/2010/main" val="4184921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dirty="0"/>
              <a:t>Sette i kontekst: Hvor er vi?</a:t>
            </a:r>
          </a:p>
          <a:p>
            <a:pPr marL="0" indent="0" algn="l" rtl="0" fontAlgn="base">
              <a:buNone/>
            </a:pPr>
            <a:endParaRPr lang="nb-NO" b="0" i="0" dirty="0">
              <a:solidFill>
                <a:srgbClr val="2F5496"/>
              </a:solidFill>
              <a:effectLst/>
              <a:latin typeface="Segoe UI" panose="020B0502040204020203" pitchFamily="34" charset="0"/>
            </a:endParaRPr>
          </a:p>
          <a:p>
            <a:pPr algn="l" rtl="0" fontAlgn="base"/>
            <a:r>
              <a:rPr lang="nb-NO" sz="1200" b="0" i="0" dirty="0">
                <a:solidFill>
                  <a:srgbClr val="000000"/>
                </a:solidFill>
                <a:effectLst/>
                <a:latin typeface="Calibri Light" panose="020F0302020204030204" pitchFamily="34" charset="0"/>
              </a:rPr>
              <a:t>Velg noen elementer fra bildet ditt og finn lyder som kan representere disse. Målet er elevene skal prøve å gjøre seg et inntrykk av det som bildet kan gjenspeile.  </a:t>
            </a:r>
            <a:endParaRPr lang="nb-NO" b="0" i="0" dirty="0">
              <a:solidFill>
                <a:srgbClr val="000000"/>
              </a:solidFill>
              <a:effectLst/>
              <a:latin typeface="Segoe UI" panose="020B0502040204020203" pitchFamily="34" charset="0"/>
            </a:endParaRP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8</a:t>
            </a:fld>
            <a:endParaRPr lang="nb-NO"/>
          </a:p>
        </p:txBody>
      </p:sp>
    </p:spTree>
    <p:extLst>
      <p:ext uri="{BB962C8B-B14F-4D97-AF65-F5344CB8AC3E}">
        <p14:creationId xmlns:p14="http://schemas.microsoft.com/office/powerpoint/2010/main" val="1207694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dirty="0"/>
              <a:t>Eple spising</a:t>
            </a:r>
          </a:p>
          <a:p>
            <a:pPr marL="0" indent="0">
              <a:buNone/>
            </a:pPr>
            <a:r>
              <a:rPr lang="nb-NO" dirty="0" err="1"/>
              <a:t>Musique</a:t>
            </a:r>
            <a:r>
              <a:rPr lang="nb-NO" dirty="0"/>
              <a:t> </a:t>
            </a:r>
            <a:r>
              <a:rPr lang="nb-NO" dirty="0" err="1"/>
              <a:t>tahitienne</a:t>
            </a:r>
            <a:endParaRPr lang="nb-NO" dirty="0"/>
          </a:p>
          <a:p>
            <a:pPr marL="0" indent="0">
              <a:buNone/>
            </a:pPr>
            <a:r>
              <a:rPr lang="nb-NO" dirty="0"/>
              <a:t>Bading</a:t>
            </a:r>
          </a:p>
          <a:p>
            <a:pPr marL="0" indent="0">
              <a:buNone/>
            </a:pPr>
            <a:r>
              <a:rPr lang="nb-NO" dirty="0" err="1"/>
              <a:t>Oiseau</a:t>
            </a:r>
            <a:r>
              <a:rPr lang="nb-NO" dirty="0"/>
              <a:t> </a:t>
            </a:r>
            <a:r>
              <a:rPr lang="nb-NO" dirty="0" err="1"/>
              <a:t>monarque</a:t>
            </a:r>
            <a:endParaRPr lang="nb-NO" dirty="0"/>
          </a:p>
          <a:p>
            <a:pPr marL="0" indent="0">
              <a:buNone/>
            </a:pPr>
            <a:endParaRPr lang="nb-NO" dirty="0"/>
          </a:p>
          <a:p>
            <a:pPr marL="0" indent="0">
              <a:buNone/>
            </a:pPr>
            <a:endParaRPr lang="nb-NO" dirty="0"/>
          </a:p>
          <a:p>
            <a:pPr marL="0" indent="0" algn="l" rtl="0" fontAlgn="base">
              <a:buNone/>
            </a:pPr>
            <a:endParaRPr lang="nb-NO" b="0" i="0" dirty="0">
              <a:solidFill>
                <a:srgbClr val="2F5496"/>
              </a:solidFill>
              <a:effectLst/>
              <a:latin typeface="Segoe UI" panose="020B0502040204020203" pitchFamily="34" charset="0"/>
            </a:endParaRP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9</a:t>
            </a:fld>
            <a:endParaRPr lang="nb-NO"/>
          </a:p>
        </p:txBody>
      </p:sp>
    </p:spTree>
    <p:extLst>
      <p:ext uri="{BB962C8B-B14F-4D97-AF65-F5344CB8AC3E}">
        <p14:creationId xmlns:p14="http://schemas.microsoft.com/office/powerpoint/2010/main" val="2062234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http://www.newestmuseum.ru/data/authors/g/gauguin_paul/nave_nave_moe/index.php?lang=fr</a:t>
            </a:r>
          </a:p>
        </p:txBody>
      </p:sp>
      <p:sp>
        <p:nvSpPr>
          <p:cNvPr id="4" name="Plassholder for lysbildenummer 3"/>
          <p:cNvSpPr>
            <a:spLocks noGrp="1"/>
          </p:cNvSpPr>
          <p:nvPr>
            <p:ph type="sldNum" sz="quarter" idx="5"/>
          </p:nvPr>
        </p:nvSpPr>
        <p:spPr/>
        <p:txBody>
          <a:bodyPr/>
          <a:lstStyle/>
          <a:p>
            <a:fld id="{F45C457E-F630-C147-B67D-734B6B1CD9DE}" type="slidenum">
              <a:rPr lang="nb-NO" smtClean="0"/>
              <a:t>10</a:t>
            </a:fld>
            <a:endParaRPr lang="nb-NO"/>
          </a:p>
        </p:txBody>
      </p:sp>
    </p:spTree>
    <p:extLst>
      <p:ext uri="{BB962C8B-B14F-4D97-AF65-F5344CB8AC3E}">
        <p14:creationId xmlns:p14="http://schemas.microsoft.com/office/powerpoint/2010/main" val="545507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FORSLAG?</a:t>
            </a:r>
          </a:p>
        </p:txBody>
      </p:sp>
      <p:sp>
        <p:nvSpPr>
          <p:cNvPr id="4" name="Plassholder for lysbildenummer 3"/>
          <p:cNvSpPr>
            <a:spLocks noGrp="1"/>
          </p:cNvSpPr>
          <p:nvPr>
            <p:ph type="sldNum" sz="quarter" idx="5"/>
          </p:nvPr>
        </p:nvSpPr>
        <p:spPr/>
        <p:txBody>
          <a:bodyPr/>
          <a:lstStyle/>
          <a:p>
            <a:fld id="{F45C457E-F630-C147-B67D-734B6B1CD9DE}" type="slidenum">
              <a:rPr lang="nb-NO" smtClean="0"/>
              <a:t>11</a:t>
            </a:fld>
            <a:endParaRPr lang="nb-NO"/>
          </a:p>
        </p:txBody>
      </p:sp>
    </p:spTree>
    <p:extLst>
      <p:ext uri="{BB962C8B-B14F-4D97-AF65-F5344CB8AC3E}">
        <p14:creationId xmlns:p14="http://schemas.microsoft.com/office/powerpoint/2010/main" val="3063987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r>
              <a:rPr lang="nb-NO" sz="1800" b="1" i="0" dirty="0">
                <a:solidFill>
                  <a:srgbClr val="000000"/>
                </a:solidFill>
                <a:effectLst/>
                <a:latin typeface="Calibri" panose="020F0502020204030204" pitchFamily="34" charset="0"/>
              </a:rPr>
              <a:t>Venndiagram: </a:t>
            </a:r>
            <a:r>
              <a:rPr lang="nb-NO" sz="1800" b="0" i="0" dirty="0">
                <a:solidFill>
                  <a:srgbClr val="000000"/>
                </a:solidFill>
                <a:effectLst/>
                <a:latin typeface="Calibri" panose="020F0502020204030204" pitchFamily="34" charset="0"/>
              </a:rPr>
              <a:t>sammenligne bildene, sammenligne tegningene, Tahiti/Norge, en fin dag, en sommer dag</a:t>
            </a:r>
          </a:p>
          <a:p>
            <a:pPr algn="l" rtl="0" fontAlgn="base"/>
            <a:r>
              <a:rPr lang="nb-NO" dirty="0"/>
              <a:t>Fargelegge: https://dessinemoiunehistoire.net/coloriage-artiste-peintre/ </a:t>
            </a:r>
          </a:p>
        </p:txBody>
      </p:sp>
      <p:sp>
        <p:nvSpPr>
          <p:cNvPr id="4" name="Plassholder for lysbildenummer 3"/>
          <p:cNvSpPr>
            <a:spLocks noGrp="1"/>
          </p:cNvSpPr>
          <p:nvPr>
            <p:ph type="sldNum" sz="quarter" idx="5"/>
          </p:nvPr>
        </p:nvSpPr>
        <p:spPr/>
        <p:txBody>
          <a:bodyPr/>
          <a:lstStyle/>
          <a:p>
            <a:fld id="{F45C457E-F630-C147-B67D-734B6B1CD9DE}" type="slidenum">
              <a:rPr lang="nb-NO" smtClean="0"/>
              <a:t>12</a:t>
            </a:fld>
            <a:endParaRPr lang="nb-NO"/>
          </a:p>
        </p:txBody>
      </p:sp>
    </p:spTree>
    <p:extLst>
      <p:ext uri="{BB962C8B-B14F-4D97-AF65-F5344CB8AC3E}">
        <p14:creationId xmlns:p14="http://schemas.microsoft.com/office/powerpoint/2010/main" val="210043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FORSLAG?</a:t>
            </a:r>
          </a:p>
        </p:txBody>
      </p:sp>
      <p:sp>
        <p:nvSpPr>
          <p:cNvPr id="4" name="Plassholder for lysbildenummer 3"/>
          <p:cNvSpPr>
            <a:spLocks noGrp="1"/>
          </p:cNvSpPr>
          <p:nvPr>
            <p:ph type="sldNum" sz="quarter" idx="5"/>
          </p:nvPr>
        </p:nvSpPr>
        <p:spPr/>
        <p:txBody>
          <a:bodyPr/>
          <a:lstStyle/>
          <a:p>
            <a:fld id="{F45C457E-F630-C147-B67D-734B6B1CD9DE}" type="slidenum">
              <a:rPr lang="nb-NO" smtClean="0"/>
              <a:t>13</a:t>
            </a:fld>
            <a:endParaRPr lang="nb-NO"/>
          </a:p>
        </p:txBody>
      </p:sp>
    </p:spTree>
    <p:extLst>
      <p:ext uri="{BB962C8B-B14F-4D97-AF65-F5344CB8AC3E}">
        <p14:creationId xmlns:p14="http://schemas.microsoft.com/office/powerpoint/2010/main" val="1279697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r>
              <a:rPr lang="nb-NO" sz="1800" b="1" i="0" dirty="0">
                <a:solidFill>
                  <a:srgbClr val="000000"/>
                </a:solidFill>
                <a:effectLst/>
                <a:latin typeface="Calibri" panose="020F0502020204030204" pitchFamily="34" charset="0"/>
              </a:rPr>
              <a:t>Andre forslag</a:t>
            </a:r>
            <a:r>
              <a:rPr lang="nb-NO" sz="1800" b="0" i="0" dirty="0">
                <a:solidFill>
                  <a:srgbClr val="000000"/>
                </a:solidFill>
                <a:effectLst/>
                <a:latin typeface="Calibri" panose="020F0502020204030204" pitchFamily="34" charset="0"/>
              </a:rPr>
              <a:t>: be Chat GPT (</a:t>
            </a:r>
            <a:r>
              <a:rPr lang="nb-NO" sz="1800" b="0" i="0" dirty="0" err="1">
                <a:solidFill>
                  <a:srgbClr val="000000"/>
                </a:solidFill>
                <a:effectLst/>
                <a:latin typeface="Calibri" panose="020F0502020204030204" pitchFamily="34" charset="0"/>
              </a:rPr>
              <a:t>copilote</a:t>
            </a:r>
            <a:r>
              <a:rPr lang="nb-NO" sz="1800" b="0" i="0" dirty="0">
                <a:solidFill>
                  <a:srgbClr val="000000"/>
                </a:solidFill>
                <a:effectLst/>
                <a:latin typeface="Calibri" panose="020F0502020204030204" pitchFamily="34" charset="0"/>
              </a:rPr>
              <a:t>) om å gjenskape første bildet. Bytt ut Van Gogh bildet med DITT (oppdiktet) favoritt bilde. (eller med utgangspunkt i bilde 2: hva tar gutten et bilde av?) </a:t>
            </a:r>
            <a:endParaRPr lang="nb-NO" sz="2800" b="0" i="0" dirty="0">
              <a:solidFill>
                <a:srgbClr val="000000"/>
              </a:solidFill>
              <a:effectLst/>
              <a:latin typeface="Segoe UI" panose="020B0502040204020203" pitchFamily="34" charset="0"/>
            </a:endParaRPr>
          </a:p>
          <a:p>
            <a:pPr algn="l" rtl="0" fontAlgn="base"/>
            <a:r>
              <a:rPr lang="nb-NO" sz="1800" b="1" i="0" dirty="0">
                <a:solidFill>
                  <a:srgbClr val="000000"/>
                </a:solidFill>
                <a:effectLst/>
                <a:latin typeface="Calibri" panose="020F0502020204030204" pitchFamily="34" charset="0"/>
              </a:rPr>
              <a:t>Assosiasjoner:</a:t>
            </a:r>
            <a:r>
              <a:rPr lang="nb-NO" sz="1800" b="0" i="0" dirty="0">
                <a:solidFill>
                  <a:srgbClr val="000000"/>
                </a:solidFill>
                <a:effectLst/>
                <a:latin typeface="Calibri" panose="020F0502020204030204" pitchFamily="34" charset="0"/>
              </a:rPr>
              <a:t> </a:t>
            </a:r>
            <a:r>
              <a:rPr lang="nb-NO" b="0" i="0" dirty="0">
                <a:solidFill>
                  <a:srgbClr val="000000"/>
                </a:solidFill>
                <a:effectLst/>
                <a:latin typeface="Calibri" panose="020F0502020204030204" pitchFamily="34" charset="0"/>
              </a:rPr>
              <a:t>familie / kveld / fritid / jeger / kjedelig/gøy, glad/trist stemning, tolkning (bearbeidelse)</a:t>
            </a:r>
          </a:p>
          <a:p>
            <a:pPr algn="l" rtl="0" fontAlgn="base"/>
            <a:r>
              <a:rPr lang="nb-NO" b="0" i="0" dirty="0">
                <a:solidFill>
                  <a:srgbClr val="000000"/>
                </a:solidFill>
                <a:effectLst/>
                <a:latin typeface="Calibri" panose="020F0502020204030204" pitchFamily="34" charset="0"/>
              </a:rPr>
              <a:t>Evt. De unike ord: </a:t>
            </a:r>
            <a:r>
              <a:rPr lang="nb-NO" sz="1800" b="0" i="0" u="sng" strike="noStrike" dirty="0">
                <a:solidFill>
                  <a:srgbClr val="0563C1"/>
                </a:solidFill>
                <a:effectLst/>
                <a:latin typeface="Calibri" panose="020F0502020204030204" pitchFamily="34" charset="0"/>
                <a:hlinkClick r:id="rId3"/>
              </a:rPr>
              <a:t>https://www.hiof.no/fss/leringsressurser/ordinnlering-og-grammatikk/Innl%C3%A6ring-av-ord/de-unike-ordene.html</a:t>
            </a:r>
            <a:r>
              <a:rPr lang="nb-NO" sz="1800" b="0" i="0" dirty="0">
                <a:solidFill>
                  <a:srgbClr val="000000"/>
                </a:solidFill>
                <a:effectLst/>
                <a:latin typeface="Calibri" panose="020F0502020204030204" pitchFamily="34" charset="0"/>
              </a:rPr>
              <a:t> </a:t>
            </a:r>
            <a:endParaRPr lang="nb-NO" b="0" i="0" dirty="0">
              <a:solidFill>
                <a:srgbClr val="000000"/>
              </a:solidFill>
              <a:effectLst/>
              <a:latin typeface="Calibri" panose="020F0502020204030204" pitchFamily="34" charset="0"/>
            </a:endParaRPr>
          </a:p>
          <a:p>
            <a:pPr algn="l" rtl="0" fontAlgn="base"/>
            <a:r>
              <a:rPr lang="nb-NO" sz="1800" b="1" i="0" dirty="0">
                <a:solidFill>
                  <a:srgbClr val="000000"/>
                </a:solidFill>
                <a:effectLst/>
                <a:latin typeface="Calibri" panose="020F0502020204030204" pitchFamily="34" charset="0"/>
              </a:rPr>
              <a:t>Aktivitet </a:t>
            </a:r>
            <a:r>
              <a:rPr lang="nb-NO" sz="1800" b="0" i="0" dirty="0">
                <a:solidFill>
                  <a:srgbClr val="000000"/>
                </a:solidFill>
                <a:effectLst/>
                <a:latin typeface="Calibri" panose="020F0502020204030204" pitchFamily="34" charset="0"/>
              </a:rPr>
              <a:t>Baksnakk: en del av et maleri/bilde på ryggen, finne hvem hører sammen. </a:t>
            </a:r>
          </a:p>
          <a:p>
            <a:pPr marL="0" marR="0" lvl="0" indent="0" algn="l" defTabSz="457200" rtl="0" eaLnBrk="1" fontAlgn="base" latinLnBrk="0" hangingPunct="1">
              <a:lnSpc>
                <a:spcPct val="100000"/>
              </a:lnSpc>
              <a:spcBef>
                <a:spcPts val="0"/>
              </a:spcBef>
              <a:spcAft>
                <a:spcPts val="0"/>
              </a:spcAft>
              <a:buClrTx/>
              <a:buSzTx/>
              <a:buFontTx/>
              <a:buNone/>
              <a:tabLst/>
              <a:defRPr/>
            </a:pPr>
            <a:r>
              <a:rPr lang="nb-NO" sz="1200" b="0" i="0" u="sng" strike="noStrike" dirty="0">
                <a:solidFill>
                  <a:srgbClr val="0563C1"/>
                </a:solidFill>
                <a:effectLst/>
                <a:latin typeface="Calibri" panose="020F0502020204030204" pitchFamily="34" charset="0"/>
                <a:hlinkClick r:id="rId4"/>
              </a:rPr>
              <a:t>https://www.hiof.no/fss/leringsressurser/grunnleggende-ferdigheter/muntlig/muntlig-produksjon/baksnakk.html</a:t>
            </a:r>
            <a:endParaRPr lang="nb-NO" sz="1200" b="0" i="0" u="sng" strike="noStrike" dirty="0">
              <a:solidFill>
                <a:srgbClr val="0563C1"/>
              </a:solidFill>
              <a:effectLst/>
              <a:latin typeface="Calibri" panose="020F0502020204030204" pitchFamily="34" charset="0"/>
            </a:endParaRPr>
          </a:p>
          <a:p>
            <a:pPr algn="l" rtl="0" fontAlgn="base"/>
            <a:r>
              <a:rPr lang="nb-NO" sz="1200" b="1" i="0" dirty="0">
                <a:solidFill>
                  <a:srgbClr val="000000"/>
                </a:solidFill>
                <a:effectLst/>
                <a:latin typeface="Calibri" panose="020F0502020204030204" pitchFamily="34" charset="0"/>
              </a:rPr>
              <a:t>Aktivitet</a:t>
            </a:r>
            <a:r>
              <a:rPr lang="nb-NO" sz="1200" b="0" i="0" dirty="0">
                <a:solidFill>
                  <a:srgbClr val="000000"/>
                </a:solidFill>
                <a:effectLst/>
                <a:latin typeface="Calibri" panose="020F0502020204030204" pitchFamily="34" charset="0"/>
              </a:rPr>
              <a:t>: beskrive et maleri (se innhenting – Costa) ex: bildet Picasso blå periode familie </a:t>
            </a:r>
            <a:r>
              <a:rPr lang="nb-NO" sz="1200" b="0" i="0" dirty="0" err="1">
                <a:solidFill>
                  <a:srgbClr val="000000"/>
                </a:solidFill>
                <a:effectLst/>
                <a:latin typeface="Calibri" panose="020F0502020204030204" pitchFamily="34" charset="0"/>
              </a:rPr>
              <a:t>piknikk</a:t>
            </a:r>
            <a:r>
              <a:rPr lang="nb-NO" sz="1200" b="0" i="0" dirty="0">
                <a:solidFill>
                  <a:srgbClr val="000000"/>
                </a:solidFill>
                <a:effectLst/>
                <a:latin typeface="Calibri" panose="020F0502020204030204" pitchFamily="34" charset="0"/>
              </a:rPr>
              <a:t> </a:t>
            </a:r>
            <a:endParaRPr lang="nb-NO" sz="1800" b="0" i="0" dirty="0">
              <a:solidFill>
                <a:srgbClr val="000000"/>
              </a:solidFill>
              <a:effectLst/>
              <a:latin typeface="Segoe UI" panose="020B0502040204020203" pitchFamily="34" charset="0"/>
            </a:endParaRPr>
          </a:p>
          <a:p>
            <a:pPr algn="l" rtl="0" fontAlgn="base"/>
            <a:r>
              <a:rPr lang="nb-NO" sz="1200" b="0" i="0" dirty="0">
                <a:solidFill>
                  <a:srgbClr val="000000"/>
                </a:solidFill>
                <a:effectLst/>
                <a:latin typeface="Calibri" panose="020F0502020204030204" pitchFamily="34" charset="0"/>
              </a:rPr>
              <a:t>Klikk deg inn på </a:t>
            </a:r>
            <a:r>
              <a:rPr lang="nb-NO" sz="1200" b="0" i="0" u="sng" strike="noStrike" dirty="0">
                <a:solidFill>
                  <a:srgbClr val="0563C1"/>
                </a:solidFill>
                <a:effectLst/>
                <a:latin typeface="Calibri" panose="020F0502020204030204" pitchFamily="34" charset="0"/>
                <a:hlinkClick r:id="rId5"/>
              </a:rPr>
              <a:t>online </a:t>
            </a:r>
            <a:r>
              <a:rPr lang="nb-NO" sz="1200" b="0" i="0" u="sng" strike="noStrike" dirty="0" err="1">
                <a:solidFill>
                  <a:srgbClr val="0563C1"/>
                </a:solidFill>
                <a:effectLst/>
                <a:latin typeface="Calibri" panose="020F0502020204030204" pitchFamily="34" charset="0"/>
                <a:hlinkClick r:id="rId5"/>
              </a:rPr>
              <a:t>visit</a:t>
            </a:r>
            <a:r>
              <a:rPr lang="nb-NO" sz="1200" b="0" i="0" dirty="0">
                <a:solidFill>
                  <a:srgbClr val="000000"/>
                </a:solidFill>
                <a:effectLst/>
                <a:latin typeface="Calibri" panose="020F0502020204030204" pitchFamily="34" charset="0"/>
              </a:rPr>
              <a:t> på et (bestemt) museum/utstilling og bestem deg for hvilket maleri personen du har valgt (mora/faren/gutten) liker sannsynligvis best.  </a:t>
            </a:r>
            <a:endParaRPr lang="nb-NO" sz="1800" b="0" i="0" dirty="0">
              <a:solidFill>
                <a:srgbClr val="000000"/>
              </a:solidFill>
              <a:effectLst/>
              <a:latin typeface="Segoe UI" panose="020B0502040204020203" pitchFamily="34" charset="0"/>
            </a:endParaRPr>
          </a:p>
          <a:p>
            <a:pPr algn="l" rtl="0" fontAlgn="base"/>
            <a:r>
              <a:rPr lang="nb-NO" sz="1200" b="0" i="0" dirty="0">
                <a:solidFill>
                  <a:srgbClr val="000000"/>
                </a:solidFill>
                <a:effectLst/>
                <a:latin typeface="Calibri" panose="020F0502020204030204" pitchFamily="34" charset="0"/>
              </a:rPr>
              <a:t>Gi info om kunstverket (artist, tittel, når, hvor, beskriv: </a:t>
            </a:r>
            <a:r>
              <a:rPr lang="nb-NO" sz="1200" b="1" i="0" dirty="0">
                <a:solidFill>
                  <a:srgbClr val="000000"/>
                </a:solidFill>
                <a:effectLst/>
                <a:latin typeface="Calibri" panose="020F0502020204030204" pitchFamily="34" charset="0"/>
              </a:rPr>
              <a:t>Evt. Tegn det jeg sier</a:t>
            </a:r>
            <a:r>
              <a:rPr lang="nb-NO" sz="1200" b="0" i="0" dirty="0">
                <a:solidFill>
                  <a:srgbClr val="000000"/>
                </a:solidFill>
                <a:effectLst/>
                <a:latin typeface="Calibri" panose="020F0502020204030204" pitchFamily="34" charset="0"/>
              </a:rPr>
              <a:t>), og begrunn med adjektiver hvorfor du tror personen du har valgt liker den </a:t>
            </a:r>
            <a:endParaRPr lang="nb-NO" sz="1800" b="0" i="0" dirty="0">
              <a:solidFill>
                <a:srgbClr val="000000"/>
              </a:solidFill>
              <a:effectLst/>
              <a:latin typeface="Segoe UI" panose="020B0502040204020203" pitchFamily="34" charset="0"/>
            </a:endParaRPr>
          </a:p>
          <a:p>
            <a:pPr algn="l" rtl="0" fontAlgn="base"/>
            <a:r>
              <a:rPr lang="nb-NO" sz="1200" b="1" i="0" dirty="0">
                <a:solidFill>
                  <a:srgbClr val="000000"/>
                </a:solidFill>
                <a:effectLst/>
                <a:latin typeface="Calibri" panose="020F0502020204030204" pitchFamily="34" charset="0"/>
              </a:rPr>
              <a:t>Aktivitet</a:t>
            </a:r>
            <a:r>
              <a:rPr lang="nb-NO" sz="1200" b="0" i="0" dirty="0">
                <a:solidFill>
                  <a:srgbClr val="000000"/>
                </a:solidFill>
                <a:effectLst/>
                <a:latin typeface="Calibri" panose="020F0502020204030204" pitchFamily="34" charset="0"/>
              </a:rPr>
              <a:t>: beskrive en person </a:t>
            </a:r>
            <a:endParaRPr lang="nb-NO" sz="18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nb-NO" sz="1200" b="0" i="0" dirty="0">
                <a:solidFill>
                  <a:srgbClr val="000000"/>
                </a:solidFill>
                <a:effectLst/>
                <a:latin typeface="Calibri" panose="020F0502020204030204" pitchFamily="34" charset="0"/>
              </a:rPr>
              <a:t>2 og 2: velg en person og beskriv personen: utseende, personlighet, liker/ikke liker… </a:t>
            </a:r>
          </a:p>
          <a:p>
            <a:pPr algn="l" rtl="0" fontAlgn="base">
              <a:buFont typeface="Arial" panose="020B0604020202020204" pitchFamily="34" charset="0"/>
              <a:buChar char="•"/>
            </a:pPr>
            <a:r>
              <a:rPr lang="nb-NO" sz="1200" b="0" i="0" dirty="0">
                <a:solidFill>
                  <a:srgbClr val="000000"/>
                </a:solidFill>
                <a:effectLst/>
                <a:latin typeface="Calibri" panose="020F0502020204030204" pitchFamily="34" charset="0"/>
              </a:rPr>
              <a:t>Sammenlign: alle de som beskrev mora samles, alle de som beskrev gutten samles…  </a:t>
            </a:r>
          </a:p>
          <a:p>
            <a:pPr algn="l" rtl="0" fontAlgn="base">
              <a:buFont typeface="Arial" panose="020B0604020202020204" pitchFamily="34" charset="0"/>
              <a:buChar char="•"/>
            </a:pPr>
            <a:r>
              <a:rPr lang="nb-NO" sz="1200" b="0" i="0" dirty="0">
                <a:solidFill>
                  <a:srgbClr val="000000"/>
                </a:solidFill>
                <a:effectLst/>
                <a:latin typeface="Calibri" panose="020F0502020204030204" pitchFamily="34" charset="0"/>
              </a:rPr>
              <a:t>Beskrive personen: utfylle, bli enige og finne en egnet bakgrunn  </a:t>
            </a:r>
          </a:p>
          <a:p>
            <a:pPr algn="l" rtl="0" fontAlgn="base">
              <a:buFont typeface="Arial" panose="020B0604020202020204" pitchFamily="34" charset="0"/>
              <a:buChar char="•"/>
            </a:pPr>
            <a:r>
              <a:rPr lang="nb-NO" sz="1200" b="0" i="0" dirty="0">
                <a:solidFill>
                  <a:srgbClr val="000000"/>
                </a:solidFill>
                <a:effectLst/>
                <a:latin typeface="Calibri" panose="020F0502020204030204" pitchFamily="34" charset="0"/>
              </a:rPr>
              <a:t>Presentere personene for de andre  </a:t>
            </a:r>
          </a:p>
          <a:p>
            <a:pPr marL="0" marR="0" lvl="0" indent="0" algn="l" defTabSz="457200" rtl="0" eaLnBrk="1" fontAlgn="base" latinLnBrk="0" hangingPunct="1">
              <a:lnSpc>
                <a:spcPct val="100000"/>
              </a:lnSpc>
              <a:spcBef>
                <a:spcPts val="0"/>
              </a:spcBef>
              <a:spcAft>
                <a:spcPts val="0"/>
              </a:spcAft>
              <a:buClrTx/>
              <a:buSzTx/>
              <a:buFontTx/>
              <a:buNone/>
              <a:tabLst/>
              <a:defRPr/>
            </a:pPr>
            <a:endParaRPr lang="nb-NO" sz="1200" b="0" i="0" u="sng" strike="noStrike" dirty="0">
              <a:solidFill>
                <a:srgbClr val="0563C1"/>
              </a:solidFill>
              <a:effectLst/>
              <a:latin typeface="Calibri" panose="020F0502020204030204" pitchFamily="34" charset="0"/>
            </a:endParaRPr>
          </a:p>
          <a:p>
            <a:pPr algn="l" rtl="0" fontAlgn="base"/>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14</a:t>
            </a:fld>
            <a:endParaRPr lang="nb-NO"/>
          </a:p>
        </p:txBody>
      </p:sp>
    </p:spTree>
    <p:extLst>
      <p:ext uri="{BB962C8B-B14F-4D97-AF65-F5344CB8AC3E}">
        <p14:creationId xmlns:p14="http://schemas.microsoft.com/office/powerpoint/2010/main" val="3562761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15</a:t>
            </a:fld>
            <a:endParaRPr lang="nb-NO"/>
          </a:p>
        </p:txBody>
      </p:sp>
    </p:spTree>
    <p:extLst>
      <p:ext uri="{BB962C8B-B14F-4D97-AF65-F5344CB8AC3E}">
        <p14:creationId xmlns:p14="http://schemas.microsoft.com/office/powerpoint/2010/main" val="2689478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16</a:t>
            </a:fld>
            <a:endParaRPr lang="nb-NO"/>
          </a:p>
        </p:txBody>
      </p:sp>
    </p:spTree>
    <p:extLst>
      <p:ext uri="{BB962C8B-B14F-4D97-AF65-F5344CB8AC3E}">
        <p14:creationId xmlns:p14="http://schemas.microsoft.com/office/powerpoint/2010/main" val="2805687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dirty="0"/>
              <a:t>FORSLAG?</a:t>
            </a: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17</a:t>
            </a:fld>
            <a:endParaRPr lang="nb-NO"/>
          </a:p>
        </p:txBody>
      </p:sp>
    </p:spTree>
    <p:extLst>
      <p:ext uri="{BB962C8B-B14F-4D97-AF65-F5344CB8AC3E}">
        <p14:creationId xmlns:p14="http://schemas.microsoft.com/office/powerpoint/2010/main" val="494943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r>
              <a:rPr lang="nb-NO" sz="1000" b="0" i="0" dirty="0">
                <a:solidFill>
                  <a:srgbClr val="2F5496"/>
                </a:solidFill>
                <a:effectLst/>
                <a:latin typeface="Calibri Light" panose="020F0302020204030204" pitchFamily="34" charset="0"/>
              </a:rPr>
              <a:t>PÅ OMVISNING</a:t>
            </a:r>
          </a:p>
          <a:p>
            <a:pPr algn="l" rtl="0" fontAlgn="base"/>
            <a:r>
              <a:rPr lang="nb-NO" sz="1000" b="0" i="0" dirty="0">
                <a:solidFill>
                  <a:srgbClr val="2F5496"/>
                </a:solidFill>
                <a:effectLst/>
                <a:latin typeface="Calibri Light" panose="020F0302020204030204" pitchFamily="34" charset="0"/>
              </a:rPr>
              <a:t>Velg et kunstverk du liker, presenter og begrunn valget</a:t>
            </a:r>
          </a:p>
          <a:p>
            <a:pPr algn="l" rtl="0" fontAlgn="base"/>
            <a:r>
              <a:rPr lang="fr-FR" sz="1800" b="0" i="0" dirty="0">
                <a:solidFill>
                  <a:srgbClr val="000000"/>
                </a:solidFill>
                <a:effectLst/>
                <a:latin typeface="Calibri" panose="020F0502020204030204" pitchFamily="34" charset="0"/>
              </a:rPr>
              <a:t>online virtuel </a:t>
            </a:r>
            <a:r>
              <a:rPr lang="fr-FR" sz="1800" b="0" i="0" dirty="0" err="1">
                <a:solidFill>
                  <a:srgbClr val="000000"/>
                </a:solidFill>
                <a:effectLst/>
                <a:latin typeface="Calibri" panose="020F0502020204030204" pitchFamily="34" charset="0"/>
              </a:rPr>
              <a:t>visit</a:t>
            </a:r>
            <a:r>
              <a:rPr lang="fr-FR" sz="1800" b="0" i="0" dirty="0">
                <a:solidFill>
                  <a:srgbClr val="000000"/>
                </a:solidFill>
                <a:effectLst/>
                <a:latin typeface="Calibri" panose="020F0502020204030204" pitchFamily="34" charset="0"/>
              </a:rPr>
              <a:t> Le </a:t>
            </a:r>
            <a:r>
              <a:rPr lang="fr-FR" sz="1800" b="0" i="0" dirty="0" err="1">
                <a:solidFill>
                  <a:srgbClr val="000000"/>
                </a:solidFill>
                <a:effectLst/>
                <a:latin typeface="Calibri" panose="020F0502020204030204" pitchFamily="34" charset="0"/>
              </a:rPr>
              <a:t>louvre</a:t>
            </a:r>
            <a:r>
              <a:rPr lang="fr-FR" sz="1800" b="0" i="0" dirty="0">
                <a:solidFill>
                  <a:srgbClr val="000000"/>
                </a:solidFill>
                <a:effectLst/>
                <a:latin typeface="Calibri" panose="020F0502020204030204" pitchFamily="34" charset="0"/>
              </a:rPr>
              <a:t> : https://www.louvre.fr/visites-en-ligne/petitegalerie/saison5/ (</a:t>
            </a:r>
            <a:r>
              <a:rPr lang="fr-FR" sz="1800" b="0" i="0" u="sng" strike="noStrike" dirty="0">
                <a:solidFill>
                  <a:srgbClr val="0563C1"/>
                </a:solidFill>
                <a:effectLst/>
                <a:latin typeface="Calibri" panose="020F0502020204030204" pitchFamily="34" charset="0"/>
                <a:hlinkClick r:id="rId3"/>
              </a:rPr>
              <a:t>https://www.louvre.fr/en/online-tours</a:t>
            </a:r>
            <a:r>
              <a:rPr lang="fr-FR" sz="1800" b="0" i="0" dirty="0">
                <a:solidFill>
                  <a:srgbClr val="000000"/>
                </a:solidFill>
                <a:effectLst/>
                <a:latin typeface="Calibri" panose="020F0502020204030204" pitchFamily="34" charset="0"/>
              </a:rPr>
              <a:t>)  </a:t>
            </a:r>
            <a:endParaRPr lang="fr-FR" sz="1200" b="0" i="0" dirty="0">
              <a:solidFill>
                <a:srgbClr val="000000"/>
              </a:solidFill>
              <a:effectLst/>
              <a:latin typeface="Segoe UI" panose="020B0502040204020203" pitchFamily="34" charset="0"/>
            </a:endParaRPr>
          </a:p>
          <a:p>
            <a:pPr algn="l" rtl="0" fontAlgn="base"/>
            <a:r>
              <a:rPr lang="fr-FR" sz="1800" b="0" i="0" dirty="0">
                <a:solidFill>
                  <a:srgbClr val="000000"/>
                </a:solidFill>
                <a:effectLst/>
                <a:latin typeface="Calibri" panose="020F0502020204030204" pitchFamily="34" charset="0"/>
              </a:rPr>
              <a:t>explore: visite virtuelle du musée </a:t>
            </a:r>
            <a:r>
              <a:rPr lang="fr-FR" sz="1800" b="0" i="0" dirty="0" err="1">
                <a:solidFill>
                  <a:srgbClr val="000000"/>
                </a:solidFill>
                <a:effectLst/>
                <a:latin typeface="Calibri" panose="020F0502020204030204" pitchFamily="34" charset="0"/>
              </a:rPr>
              <a:t>d’orsay</a:t>
            </a:r>
            <a:r>
              <a:rPr lang="fr-FR" sz="1800" b="0" i="0" dirty="0">
                <a:solidFill>
                  <a:srgbClr val="000000"/>
                </a:solidFill>
                <a:effectLst/>
                <a:latin typeface="Calibri" panose="020F0502020204030204" pitchFamily="34" charset="0"/>
              </a:rPr>
              <a:t> : </a:t>
            </a:r>
            <a:r>
              <a:rPr lang="fr-FR" sz="1800" b="0" i="0" u="sng" strike="noStrike" dirty="0">
                <a:solidFill>
                  <a:srgbClr val="0563C1"/>
                </a:solidFill>
                <a:effectLst/>
                <a:latin typeface="Calibri" panose="020F0502020204030204" pitchFamily="34" charset="0"/>
                <a:hlinkClick r:id="rId4"/>
              </a:rPr>
              <a:t>https://artsandculture.google.com/partner/musee-dorsay-paris?hl=en</a:t>
            </a:r>
            <a:r>
              <a:rPr lang="fr-FR" sz="1800" b="0" i="0" dirty="0">
                <a:solidFill>
                  <a:srgbClr val="000000"/>
                </a:solidFill>
                <a:effectLst/>
                <a:latin typeface="Calibri" panose="020F0502020204030204" pitchFamily="34" charset="0"/>
              </a:rPr>
              <a:t> </a:t>
            </a:r>
            <a:endParaRPr lang="fr-FR" sz="1200" b="0" i="0" dirty="0">
              <a:solidFill>
                <a:srgbClr val="000000"/>
              </a:solidFill>
              <a:effectLst/>
              <a:latin typeface="Segoe UI" panose="020B0502040204020203" pitchFamily="34" charset="0"/>
            </a:endParaRPr>
          </a:p>
          <a:p>
            <a:pPr algn="l" rtl="0" fontAlgn="base"/>
            <a:r>
              <a:rPr lang="fr-FR" sz="1800" b="0" i="0" dirty="0">
                <a:solidFill>
                  <a:srgbClr val="000000"/>
                </a:solidFill>
                <a:effectLst/>
                <a:latin typeface="Calibri" panose="020F0502020204030204" pitchFamily="34" charset="0"/>
              </a:rPr>
              <a:t>se </a:t>
            </a:r>
            <a:r>
              <a:rPr lang="fr-FR" sz="1800" b="0" i="0" dirty="0" err="1">
                <a:solidFill>
                  <a:srgbClr val="000000"/>
                </a:solidFill>
                <a:effectLst/>
                <a:latin typeface="Calibri" panose="020F0502020204030204" pitchFamily="34" charset="0"/>
              </a:rPr>
              <a:t>verdenskjente</a:t>
            </a:r>
            <a:r>
              <a:rPr lang="fr-FR" sz="1800" b="0" i="0" dirty="0">
                <a:solidFill>
                  <a:srgbClr val="000000"/>
                </a:solidFill>
                <a:effectLst/>
                <a:latin typeface="Calibri" panose="020F0502020204030204" pitchFamily="34" charset="0"/>
              </a:rPr>
              <a:t> </a:t>
            </a:r>
            <a:r>
              <a:rPr lang="fr-FR" sz="1800" b="0" i="0" dirty="0" err="1">
                <a:solidFill>
                  <a:srgbClr val="000000"/>
                </a:solidFill>
                <a:effectLst/>
                <a:latin typeface="Calibri" panose="020F0502020204030204" pitchFamily="34" charset="0"/>
              </a:rPr>
              <a:t>kunstutstillinger</a:t>
            </a:r>
            <a:r>
              <a:rPr lang="fr-FR" sz="1800" b="0" i="0" dirty="0">
                <a:solidFill>
                  <a:srgbClr val="000000"/>
                </a:solidFill>
                <a:effectLst/>
                <a:latin typeface="Calibri" panose="020F0502020204030204" pitchFamily="34" charset="0"/>
              </a:rPr>
              <a:t> : </a:t>
            </a:r>
            <a:r>
              <a:rPr lang="fr-FR" sz="1800" b="0" i="0" u="sng" strike="noStrike" dirty="0">
                <a:solidFill>
                  <a:srgbClr val="0563C1"/>
                </a:solidFill>
                <a:effectLst/>
                <a:latin typeface="Calibri" panose="020F0502020204030204" pitchFamily="34" charset="0"/>
                <a:hlinkClick r:id="rId5"/>
              </a:rPr>
              <a:t>https://artsandculture.google.com/partner?hl=en</a:t>
            </a:r>
            <a:r>
              <a:rPr lang="fr-FR" sz="1800" b="0" i="0" dirty="0">
                <a:solidFill>
                  <a:srgbClr val="000000"/>
                </a:solidFill>
                <a:effectLst/>
                <a:latin typeface="Calibri" panose="020F0502020204030204" pitchFamily="34" charset="0"/>
              </a:rPr>
              <a:t>  </a:t>
            </a:r>
            <a:endParaRPr lang="fr-FR" sz="1200" b="0" i="0" dirty="0">
              <a:solidFill>
                <a:srgbClr val="000000"/>
              </a:solidFill>
              <a:effectLst/>
              <a:latin typeface="Segoe UI" panose="020B0502040204020203" pitchFamily="34" charset="0"/>
            </a:endParaRPr>
          </a:p>
          <a:p>
            <a:pPr marL="0" marR="0" lvl="0" indent="0" algn="l" defTabSz="457200" rtl="0" eaLnBrk="1" fontAlgn="base" latinLnBrk="0" hangingPunct="1">
              <a:lnSpc>
                <a:spcPct val="100000"/>
              </a:lnSpc>
              <a:spcBef>
                <a:spcPts val="0"/>
              </a:spcBef>
              <a:spcAft>
                <a:spcPts val="0"/>
              </a:spcAft>
              <a:buClrTx/>
              <a:buSzTx/>
              <a:buFontTx/>
              <a:buNone/>
              <a:tabLst/>
              <a:defRPr/>
            </a:pPr>
            <a:r>
              <a:rPr lang="fr-FR" sz="1000" b="0" i="0" u="sng" strike="noStrike" dirty="0">
                <a:solidFill>
                  <a:srgbClr val="0563C1"/>
                </a:solidFill>
                <a:effectLst/>
                <a:latin typeface="Calibri" panose="020F0502020204030204" pitchFamily="34" charset="0"/>
                <a:hlinkClick r:id="rId6"/>
              </a:rPr>
              <a:t>Collections — Google Arts &amp; Culture</a:t>
            </a:r>
            <a:r>
              <a:rPr lang="fr-FR" sz="1000" b="0" i="0" dirty="0">
                <a:solidFill>
                  <a:srgbClr val="000000"/>
                </a:solidFill>
                <a:effectLst/>
                <a:latin typeface="Calibri" panose="020F0502020204030204" pitchFamily="34" charset="0"/>
              </a:rPr>
              <a:t> </a:t>
            </a:r>
            <a:endParaRPr lang="fr-FR" sz="800" b="0" i="0" dirty="0">
              <a:solidFill>
                <a:srgbClr val="000000"/>
              </a:solidFill>
              <a:effectLst/>
              <a:latin typeface="Segoe UI" panose="020B0502040204020203" pitchFamily="34" charset="0"/>
            </a:endParaRPr>
          </a:p>
          <a:p>
            <a:pPr algn="l" rtl="0" fontAlgn="base"/>
            <a:r>
              <a:rPr lang="nb-NO" sz="1000" b="0" i="0" dirty="0">
                <a:solidFill>
                  <a:srgbClr val="2F5496"/>
                </a:solidFill>
                <a:effectLst/>
                <a:latin typeface="Calibri Light" panose="020F0302020204030204" pitchFamily="34" charset="0"/>
              </a:rPr>
              <a:t>FRYS EN SITUASJON </a:t>
            </a:r>
          </a:p>
          <a:p>
            <a:pPr marL="0" marR="0" lvl="0" indent="0" algn="l" defTabSz="457200" rtl="0" eaLnBrk="1" fontAlgn="base" latinLnBrk="0" hangingPunct="1">
              <a:lnSpc>
                <a:spcPct val="100000"/>
              </a:lnSpc>
              <a:spcBef>
                <a:spcPts val="0"/>
              </a:spcBef>
              <a:spcAft>
                <a:spcPts val="0"/>
              </a:spcAft>
              <a:buClrTx/>
              <a:buSzTx/>
              <a:buFontTx/>
              <a:buNone/>
              <a:tabLst/>
              <a:defRPr/>
            </a:pPr>
            <a:r>
              <a:rPr lang="nb-NO" sz="1000" b="0" i="0" dirty="0">
                <a:solidFill>
                  <a:srgbClr val="000000"/>
                </a:solidFill>
                <a:effectLst/>
                <a:latin typeface="Calibri" panose="020F0502020204030204" pitchFamily="34" charset="0"/>
              </a:rPr>
              <a:t>Lag en utstilling hvor du er enten del av et kunstverk eller publikum. Planlegg noe å si: tanker, meninger, hva de sier til hverandre, hva skjer etterpå… </a:t>
            </a:r>
            <a:endParaRPr lang="nb-NO" sz="800" b="0" i="0" dirty="0">
              <a:solidFill>
                <a:srgbClr val="000000"/>
              </a:solidFill>
              <a:effectLst/>
              <a:latin typeface="Segoe UI" panose="020B0502040204020203" pitchFamily="34" charset="0"/>
            </a:endParaRPr>
          </a:p>
          <a:p>
            <a:pPr algn="l" rtl="0" fontAlgn="base"/>
            <a:r>
              <a:rPr lang="nb-NO" sz="1000" b="0" i="0" dirty="0">
                <a:solidFill>
                  <a:srgbClr val="000000"/>
                </a:solidFill>
                <a:effectLst/>
                <a:latin typeface="Calibri Light" panose="020F0302020204030204" pitchFamily="34" charset="0"/>
              </a:rPr>
              <a:t>Med utgangspunkt i et kunstbilde diskuterer elevene gruppevis hvordan de vil skulpturere det som er avbildet, eller assosiasjoner som går ut over bildet, det vil si at de skal lage et tablå. I tillegg skal de tenke ut hver sin passende replikk. Elevene holder frysposisjonen og har parat en kort setning eller en kort replikk som kan representere hva bildefiguren tenker eller føler. (leve seg inn / kommunisere med hverandre / jobbe med flere sanser). Lærer beveger seg mellom parene og når hen rører ved skulderen til én elev skal denne framsi sin forberedte replikk. </a:t>
            </a:r>
            <a:endParaRPr lang="nb-NO" sz="1000" b="0" i="0" dirty="0">
              <a:solidFill>
                <a:srgbClr val="000000"/>
              </a:solidFill>
              <a:effectLst/>
              <a:latin typeface="Segoe UI" panose="020B0502040204020203" pitchFamily="34" charset="0"/>
            </a:endParaRPr>
          </a:p>
          <a:p>
            <a:pPr algn="l" rtl="0" fontAlgn="base"/>
            <a:r>
              <a:rPr lang="nb-NO" sz="1000" b="0" i="0" dirty="0">
                <a:solidFill>
                  <a:srgbClr val="2F5496"/>
                </a:solidFill>
                <a:effectLst/>
                <a:latin typeface="Calibri Light" panose="020F0302020204030204" pitchFamily="34" charset="0"/>
              </a:rPr>
              <a:t>SKAPE «REPRODUKSJON» </a:t>
            </a:r>
            <a:endParaRPr lang="nb-NO" sz="1000" b="0" i="0" dirty="0">
              <a:solidFill>
                <a:srgbClr val="2F5496"/>
              </a:solidFill>
              <a:effectLst/>
              <a:latin typeface="Segoe UI" panose="020B0502040204020203" pitchFamily="34" charset="0"/>
            </a:endParaRPr>
          </a:p>
          <a:p>
            <a:pPr algn="l" rtl="0" fontAlgn="base"/>
            <a:r>
              <a:rPr lang="nb-NO" sz="1000" b="0" i="0" dirty="0">
                <a:solidFill>
                  <a:srgbClr val="000000"/>
                </a:solidFill>
                <a:effectLst/>
                <a:latin typeface="Calibri" panose="020F0502020204030204" pitchFamily="34" charset="0"/>
              </a:rPr>
              <a:t>Elevene kan eventuelt plassere seg selv i bildet </a:t>
            </a:r>
            <a:endParaRPr lang="nb-NO" sz="1000" b="0" i="0" dirty="0">
              <a:solidFill>
                <a:srgbClr val="000000"/>
              </a:solidFill>
              <a:effectLst/>
              <a:latin typeface="Segoe UI" panose="020B0502040204020203" pitchFamily="34" charset="0"/>
            </a:endParaRPr>
          </a:p>
          <a:p>
            <a:pPr algn="l" rtl="0" fontAlgn="base"/>
            <a:r>
              <a:rPr lang="nb-NO" sz="1000" b="0" i="0" dirty="0">
                <a:solidFill>
                  <a:srgbClr val="000000"/>
                </a:solidFill>
                <a:effectLst/>
                <a:latin typeface="Calibri" panose="020F0502020204030204" pitchFamily="34" charset="0"/>
              </a:rPr>
              <a:t>Elevene kan finne på nett eller bruke KI, eller bruke inspirasjon fra et virtuelt museum. </a:t>
            </a:r>
            <a:endParaRPr lang="nb-NO" sz="1000" b="0" i="0" dirty="0">
              <a:solidFill>
                <a:srgbClr val="000000"/>
              </a:solidFill>
              <a:effectLst/>
              <a:latin typeface="Segoe UI" panose="020B0502040204020203" pitchFamily="34" charset="0"/>
            </a:endParaRPr>
          </a:p>
          <a:p>
            <a:pPr algn="l" rtl="0" fontAlgn="base"/>
            <a:r>
              <a:rPr lang="nb-NO" sz="1000" b="0" i="0" dirty="0">
                <a:solidFill>
                  <a:srgbClr val="000000"/>
                </a:solidFill>
                <a:effectLst/>
                <a:latin typeface="Calibri" panose="020F0502020204030204" pitchFamily="34" charset="0"/>
              </a:rPr>
              <a:t>Reproduksjonene kan også vise ulike epoker / perioder. </a:t>
            </a:r>
            <a:endParaRPr lang="nb-NO" sz="1000" b="0" i="0" dirty="0">
              <a:solidFill>
                <a:srgbClr val="000000"/>
              </a:solidFill>
              <a:effectLst/>
              <a:latin typeface="Segoe UI" panose="020B0502040204020203" pitchFamily="34" charset="0"/>
            </a:endParaRPr>
          </a:p>
          <a:p>
            <a:pPr algn="l" rtl="0" fontAlgn="base"/>
            <a:endParaRPr lang="nb-NO" sz="800" b="0" i="0" dirty="0">
              <a:solidFill>
                <a:srgbClr val="000000"/>
              </a:solidFill>
              <a:effectLst/>
              <a:latin typeface="Segoe UI" panose="020B0502040204020203" pitchFamily="34" charset="0"/>
            </a:endParaRPr>
          </a:p>
          <a:p>
            <a:pPr algn="l" rtl="0" fontAlgn="base"/>
            <a:r>
              <a:rPr lang="nb-NO" sz="1200" b="1" i="0" dirty="0">
                <a:solidFill>
                  <a:srgbClr val="000000"/>
                </a:solidFill>
                <a:effectLst/>
                <a:latin typeface="Calibri" panose="020F0502020204030204" pitchFamily="34" charset="0"/>
              </a:rPr>
              <a:t>Veien videre</a:t>
            </a:r>
            <a:r>
              <a:rPr lang="nb-NO" sz="1200" b="0" i="0" dirty="0">
                <a:solidFill>
                  <a:srgbClr val="000000"/>
                </a:solidFill>
                <a:effectLst/>
                <a:latin typeface="Calibri" panose="020F0502020204030204" pitchFamily="34" charset="0"/>
              </a:rPr>
              <a:t>: hvilke aktiviteter gjør du med familien din? Hva liker du å gjøre i fritiden din? </a:t>
            </a:r>
          </a:p>
          <a:p>
            <a:pPr algn="l" rtl="0" fontAlgn="base"/>
            <a:r>
              <a:rPr lang="fr-FR" sz="1800" b="0" i="0" u="sng" strike="noStrike" dirty="0">
                <a:solidFill>
                  <a:srgbClr val="0563C1"/>
                </a:solidFill>
                <a:effectLst/>
                <a:latin typeface="Calibri" panose="020F0502020204030204" pitchFamily="34" charset="0"/>
                <a:hlinkClick r:id="rId7"/>
              </a:rPr>
              <a:t>[Histoire de l’art] L’</a:t>
            </a:r>
            <a:r>
              <a:rPr lang="fr-FR" sz="1800" b="0" i="0" u="sng" strike="noStrike" dirty="0" err="1">
                <a:solidFill>
                  <a:srgbClr val="0563C1"/>
                </a:solidFill>
                <a:effectLst/>
                <a:latin typeface="Calibri" panose="020F0502020204030204" pitchFamily="34" charset="0"/>
                <a:hlinkClick r:id="rId7"/>
              </a:rPr>
              <a:t>oeuvre</a:t>
            </a:r>
            <a:r>
              <a:rPr lang="fr-FR" sz="1800" b="0" i="0" u="sng" strike="noStrike" dirty="0">
                <a:solidFill>
                  <a:srgbClr val="0563C1"/>
                </a:solidFill>
                <a:effectLst/>
                <a:latin typeface="Calibri" panose="020F0502020204030204" pitchFamily="34" charset="0"/>
                <a:hlinkClick r:id="rId7"/>
              </a:rPr>
              <a:t> d’art de la semaine – Mon école (monecole.fr)</a:t>
            </a:r>
            <a:r>
              <a:rPr lang="fr-FR" sz="1800" b="0" i="0" dirty="0">
                <a:solidFill>
                  <a:srgbClr val="000000"/>
                </a:solidFill>
                <a:effectLst/>
                <a:latin typeface="Calibri" panose="020F0502020204030204" pitchFamily="34" charset="0"/>
              </a:rPr>
              <a:t> </a:t>
            </a:r>
          </a:p>
          <a:p>
            <a:pPr algn="l" rtl="0" fontAlgn="base"/>
            <a:endParaRPr lang="fr-FR" sz="1800" b="0" i="0" dirty="0">
              <a:solidFill>
                <a:srgbClr val="000000"/>
              </a:solidFill>
              <a:effectLst/>
              <a:latin typeface="Calibri" panose="020F0502020204030204" pitchFamily="34" charset="0"/>
            </a:endParaRPr>
          </a:p>
          <a:p>
            <a:pPr algn="l" rtl="0" fontAlgn="base"/>
            <a:endParaRPr lang="fr-FR" sz="1800" b="0" i="0" dirty="0">
              <a:solidFill>
                <a:srgbClr val="000000"/>
              </a:solidFill>
              <a:effectLst/>
              <a:latin typeface="Calibri" panose="020F0502020204030204" pitchFamily="34" charset="0"/>
            </a:endParaRPr>
          </a:p>
          <a:p>
            <a:pPr algn="l" rtl="0" fontAlgn="base"/>
            <a:r>
              <a:rPr lang="fr-FR" sz="1200" dirty="0">
                <a:hlinkClick r:id="rId8"/>
              </a:rPr>
              <a:t>Résultats de la recherche | Enseigner le français avec TV5MONDE</a:t>
            </a:r>
            <a:endParaRPr lang="fr-FR" sz="1800" b="0" i="0" dirty="0">
              <a:solidFill>
                <a:srgbClr val="000000"/>
              </a:solidFill>
              <a:effectLst/>
              <a:latin typeface="Calibri" panose="020F0502020204030204" pitchFamily="34" charset="0"/>
            </a:endParaRPr>
          </a:p>
          <a:p>
            <a:pPr algn="l" rtl="0" fontAlgn="base"/>
            <a:r>
              <a:rPr lang="fr-FR" sz="1200" dirty="0">
                <a:hlinkClick r:id="rId9"/>
              </a:rPr>
              <a:t>Environnement et FLE : les objets trouvés de la mer. Activités A2 | Enseigner le français avec TV5MONDE</a:t>
            </a:r>
            <a:endParaRPr lang="nb-NO" sz="1000" b="0" i="0" dirty="0">
              <a:solidFill>
                <a:srgbClr val="000000"/>
              </a:solidFill>
              <a:effectLst/>
              <a:latin typeface="Segoe UI" panose="020B0502040204020203" pitchFamily="34" charset="0"/>
            </a:endParaRP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18</a:t>
            </a:fld>
            <a:endParaRPr lang="nb-NO"/>
          </a:p>
        </p:txBody>
      </p:sp>
    </p:spTree>
    <p:extLst>
      <p:ext uri="{BB962C8B-B14F-4D97-AF65-F5344CB8AC3E}">
        <p14:creationId xmlns:p14="http://schemas.microsoft.com/office/powerpoint/2010/main" val="3400367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b="0" i="0" u="sng" strike="noStrike" dirty="0">
                <a:solidFill>
                  <a:srgbClr val="0563C1"/>
                </a:solidFill>
                <a:effectLst/>
                <a:latin typeface="Calibri" panose="020F0502020204030204" pitchFamily="34" charset="0"/>
                <a:hlinkClick r:id="rId3"/>
              </a:rPr>
              <a:t>https://mom-art.org/</a:t>
            </a:r>
            <a:r>
              <a:rPr lang="nb-NO" sz="1800" b="0" i="0" dirty="0">
                <a:solidFill>
                  <a:srgbClr val="000000"/>
                </a:solidFill>
                <a:effectLst/>
                <a:latin typeface="Calibri" panose="020F0502020204030204" pitchFamily="34" charset="0"/>
              </a:rPr>
              <a:t>  </a:t>
            </a:r>
          </a:p>
          <a:p>
            <a:r>
              <a:rPr lang="fr-FR" dirty="0"/>
              <a:t>Peux tu faire une image d'une famille qui joue aux cartes dans un chalet cosy de Norvège</a:t>
            </a: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19</a:t>
            </a:fld>
            <a:endParaRPr lang="nb-NO"/>
          </a:p>
        </p:txBody>
      </p:sp>
    </p:spTree>
    <p:extLst>
      <p:ext uri="{BB962C8B-B14F-4D97-AF65-F5344CB8AC3E}">
        <p14:creationId xmlns:p14="http://schemas.microsoft.com/office/powerpoint/2010/main" val="1058608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Invitere noen til en aktivitet?</a:t>
            </a:r>
          </a:p>
        </p:txBody>
      </p:sp>
      <p:sp>
        <p:nvSpPr>
          <p:cNvPr id="4" name="Plassholder for lysbildenummer 3"/>
          <p:cNvSpPr>
            <a:spLocks noGrp="1"/>
          </p:cNvSpPr>
          <p:nvPr>
            <p:ph type="sldNum" sz="quarter" idx="5"/>
          </p:nvPr>
        </p:nvSpPr>
        <p:spPr/>
        <p:txBody>
          <a:bodyPr/>
          <a:lstStyle/>
          <a:p>
            <a:fld id="{F45C457E-F630-C147-B67D-734B6B1CD9DE}" type="slidenum">
              <a:rPr lang="nb-NO" smtClean="0"/>
              <a:t>20</a:t>
            </a:fld>
            <a:endParaRPr lang="nb-NO"/>
          </a:p>
        </p:txBody>
      </p:sp>
    </p:spTree>
    <p:extLst>
      <p:ext uri="{BB962C8B-B14F-4D97-AF65-F5344CB8AC3E}">
        <p14:creationId xmlns:p14="http://schemas.microsoft.com/office/powerpoint/2010/main" val="3034584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21</a:t>
            </a:fld>
            <a:endParaRPr lang="nb-NO"/>
          </a:p>
        </p:txBody>
      </p:sp>
    </p:spTree>
    <p:extLst>
      <p:ext uri="{BB962C8B-B14F-4D97-AF65-F5344CB8AC3E}">
        <p14:creationId xmlns:p14="http://schemas.microsoft.com/office/powerpoint/2010/main" val="3478207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t>22</a:t>
            </a:fld>
            <a:endParaRPr lang="nb-NO"/>
          </a:p>
        </p:txBody>
      </p:sp>
    </p:spTree>
    <p:extLst>
      <p:ext uri="{BB962C8B-B14F-4D97-AF65-F5344CB8AC3E}">
        <p14:creationId xmlns:p14="http://schemas.microsoft.com/office/powerpoint/2010/main" val="30597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5074F68B-EA7C-4363-9783-6C42DA8DFD39}" type="slidenum">
              <a:rPr lang="nb-NO" smtClean="0"/>
              <a:t>23</a:t>
            </a:fld>
            <a:endParaRPr lang="nb-NO" dirty="0"/>
          </a:p>
        </p:txBody>
      </p:sp>
    </p:spTree>
    <p:extLst>
      <p:ext uri="{BB962C8B-B14F-4D97-AF65-F5344CB8AC3E}">
        <p14:creationId xmlns:p14="http://schemas.microsoft.com/office/powerpoint/2010/main" val="2765591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a:xfrm>
            <a:off x="7108520" y="4768684"/>
            <a:ext cx="1273476" cy="273844"/>
          </a:xfrm>
          <a:prstGeom prst="rect">
            <a:avLst/>
          </a:prstGeom>
        </p:spPr>
        <p:txBody>
          <a:bodyPr/>
          <a:lstStyle/>
          <a:p>
            <a:fld id="{69D97299-2ACC-2246-9998-AAC0BBB7B871}" type="datetime1">
              <a:rPr lang="nb-NO" smtClean="0"/>
              <a:t>18.10.2024</a:t>
            </a:fld>
            <a:endParaRPr lang="nb-NO" dirty="0"/>
          </a:p>
        </p:txBody>
      </p:sp>
      <p:sp>
        <p:nvSpPr>
          <p:cNvPr id="9" name="Plassholder for lysbildenummer 8"/>
          <p:cNvSpPr>
            <a:spLocks noGrp="1"/>
          </p:cNvSpPr>
          <p:nvPr>
            <p:ph type="sldNum" sz="quarter" idx="12"/>
          </p:nvPr>
        </p:nvSpPr>
        <p:spPr/>
        <p:txBody>
          <a:bodyPr/>
          <a:lstStyle/>
          <a:p>
            <a:fld id="{28ECCE09-4EB9-D24E-99A2-F5BDA1BD657E}" type="slidenum">
              <a:rPr lang="nb-NO" smtClean="0"/>
              <a:pPr/>
              <a:t>‹#›</a:t>
            </a:fld>
            <a:endParaRPr lang="nb-NO"/>
          </a:p>
        </p:txBody>
      </p:sp>
      <p:sp>
        <p:nvSpPr>
          <p:cNvPr id="8" name="Plassholder for bunntekst 3">
            <a:extLst>
              <a:ext uri="{FF2B5EF4-FFF2-40B4-BE49-F238E27FC236}">
                <a16:creationId xmlns:a16="http://schemas.microsoft.com/office/drawing/2014/main" id="{C3B65663-CE2E-9243-8334-6C2062E48C45}"/>
              </a:ext>
            </a:extLst>
          </p:cNvPr>
          <p:cNvSpPr>
            <a:spLocks noGrp="1"/>
          </p:cNvSpPr>
          <p:nvPr>
            <p:ph type="ftr" sz="quarter" idx="3"/>
          </p:nvPr>
        </p:nvSpPr>
        <p:spPr>
          <a:xfrm>
            <a:off x="2924629" y="4767263"/>
            <a:ext cx="4183890" cy="273844"/>
          </a:xfrm>
          <a:prstGeom prst="rect">
            <a:avLst/>
          </a:prstGeom>
        </p:spPr>
        <p:txBody>
          <a:bodyPr/>
          <a:lstStyle>
            <a:lvl1pPr algn="r">
              <a:defRPr sz="1200" baseline="0">
                <a:solidFill>
                  <a:schemeClr val="bg1"/>
                </a:solidFill>
              </a:defRPr>
            </a:lvl1pPr>
          </a:lstStyle>
          <a:p>
            <a:r>
              <a:rPr lang="nb-NO" dirty="0"/>
              <a:t>Fornavn Etternavn</a:t>
            </a:r>
          </a:p>
        </p:txBody>
      </p:sp>
    </p:spTree>
    <p:extLst>
      <p:ext uri="{BB962C8B-B14F-4D97-AF65-F5344CB8AC3E}">
        <p14:creationId xmlns:p14="http://schemas.microsoft.com/office/powerpoint/2010/main" val="4038523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Forside 1-Gro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365759" y="1203159"/>
            <a:ext cx="8321041" cy="1784684"/>
          </a:xfrm>
        </p:spPr>
        <p:txBody>
          <a:bodyPr anchor="b">
            <a:normAutofit/>
          </a:bodyPr>
          <a:lstStyle>
            <a:lvl1pPr>
              <a:defRPr sz="4000">
                <a:solidFill>
                  <a:srgbClr val="FFFFFF"/>
                </a:solidFill>
              </a:defRPr>
            </a:lvl1pPr>
          </a:lstStyle>
          <a:p>
            <a:r>
              <a:rPr lang="nb-NO"/>
              <a:t>Klikk for å redigere tittelstil</a:t>
            </a:r>
            <a:endParaRPr lang="nb-NO" dirty="0"/>
          </a:p>
        </p:txBody>
      </p:sp>
      <p:sp>
        <p:nvSpPr>
          <p:cNvPr id="3" name="Plassholder for dato 2"/>
          <p:cNvSpPr>
            <a:spLocks noGrp="1"/>
          </p:cNvSpPr>
          <p:nvPr>
            <p:ph type="dt" sz="half" idx="10"/>
          </p:nvPr>
        </p:nvSpPr>
        <p:spPr>
          <a:xfrm>
            <a:off x="7108520" y="4768684"/>
            <a:ext cx="1273475" cy="273844"/>
          </a:xfrm>
          <a:prstGeom prst="rect">
            <a:avLst/>
          </a:prstGeom>
        </p:spPr>
        <p:txBody>
          <a:bodyPr/>
          <a:lstStyle>
            <a:lvl1pPr>
              <a:defRPr>
                <a:solidFill>
                  <a:schemeClr val="bg2"/>
                </a:solidFill>
              </a:defRPr>
            </a:lvl1pPr>
          </a:lstStyle>
          <a:p>
            <a:fld id="{644AB339-F0E1-A746-A0DD-B8B314440945}" type="datetime1">
              <a:rPr lang="nb-NO" smtClean="0"/>
              <a:pPr/>
              <a:t>18.10.2024</a:t>
            </a:fld>
            <a:endParaRPr lang="nb-NO" dirty="0"/>
          </a:p>
        </p:txBody>
      </p:sp>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pic>
        <p:nvPicPr>
          <p:cNvPr id="6" name="Bilde 5" descr="HIØ logo&#10;&#10;Automatisk generert beskrivelse">
            <a:extLst>
              <a:ext uri="{FF2B5EF4-FFF2-40B4-BE49-F238E27FC236}">
                <a16:creationId xmlns:a16="http://schemas.microsoft.com/office/drawing/2014/main" id="{55F3B6F9-433F-0E46-95E5-EAF47831AB41}"/>
              </a:ext>
            </a:extLst>
          </p:cNvPr>
          <p:cNvPicPr>
            <a:picLocks noChangeAspect="1"/>
          </p:cNvPicPr>
          <p:nvPr userDrawn="1"/>
        </p:nvPicPr>
        <p:blipFill>
          <a:blip r:embed="rId3"/>
          <a:stretch>
            <a:fillRect/>
          </a:stretch>
        </p:blipFill>
        <p:spPr>
          <a:xfrm>
            <a:off x="350257" y="4751911"/>
            <a:ext cx="1427176" cy="409008"/>
          </a:xfrm>
          <a:prstGeom prst="rect">
            <a:avLst/>
          </a:prstGeom>
        </p:spPr>
      </p:pic>
      <p:sp>
        <p:nvSpPr>
          <p:cNvPr id="7" name="Plassholder for bunntekst 3">
            <a:extLst>
              <a:ext uri="{FF2B5EF4-FFF2-40B4-BE49-F238E27FC236}">
                <a16:creationId xmlns:a16="http://schemas.microsoft.com/office/drawing/2014/main" id="{9E94112C-0478-EE43-A921-899B54C76AE3}"/>
              </a:ext>
            </a:extLst>
          </p:cNvPr>
          <p:cNvSpPr>
            <a:spLocks noGrp="1"/>
          </p:cNvSpPr>
          <p:nvPr>
            <p:ph type="ftr" sz="quarter" idx="11"/>
          </p:nvPr>
        </p:nvSpPr>
        <p:spPr>
          <a:xfrm>
            <a:off x="2924629" y="4767263"/>
            <a:ext cx="4183890" cy="273844"/>
          </a:xfrm>
          <a:prstGeom prst="rect">
            <a:avLst/>
          </a:prstGeom>
        </p:spPr>
        <p:txBody>
          <a:bodyPr/>
          <a:lstStyle>
            <a:lvl1pPr algn="r">
              <a:defRPr sz="1200" baseline="0">
                <a:solidFill>
                  <a:schemeClr val="bg2"/>
                </a:solidFill>
              </a:defRPr>
            </a:lvl1pPr>
          </a:lstStyle>
          <a:p>
            <a:r>
              <a:rPr lang="nb-NO" dirty="0"/>
              <a:t>Fornavn Etternavn</a:t>
            </a:r>
          </a:p>
        </p:txBody>
      </p:sp>
    </p:spTree>
    <p:extLst>
      <p:ext uri="{BB962C8B-B14F-4D97-AF65-F5344CB8AC3E}">
        <p14:creationId xmlns:p14="http://schemas.microsoft.com/office/powerpoint/2010/main" val="630912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1-Bla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Plassholder for lysbildenummer 11"/>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sp>
        <p:nvSpPr>
          <p:cNvPr id="13" name="Tittel 1">
            <a:extLst>
              <a:ext uri="{FF2B5EF4-FFF2-40B4-BE49-F238E27FC236}">
                <a16:creationId xmlns:a16="http://schemas.microsoft.com/office/drawing/2014/main" id="{662A4D14-E063-8C4B-BD5B-67DBF4AA524F}"/>
              </a:ext>
            </a:extLst>
          </p:cNvPr>
          <p:cNvSpPr>
            <a:spLocks noGrp="1"/>
          </p:cNvSpPr>
          <p:nvPr>
            <p:ph type="ctrTitle"/>
          </p:nvPr>
        </p:nvSpPr>
        <p:spPr>
          <a:xfrm>
            <a:off x="365759" y="1203159"/>
            <a:ext cx="8321041" cy="1784684"/>
          </a:xfrm>
        </p:spPr>
        <p:txBody>
          <a:bodyPr anchor="b">
            <a:normAutofit/>
          </a:bodyPr>
          <a:lstStyle>
            <a:lvl1pPr>
              <a:defRPr sz="4000">
                <a:solidFill>
                  <a:srgbClr val="FFFFFF"/>
                </a:solidFill>
              </a:defRPr>
            </a:lvl1pPr>
          </a:lstStyle>
          <a:p>
            <a:r>
              <a:rPr lang="nb-NO"/>
              <a:t>Klikk for å redigere tittelstil</a:t>
            </a:r>
            <a:endParaRPr lang="nb-NO" dirty="0"/>
          </a:p>
        </p:txBody>
      </p:sp>
      <p:pic>
        <p:nvPicPr>
          <p:cNvPr id="6" name="Bilde 5" descr="HIØ logo&#10;&#10;Automatisk generert beskrivelse">
            <a:extLst>
              <a:ext uri="{FF2B5EF4-FFF2-40B4-BE49-F238E27FC236}">
                <a16:creationId xmlns:a16="http://schemas.microsoft.com/office/drawing/2014/main" id="{B1E2CD10-F059-6C4C-8E30-7139917AFDB7}"/>
              </a:ext>
            </a:extLst>
          </p:cNvPr>
          <p:cNvPicPr>
            <a:picLocks noChangeAspect="1"/>
          </p:cNvPicPr>
          <p:nvPr userDrawn="1"/>
        </p:nvPicPr>
        <p:blipFill>
          <a:blip r:embed="rId3"/>
          <a:stretch>
            <a:fillRect/>
          </a:stretch>
        </p:blipFill>
        <p:spPr>
          <a:xfrm>
            <a:off x="350257" y="4751911"/>
            <a:ext cx="1427176" cy="409008"/>
          </a:xfrm>
          <a:prstGeom prst="rect">
            <a:avLst/>
          </a:prstGeom>
        </p:spPr>
      </p:pic>
      <p:sp>
        <p:nvSpPr>
          <p:cNvPr id="7" name="Plassholder for dato 2">
            <a:extLst>
              <a:ext uri="{FF2B5EF4-FFF2-40B4-BE49-F238E27FC236}">
                <a16:creationId xmlns:a16="http://schemas.microsoft.com/office/drawing/2014/main" id="{4CC3EB2D-31A2-1247-A756-2910CD3139E3}"/>
              </a:ext>
            </a:extLst>
          </p:cNvPr>
          <p:cNvSpPr>
            <a:spLocks noGrp="1"/>
          </p:cNvSpPr>
          <p:nvPr>
            <p:ph type="dt" sz="half" idx="2"/>
          </p:nvPr>
        </p:nvSpPr>
        <p:spPr>
          <a:xfrm>
            <a:off x="7108520" y="4768684"/>
            <a:ext cx="1273475" cy="273844"/>
          </a:xfrm>
          <a:prstGeom prst="rect">
            <a:avLst/>
          </a:prstGeom>
        </p:spPr>
        <p:txBody>
          <a:bodyPr/>
          <a:lstStyle>
            <a:lvl1pPr algn="r">
              <a:defRPr sz="1200">
                <a:solidFill>
                  <a:schemeClr val="bg2"/>
                </a:solidFill>
              </a:defRPr>
            </a:lvl1pPr>
          </a:lstStyle>
          <a:p>
            <a:fld id="{644AB339-F0E1-A746-A0DD-B8B314440945}" type="datetime1">
              <a:rPr lang="nb-NO" smtClean="0"/>
              <a:pPr/>
              <a:t>18.10.2024</a:t>
            </a:fld>
            <a:endParaRPr lang="nb-NO" dirty="0"/>
          </a:p>
        </p:txBody>
      </p:sp>
      <p:sp>
        <p:nvSpPr>
          <p:cNvPr id="8" name="Plassholder for bunntekst 3">
            <a:extLst>
              <a:ext uri="{FF2B5EF4-FFF2-40B4-BE49-F238E27FC236}">
                <a16:creationId xmlns:a16="http://schemas.microsoft.com/office/drawing/2014/main" id="{7B555837-32CA-464A-BA8C-0298870664EA}"/>
              </a:ext>
            </a:extLst>
          </p:cNvPr>
          <p:cNvSpPr>
            <a:spLocks noGrp="1"/>
          </p:cNvSpPr>
          <p:nvPr>
            <p:ph type="ftr" sz="quarter" idx="3"/>
          </p:nvPr>
        </p:nvSpPr>
        <p:spPr>
          <a:xfrm>
            <a:off x="2924629" y="4767263"/>
            <a:ext cx="4183890" cy="273844"/>
          </a:xfrm>
          <a:prstGeom prst="rect">
            <a:avLst/>
          </a:prstGeom>
        </p:spPr>
        <p:txBody>
          <a:bodyPr/>
          <a:lstStyle>
            <a:lvl1pPr algn="r">
              <a:defRPr sz="1200" baseline="0">
                <a:solidFill>
                  <a:schemeClr val="bg2"/>
                </a:solidFill>
              </a:defRPr>
            </a:lvl1pPr>
          </a:lstStyle>
          <a:p>
            <a:r>
              <a:rPr lang="nb-NO" dirty="0"/>
              <a:t>Fornavn Etternavn</a:t>
            </a:r>
          </a:p>
        </p:txBody>
      </p:sp>
    </p:spTree>
    <p:extLst>
      <p:ext uri="{BB962C8B-B14F-4D97-AF65-F5344CB8AC3E}">
        <p14:creationId xmlns:p14="http://schemas.microsoft.com/office/powerpoint/2010/main" val="343489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Kapittelside 1-Gro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sp>
        <p:nvSpPr>
          <p:cNvPr id="2" name="Plassholder for dato 1"/>
          <p:cNvSpPr>
            <a:spLocks noGrp="1"/>
          </p:cNvSpPr>
          <p:nvPr>
            <p:ph type="dt" sz="half" idx="10"/>
          </p:nvPr>
        </p:nvSpPr>
        <p:spPr>
          <a:xfrm>
            <a:off x="6697576" y="4768684"/>
            <a:ext cx="1684420" cy="273844"/>
          </a:xfrm>
          <a:prstGeom prst="rect">
            <a:avLst/>
          </a:prstGeom>
        </p:spPr>
        <p:txBody>
          <a:bodyPr/>
          <a:lstStyle>
            <a:lvl1pPr>
              <a:defRPr>
                <a:solidFill>
                  <a:srgbClr val="FFFFFF"/>
                </a:solidFill>
              </a:defRPr>
            </a:lvl1pPr>
          </a:lstStyle>
          <a:p>
            <a:fld id="{91FF5EF9-C484-D748-964B-06FC147FE0F7}" type="datetime1">
              <a:rPr lang="nb-NO" smtClean="0"/>
              <a:t>18.10.2024</a:t>
            </a:fld>
            <a:endParaRPr lang="nb-NO"/>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pic>
        <p:nvPicPr>
          <p:cNvPr id="6" name="Bilde 5" descr="HIØ logo&#10;&#10;Automatisk generert beskrivelse">
            <a:extLst>
              <a:ext uri="{FF2B5EF4-FFF2-40B4-BE49-F238E27FC236}">
                <a16:creationId xmlns:a16="http://schemas.microsoft.com/office/drawing/2014/main" id="{FDA8A719-80B3-9D4C-BB35-11A6CAA48CC7}"/>
              </a:ext>
            </a:extLst>
          </p:cNvPr>
          <p:cNvPicPr>
            <a:picLocks noChangeAspect="1"/>
          </p:cNvPicPr>
          <p:nvPr userDrawn="1"/>
        </p:nvPicPr>
        <p:blipFill>
          <a:blip r:embed="rId3"/>
          <a:stretch>
            <a:fillRect/>
          </a:stretch>
        </p:blipFill>
        <p:spPr>
          <a:xfrm>
            <a:off x="350257" y="4751911"/>
            <a:ext cx="1427176" cy="409008"/>
          </a:xfrm>
          <a:prstGeom prst="rect">
            <a:avLst/>
          </a:prstGeom>
        </p:spPr>
      </p:pic>
    </p:spTree>
    <p:extLst>
      <p:ext uri="{BB962C8B-B14F-4D97-AF65-F5344CB8AC3E}">
        <p14:creationId xmlns:p14="http://schemas.microsoft.com/office/powerpoint/2010/main" val="3098194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Kapittelside 1-Bla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a:t>KLIKK FOR Å REDIGERE TITTELSTIL</a:t>
            </a:r>
          </a:p>
        </p:txBody>
      </p:sp>
      <p:sp>
        <p:nvSpPr>
          <p:cNvPr id="2" name="Plassholder for dato 1"/>
          <p:cNvSpPr>
            <a:spLocks noGrp="1"/>
          </p:cNvSpPr>
          <p:nvPr>
            <p:ph type="dt" sz="half" idx="10"/>
          </p:nvPr>
        </p:nvSpPr>
        <p:spPr>
          <a:xfrm>
            <a:off x="7108518" y="4768684"/>
            <a:ext cx="1273477" cy="273844"/>
          </a:xfrm>
          <a:prstGeom prst="rect">
            <a:avLst/>
          </a:prstGeom>
        </p:spPr>
        <p:txBody>
          <a:bodyPr/>
          <a:lstStyle>
            <a:lvl1pPr>
              <a:defRPr>
                <a:solidFill>
                  <a:srgbClr val="FFFFFF"/>
                </a:solidFill>
              </a:defRPr>
            </a:lvl1pPr>
          </a:lstStyle>
          <a:p>
            <a:fld id="{6EE9DC53-2898-304E-8D88-1BB22CAC7760}" type="datetime1">
              <a:rPr lang="nb-NO" smtClean="0"/>
              <a:t>18.10.2024</a:t>
            </a:fld>
            <a:endParaRPr lang="nb-NO"/>
          </a:p>
        </p:txBody>
      </p:sp>
      <p:sp>
        <p:nvSpPr>
          <p:cNvPr id="8" name="Plassholder for lysbildenummer 7"/>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a:p>
        </p:txBody>
      </p:sp>
      <p:pic>
        <p:nvPicPr>
          <p:cNvPr id="6" name="Bilde 5" descr="HIØ logo&#10;&#10;Automatisk generert beskrivelse">
            <a:extLst>
              <a:ext uri="{FF2B5EF4-FFF2-40B4-BE49-F238E27FC236}">
                <a16:creationId xmlns:a16="http://schemas.microsoft.com/office/drawing/2014/main" id="{86491754-3342-654B-8581-BC1EB96B7179}"/>
              </a:ext>
            </a:extLst>
          </p:cNvPr>
          <p:cNvPicPr>
            <a:picLocks noChangeAspect="1"/>
          </p:cNvPicPr>
          <p:nvPr userDrawn="1"/>
        </p:nvPicPr>
        <p:blipFill>
          <a:blip r:embed="rId3"/>
          <a:stretch>
            <a:fillRect/>
          </a:stretch>
        </p:blipFill>
        <p:spPr>
          <a:xfrm>
            <a:off x="350257" y="4751911"/>
            <a:ext cx="1427176" cy="409008"/>
          </a:xfrm>
          <a:prstGeom prst="rect">
            <a:avLst/>
          </a:prstGeom>
        </p:spPr>
      </p:pic>
      <p:sp>
        <p:nvSpPr>
          <p:cNvPr id="7" name="Plassholder for bunntekst 3">
            <a:extLst>
              <a:ext uri="{FF2B5EF4-FFF2-40B4-BE49-F238E27FC236}">
                <a16:creationId xmlns:a16="http://schemas.microsoft.com/office/drawing/2014/main" id="{17D421F3-CC1C-BF4E-9AEE-D1C1583F39E5}"/>
              </a:ext>
            </a:extLst>
          </p:cNvPr>
          <p:cNvSpPr>
            <a:spLocks noGrp="1"/>
          </p:cNvSpPr>
          <p:nvPr>
            <p:ph type="ftr" sz="quarter" idx="3"/>
          </p:nvPr>
        </p:nvSpPr>
        <p:spPr>
          <a:xfrm>
            <a:off x="2924629" y="4767263"/>
            <a:ext cx="4183890" cy="273844"/>
          </a:xfrm>
          <a:prstGeom prst="rect">
            <a:avLst/>
          </a:prstGeom>
        </p:spPr>
        <p:txBody>
          <a:bodyPr/>
          <a:lstStyle>
            <a:lvl1pPr algn="r">
              <a:defRPr sz="1200" baseline="0">
                <a:solidFill>
                  <a:schemeClr val="bg1"/>
                </a:solidFill>
              </a:defRPr>
            </a:lvl1pPr>
          </a:lstStyle>
          <a:p>
            <a:r>
              <a:rPr lang="nb-NO" dirty="0">
                <a:solidFill>
                  <a:schemeClr val="bg2"/>
                </a:solidFill>
              </a:rPr>
              <a:t>Fornavn Etternavn</a:t>
            </a:r>
          </a:p>
        </p:txBody>
      </p:sp>
    </p:spTree>
    <p:extLst>
      <p:ext uri="{BB962C8B-B14F-4D97-AF65-F5344CB8AC3E}">
        <p14:creationId xmlns:p14="http://schemas.microsoft.com/office/powerpoint/2010/main" val="1673634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apittelside 1-Hexag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lassholder for tittel 1"/>
          <p:cNvSpPr>
            <a:spLocks noGrp="1"/>
          </p:cNvSpPr>
          <p:nvPr>
            <p:ph type="title" hasCustomPrompt="1"/>
          </p:nvPr>
        </p:nvSpPr>
        <p:spPr>
          <a:xfrm>
            <a:off x="1510632" y="762000"/>
            <a:ext cx="6075947" cy="1998578"/>
          </a:xfrm>
          <a:prstGeom prst="rect">
            <a:avLst/>
          </a:prstGeom>
        </p:spPr>
        <p:txBody>
          <a:bodyPr vert="horz" lIns="91440" tIns="45720" rIns="91440" bIns="45720" rtlCol="0" anchor="ctr">
            <a:normAutofit/>
          </a:bodyPr>
          <a:lstStyle>
            <a:lvl1pPr algn="ctr">
              <a:defRPr sz="4000"/>
            </a:lvl1pPr>
          </a:lstStyle>
          <a:p>
            <a:r>
              <a:rPr lang="nb-NO"/>
              <a:t>KLIKK FOR Å REDIGERE TITTELSTIL</a:t>
            </a:r>
          </a:p>
        </p:txBody>
      </p:sp>
    </p:spTree>
    <p:extLst>
      <p:ext uri="{BB962C8B-B14F-4D97-AF65-F5344CB8AC3E}">
        <p14:creationId xmlns:p14="http://schemas.microsoft.com/office/powerpoint/2010/main" val="3439050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dato 7"/>
          <p:cNvSpPr>
            <a:spLocks noGrp="1"/>
          </p:cNvSpPr>
          <p:nvPr>
            <p:ph type="dt" sz="half" idx="10"/>
          </p:nvPr>
        </p:nvSpPr>
        <p:spPr>
          <a:xfrm>
            <a:off x="7108519" y="4768684"/>
            <a:ext cx="1273477" cy="273844"/>
          </a:xfrm>
          <a:prstGeom prst="rect">
            <a:avLst/>
          </a:prstGeom>
        </p:spPr>
        <p:txBody>
          <a:bodyPr/>
          <a:lstStyle/>
          <a:p>
            <a:fld id="{9BD46D0C-2F8A-B642-A138-BA59C775D20D}" type="datetime1">
              <a:rPr lang="nb-NO" smtClean="0"/>
              <a:t>18.10.2024</a:t>
            </a:fld>
            <a:endParaRPr lang="nb-NO" dirty="0"/>
          </a:p>
        </p:txBody>
      </p:sp>
      <p:sp>
        <p:nvSpPr>
          <p:cNvPr id="10" name="Plassholder for lysbildenummer 9"/>
          <p:cNvSpPr>
            <a:spLocks noGrp="1"/>
          </p:cNvSpPr>
          <p:nvPr>
            <p:ph type="sldNum" sz="quarter" idx="12"/>
          </p:nvPr>
        </p:nvSpPr>
        <p:spPr/>
        <p:txBody>
          <a:bodyPr/>
          <a:lstStyle/>
          <a:p>
            <a:fld id="{28ECCE09-4EB9-D24E-99A2-F5BDA1BD657E}" type="slidenum">
              <a:rPr lang="nb-NO" smtClean="0"/>
              <a:pPr/>
              <a:t>‹#›</a:t>
            </a:fld>
            <a:endParaRPr lang="nb-NO"/>
          </a:p>
        </p:txBody>
      </p:sp>
      <p:sp>
        <p:nvSpPr>
          <p:cNvPr id="9" name="Plassholder for bunntekst 3">
            <a:extLst>
              <a:ext uri="{FF2B5EF4-FFF2-40B4-BE49-F238E27FC236}">
                <a16:creationId xmlns:a16="http://schemas.microsoft.com/office/drawing/2014/main" id="{24D1C6CD-A7A7-BC44-8A11-50C7EECC8E2A}"/>
              </a:ext>
            </a:extLst>
          </p:cNvPr>
          <p:cNvSpPr>
            <a:spLocks noGrp="1"/>
          </p:cNvSpPr>
          <p:nvPr>
            <p:ph type="ftr" sz="quarter" idx="3"/>
          </p:nvPr>
        </p:nvSpPr>
        <p:spPr>
          <a:xfrm>
            <a:off x="2924629" y="4767263"/>
            <a:ext cx="4183890" cy="273844"/>
          </a:xfrm>
          <a:prstGeom prst="rect">
            <a:avLst/>
          </a:prstGeom>
        </p:spPr>
        <p:txBody>
          <a:bodyPr/>
          <a:lstStyle>
            <a:lvl1pPr algn="r">
              <a:defRPr sz="1200" baseline="0">
                <a:solidFill>
                  <a:schemeClr val="bg1"/>
                </a:solidFill>
              </a:defRPr>
            </a:lvl1pPr>
          </a:lstStyle>
          <a:p>
            <a:r>
              <a:rPr lang="nb-NO" dirty="0"/>
              <a:t>Fornavn Etternavn</a:t>
            </a:r>
          </a:p>
        </p:txBody>
      </p:sp>
    </p:spTree>
    <p:extLst>
      <p:ext uri="{BB962C8B-B14F-4D97-AF65-F5344CB8AC3E}">
        <p14:creationId xmlns:p14="http://schemas.microsoft.com/office/powerpoint/2010/main" val="1487898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457200" y="675105"/>
            <a:ext cx="4040188" cy="95605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4645026" y="675105"/>
            <a:ext cx="4041775" cy="95605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6" y="1631156"/>
            <a:ext cx="4041775" cy="2963466"/>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 name="Plassholder for dato 1"/>
          <p:cNvSpPr>
            <a:spLocks noGrp="1"/>
          </p:cNvSpPr>
          <p:nvPr>
            <p:ph type="dt" sz="half" idx="10"/>
          </p:nvPr>
        </p:nvSpPr>
        <p:spPr>
          <a:xfrm>
            <a:off x="7108520" y="4768684"/>
            <a:ext cx="1273476" cy="273844"/>
          </a:xfrm>
          <a:prstGeom prst="rect">
            <a:avLst/>
          </a:prstGeom>
        </p:spPr>
        <p:txBody>
          <a:bodyPr/>
          <a:lstStyle/>
          <a:p>
            <a:fld id="{AB5A204A-9A75-3C4C-BAD0-3FE6FE661701}" type="datetime1">
              <a:rPr lang="nb-NO" smtClean="0"/>
              <a:t>18.10.2024</a:t>
            </a:fld>
            <a:endParaRPr lang="nb-NO" dirty="0"/>
          </a:p>
        </p:txBody>
      </p:sp>
      <p:sp>
        <p:nvSpPr>
          <p:cNvPr id="11" name="Plassholder for lysbildenummer 10"/>
          <p:cNvSpPr>
            <a:spLocks noGrp="1"/>
          </p:cNvSpPr>
          <p:nvPr>
            <p:ph type="sldNum" sz="quarter" idx="12"/>
          </p:nvPr>
        </p:nvSpPr>
        <p:spPr/>
        <p:txBody>
          <a:bodyPr/>
          <a:lstStyle/>
          <a:p>
            <a:fld id="{28ECCE09-4EB9-D24E-99A2-F5BDA1BD657E}" type="slidenum">
              <a:rPr lang="nb-NO" smtClean="0"/>
              <a:pPr/>
              <a:t>‹#›</a:t>
            </a:fld>
            <a:endParaRPr lang="nb-NO"/>
          </a:p>
        </p:txBody>
      </p:sp>
      <p:sp>
        <p:nvSpPr>
          <p:cNvPr id="12" name="Plassholder for bunntekst 3">
            <a:extLst>
              <a:ext uri="{FF2B5EF4-FFF2-40B4-BE49-F238E27FC236}">
                <a16:creationId xmlns:a16="http://schemas.microsoft.com/office/drawing/2014/main" id="{010D248C-C7DA-7E43-8626-31737E6822E3}"/>
              </a:ext>
            </a:extLst>
          </p:cNvPr>
          <p:cNvSpPr>
            <a:spLocks noGrp="1"/>
          </p:cNvSpPr>
          <p:nvPr>
            <p:ph type="ftr" sz="quarter" idx="13"/>
          </p:nvPr>
        </p:nvSpPr>
        <p:spPr>
          <a:xfrm>
            <a:off x="2924629" y="4767263"/>
            <a:ext cx="4183890" cy="273844"/>
          </a:xfrm>
          <a:prstGeom prst="rect">
            <a:avLst/>
          </a:prstGeom>
        </p:spPr>
        <p:txBody>
          <a:bodyPr/>
          <a:lstStyle>
            <a:lvl1pPr algn="r">
              <a:defRPr sz="1200" baseline="0">
                <a:solidFill>
                  <a:schemeClr val="bg1"/>
                </a:solidFill>
              </a:defRPr>
            </a:lvl1pPr>
          </a:lstStyle>
          <a:p>
            <a:r>
              <a:rPr lang="nb-NO" dirty="0"/>
              <a:t>Fornavn Etternavn</a:t>
            </a:r>
          </a:p>
        </p:txBody>
      </p:sp>
    </p:spTree>
    <p:extLst>
      <p:ext uri="{BB962C8B-B14F-4D97-AF65-F5344CB8AC3E}">
        <p14:creationId xmlns:p14="http://schemas.microsoft.com/office/powerpoint/2010/main" val="1224599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6" name="Plassholder for dato 5"/>
          <p:cNvSpPr>
            <a:spLocks noGrp="1"/>
          </p:cNvSpPr>
          <p:nvPr>
            <p:ph type="dt" sz="half" idx="10"/>
          </p:nvPr>
        </p:nvSpPr>
        <p:spPr>
          <a:xfrm>
            <a:off x="7108520" y="4768684"/>
            <a:ext cx="1273476" cy="273844"/>
          </a:xfrm>
          <a:prstGeom prst="rect">
            <a:avLst/>
          </a:prstGeom>
        </p:spPr>
        <p:txBody>
          <a:bodyPr/>
          <a:lstStyle/>
          <a:p>
            <a:fld id="{E7682955-BE7A-5C4C-84B8-41580681C190}" type="datetime1">
              <a:rPr lang="nb-NO" smtClean="0"/>
              <a:t>18.10.2024</a:t>
            </a:fld>
            <a:endParaRPr lang="nb-NO" dirty="0"/>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a:p>
        </p:txBody>
      </p:sp>
      <p:sp>
        <p:nvSpPr>
          <p:cNvPr id="7" name="Plassholder for bunntekst 3">
            <a:extLst>
              <a:ext uri="{FF2B5EF4-FFF2-40B4-BE49-F238E27FC236}">
                <a16:creationId xmlns:a16="http://schemas.microsoft.com/office/drawing/2014/main" id="{451479CC-CFAC-754E-8AE4-4381A271CC65}"/>
              </a:ext>
            </a:extLst>
          </p:cNvPr>
          <p:cNvSpPr>
            <a:spLocks noGrp="1"/>
          </p:cNvSpPr>
          <p:nvPr>
            <p:ph type="ftr" sz="quarter" idx="3"/>
          </p:nvPr>
        </p:nvSpPr>
        <p:spPr>
          <a:xfrm>
            <a:off x="2924629" y="4767263"/>
            <a:ext cx="4183890" cy="273844"/>
          </a:xfrm>
          <a:prstGeom prst="rect">
            <a:avLst/>
          </a:prstGeom>
        </p:spPr>
        <p:txBody>
          <a:bodyPr/>
          <a:lstStyle>
            <a:lvl1pPr algn="r">
              <a:defRPr sz="1200" baseline="0">
                <a:solidFill>
                  <a:schemeClr val="bg1"/>
                </a:solidFill>
              </a:defRPr>
            </a:lvl1pPr>
          </a:lstStyle>
          <a:p>
            <a:r>
              <a:rPr lang="nb-NO" dirty="0"/>
              <a:t>Fornavn Etternavn</a:t>
            </a:r>
          </a:p>
        </p:txBody>
      </p:sp>
    </p:spTree>
    <p:extLst>
      <p:ext uri="{BB962C8B-B14F-4D97-AF65-F5344CB8AC3E}">
        <p14:creationId xmlns:p14="http://schemas.microsoft.com/office/powerpoint/2010/main" val="3893546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ssholder for dato 4"/>
          <p:cNvSpPr>
            <a:spLocks noGrp="1"/>
          </p:cNvSpPr>
          <p:nvPr>
            <p:ph type="dt" sz="half" idx="10"/>
          </p:nvPr>
        </p:nvSpPr>
        <p:spPr>
          <a:xfrm>
            <a:off x="7108519" y="4768684"/>
            <a:ext cx="1273477" cy="273844"/>
          </a:xfrm>
          <a:prstGeom prst="rect">
            <a:avLst/>
          </a:prstGeom>
        </p:spPr>
        <p:txBody>
          <a:bodyPr/>
          <a:lstStyle/>
          <a:p>
            <a:fld id="{691A57B6-EDFB-B447-8B14-79CCE6E543ED}" type="datetime1">
              <a:rPr lang="nb-NO" smtClean="0"/>
              <a:t>18.10.2024</a:t>
            </a:fld>
            <a:endParaRPr lang="nb-NO" dirty="0"/>
          </a:p>
        </p:txBody>
      </p:sp>
      <p:sp>
        <p:nvSpPr>
          <p:cNvPr id="7" name="Plassholder for lysbildenummer 6"/>
          <p:cNvSpPr>
            <a:spLocks noGrp="1"/>
          </p:cNvSpPr>
          <p:nvPr>
            <p:ph type="sldNum" sz="quarter" idx="12"/>
          </p:nvPr>
        </p:nvSpPr>
        <p:spPr/>
        <p:txBody>
          <a:bodyPr/>
          <a:lstStyle/>
          <a:p>
            <a:fld id="{28ECCE09-4EB9-D24E-99A2-F5BDA1BD657E}" type="slidenum">
              <a:rPr lang="nb-NO" smtClean="0"/>
              <a:pPr/>
              <a:t>‹#›</a:t>
            </a:fld>
            <a:endParaRPr lang="nb-NO"/>
          </a:p>
        </p:txBody>
      </p:sp>
      <p:sp>
        <p:nvSpPr>
          <p:cNvPr id="6" name="Plassholder for bunntekst 3">
            <a:extLst>
              <a:ext uri="{FF2B5EF4-FFF2-40B4-BE49-F238E27FC236}">
                <a16:creationId xmlns:a16="http://schemas.microsoft.com/office/drawing/2014/main" id="{3382E16C-3084-874F-A02F-454AE6AA90A3}"/>
              </a:ext>
            </a:extLst>
          </p:cNvPr>
          <p:cNvSpPr>
            <a:spLocks noGrp="1"/>
          </p:cNvSpPr>
          <p:nvPr>
            <p:ph type="ftr" sz="quarter" idx="3"/>
          </p:nvPr>
        </p:nvSpPr>
        <p:spPr>
          <a:xfrm>
            <a:off x="2924629" y="4767263"/>
            <a:ext cx="4183890" cy="273844"/>
          </a:xfrm>
          <a:prstGeom prst="rect">
            <a:avLst/>
          </a:prstGeom>
        </p:spPr>
        <p:txBody>
          <a:bodyPr/>
          <a:lstStyle>
            <a:lvl1pPr algn="r">
              <a:defRPr sz="1200" baseline="0">
                <a:solidFill>
                  <a:schemeClr val="bg1"/>
                </a:solidFill>
              </a:defRPr>
            </a:lvl1pPr>
          </a:lstStyle>
          <a:p>
            <a:r>
              <a:rPr lang="nb-NO" dirty="0"/>
              <a:t>Fornavn Etternavn</a:t>
            </a:r>
          </a:p>
        </p:txBody>
      </p:sp>
    </p:spTree>
    <p:extLst>
      <p:ext uri="{BB962C8B-B14F-4D97-AF65-F5344CB8AC3E}">
        <p14:creationId xmlns:p14="http://schemas.microsoft.com/office/powerpoint/2010/main" val="2520449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ilde med tekst">
    <p:spTree>
      <p:nvGrpSpPr>
        <p:cNvPr id="1" name=""/>
        <p:cNvGrpSpPr/>
        <p:nvPr/>
      </p:nvGrpSpPr>
      <p:grpSpPr>
        <a:xfrm>
          <a:off x="0" y="0"/>
          <a:ext cx="0" cy="0"/>
          <a:chOff x="0" y="0"/>
          <a:chExt cx="0" cy="0"/>
        </a:xfrm>
      </p:grpSpPr>
      <p:sp>
        <p:nvSpPr>
          <p:cNvPr id="3" name="Plassholder for bilde 2"/>
          <p:cNvSpPr>
            <a:spLocks noGrp="1"/>
          </p:cNvSpPr>
          <p:nvPr>
            <p:ph type="pic" idx="1" hasCustomPrompt="1"/>
          </p:nvPr>
        </p:nvSpPr>
        <p:spPr>
          <a:xfrm>
            <a:off x="0" y="100262"/>
            <a:ext cx="9144000" cy="4485105"/>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her for å sette inn bilde</a:t>
            </a:r>
          </a:p>
        </p:txBody>
      </p:sp>
      <p:sp>
        <p:nvSpPr>
          <p:cNvPr id="2" name="Plassholder for dato 1"/>
          <p:cNvSpPr>
            <a:spLocks noGrp="1"/>
          </p:cNvSpPr>
          <p:nvPr>
            <p:ph type="dt" sz="half" idx="10"/>
          </p:nvPr>
        </p:nvSpPr>
        <p:spPr>
          <a:xfrm>
            <a:off x="7108520" y="4768684"/>
            <a:ext cx="1273476" cy="273844"/>
          </a:xfrm>
          <a:prstGeom prst="rect">
            <a:avLst/>
          </a:prstGeom>
        </p:spPr>
        <p:txBody>
          <a:bodyPr/>
          <a:lstStyle/>
          <a:p>
            <a:fld id="{7E02B3D7-CAAD-CD4A-9ADE-B7023038E292}" type="datetime1">
              <a:rPr lang="nb-NO" smtClean="0"/>
              <a:t>18.10.2024</a:t>
            </a:fld>
            <a:endParaRPr lang="nb-NO" dirty="0"/>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a:p>
        </p:txBody>
      </p:sp>
      <p:pic>
        <p:nvPicPr>
          <p:cNvPr id="7" name="Bilde 6">
            <a:extLst>
              <a:ext uri="{FF2B5EF4-FFF2-40B4-BE49-F238E27FC236}">
                <a16:creationId xmlns:a16="http://schemas.microsoft.com/office/drawing/2014/main" id="{717E843E-5DBB-0E4F-AD77-0BCCA3B62633}"/>
              </a:ext>
            </a:extLst>
          </p:cNvPr>
          <p:cNvPicPr>
            <a:picLocks noChangeAspect="1"/>
          </p:cNvPicPr>
          <p:nvPr userDrawn="1"/>
        </p:nvPicPr>
        <p:blipFill>
          <a:blip r:embed="rId2"/>
          <a:stretch>
            <a:fillRect/>
          </a:stretch>
        </p:blipFill>
        <p:spPr>
          <a:xfrm>
            <a:off x="350256" y="4734492"/>
            <a:ext cx="1427177" cy="409008"/>
          </a:xfrm>
          <a:prstGeom prst="rect">
            <a:avLst/>
          </a:prstGeom>
        </p:spPr>
      </p:pic>
      <p:sp>
        <p:nvSpPr>
          <p:cNvPr id="9" name="Plassholder for bunntekst 3">
            <a:extLst>
              <a:ext uri="{FF2B5EF4-FFF2-40B4-BE49-F238E27FC236}">
                <a16:creationId xmlns:a16="http://schemas.microsoft.com/office/drawing/2014/main" id="{87B9B688-F0B5-124C-8510-8D3A75F6B9D2}"/>
              </a:ext>
            </a:extLst>
          </p:cNvPr>
          <p:cNvSpPr>
            <a:spLocks noGrp="1"/>
          </p:cNvSpPr>
          <p:nvPr>
            <p:ph type="ftr" sz="quarter" idx="3"/>
          </p:nvPr>
        </p:nvSpPr>
        <p:spPr>
          <a:xfrm>
            <a:off x="2924629" y="4767263"/>
            <a:ext cx="4183890" cy="273844"/>
          </a:xfrm>
          <a:prstGeom prst="rect">
            <a:avLst/>
          </a:prstGeom>
        </p:spPr>
        <p:txBody>
          <a:bodyPr/>
          <a:lstStyle>
            <a:lvl1pPr algn="r">
              <a:defRPr sz="1200" baseline="0">
                <a:solidFill>
                  <a:schemeClr val="bg1"/>
                </a:solidFill>
              </a:defRPr>
            </a:lvl1pPr>
          </a:lstStyle>
          <a:p>
            <a:r>
              <a:rPr lang="nb-NO" dirty="0"/>
              <a:t>Fornavn Etternavn</a:t>
            </a:r>
          </a:p>
        </p:txBody>
      </p:sp>
    </p:spTree>
    <p:extLst>
      <p:ext uri="{BB962C8B-B14F-4D97-AF65-F5344CB8AC3E}">
        <p14:creationId xmlns:p14="http://schemas.microsoft.com/office/powerpoint/2010/main" val="1357453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Hvileside 1-Gro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871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Hvileside 1-Bla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7467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Forside">
    <p:spTree>
      <p:nvGrpSpPr>
        <p:cNvPr id="1" name=""/>
        <p:cNvGrpSpPr/>
        <p:nvPr/>
      </p:nvGrpSpPr>
      <p:grpSpPr>
        <a:xfrm>
          <a:off x="0" y="0"/>
          <a:ext cx="0" cy="0"/>
          <a:chOff x="0" y="0"/>
          <a:chExt cx="0" cy="0"/>
        </a:xfrm>
      </p:grpSpPr>
      <p:pic>
        <p:nvPicPr>
          <p:cNvPr id="4" name="Bilde 3" descr="Forside-3.F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1"/>
            <a:ext cx="9144000" cy="5141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p:cNvSpPr txBox="1">
            <a:spLocks noChangeArrowheads="1"/>
          </p:cNvSpPr>
          <p:nvPr/>
        </p:nvSpPr>
        <p:spPr bwMode="auto">
          <a:xfrm>
            <a:off x="266700" y="4752975"/>
            <a:ext cx="1499128" cy="207749"/>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nb-NO" sz="750" dirty="0">
                <a:latin typeface="Myriad Pro" charset="0"/>
                <a:cs typeface="Myriad Pro" charset="0"/>
              </a:rPr>
              <a:t>www.fremmedspraksenteret.no</a:t>
            </a:r>
          </a:p>
        </p:txBody>
      </p:sp>
      <p:pic>
        <p:nvPicPr>
          <p:cNvPr id="6" name="Bilde 5" descr="fs_logo_ligg Neg.ai"/>
          <p:cNvPicPr>
            <a:picLocks noChangeAspect="1"/>
          </p:cNvPicPr>
          <p:nvPr/>
        </p:nvPicPr>
        <p:blipFill>
          <a:blip r:embed="rId3" cstate="print">
            <a:extLst>
              <a:ext uri="{28A0092B-C50C-407E-A947-70E740481C1C}">
                <a14:useLocalDpi xmlns:a14="http://schemas.microsoft.com/office/drawing/2010/main" val="0"/>
              </a:ext>
            </a:extLst>
          </a:blip>
          <a:srcRect l="27020" t="42928" r="27037" b="42142"/>
          <a:stretch>
            <a:fillRect/>
          </a:stretch>
        </p:blipFill>
        <p:spPr bwMode="auto">
          <a:xfrm>
            <a:off x="709613" y="525066"/>
            <a:ext cx="2895600" cy="4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286000" y="1597819"/>
            <a:ext cx="6604000" cy="1102519"/>
          </a:xfrm>
        </p:spPr>
        <p:txBody>
          <a:bodyPr>
            <a:normAutofit/>
          </a:bodyPr>
          <a:lstStyle>
            <a:lvl1pPr algn="ctr">
              <a:defRPr sz="3300">
                <a:solidFill>
                  <a:schemeClr val="bg1"/>
                </a:solidFill>
              </a:defRPr>
            </a:lvl1pPr>
          </a:lstStyle>
          <a:p>
            <a:r>
              <a:rPr lang="nb-NO"/>
              <a:t>Klikk for å redigere tittelstil</a:t>
            </a:r>
            <a:endParaRPr lang="en-US" dirty="0"/>
          </a:p>
        </p:txBody>
      </p:sp>
      <p:sp>
        <p:nvSpPr>
          <p:cNvPr id="3" name="Subtitle 2"/>
          <p:cNvSpPr>
            <a:spLocks noGrp="1"/>
          </p:cNvSpPr>
          <p:nvPr>
            <p:ph type="subTitle" idx="1"/>
          </p:nvPr>
        </p:nvSpPr>
        <p:spPr>
          <a:xfrm>
            <a:off x="2286000" y="2914650"/>
            <a:ext cx="6604000" cy="1314450"/>
          </a:xfrm>
        </p:spPr>
        <p:txBody>
          <a:bodyPr/>
          <a:lstStyle>
            <a:lvl1pPr marL="0" indent="0" algn="ctr">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nb-NO"/>
              <a:t>Klikk for å redigere undertittelstil i malen</a:t>
            </a:r>
            <a:endParaRPr lang="en-US" dirty="0"/>
          </a:p>
        </p:txBody>
      </p:sp>
    </p:spTree>
    <p:extLst>
      <p:ext uri="{BB962C8B-B14F-4D97-AF65-F5344CB8AC3E}">
        <p14:creationId xmlns:p14="http://schemas.microsoft.com/office/powerpoint/2010/main" val="2831681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file:////Users/heidi/Dropbox/jobber/DROPBOX%202020/M20066_FSS_Powerpointmal/JPG/FSS_PPT_MAL%20SKISSEunderlag4.jpg" TargetMode="Externa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r:link="rId17">
            <a:lum/>
          </a:blip>
          <a:srcRect/>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675104"/>
            <a:ext cx="8229600" cy="454527"/>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lysbildenummer 5"/>
          <p:cNvSpPr>
            <a:spLocks noGrp="1"/>
          </p:cNvSpPr>
          <p:nvPr>
            <p:ph type="sldNum" sz="quarter" idx="4"/>
          </p:nvPr>
        </p:nvSpPr>
        <p:spPr>
          <a:xfrm>
            <a:off x="8381996" y="4767263"/>
            <a:ext cx="411747" cy="273844"/>
          </a:xfrm>
          <a:prstGeom prst="rect">
            <a:avLst/>
          </a:prstGeom>
        </p:spPr>
        <p:txBody>
          <a:bodyPr vert="horz" lIns="91440" tIns="45720" rIns="91440" bIns="45720" rtlCol="0" anchor="ctr"/>
          <a:lstStyle>
            <a:lvl1pPr algn="r">
              <a:defRPr sz="1200">
                <a:solidFill>
                  <a:srgbClr val="101820"/>
                </a:solidFill>
                <a:latin typeface="Source Sans Pro"/>
              </a:defRPr>
            </a:lvl1pPr>
          </a:lstStyle>
          <a:p>
            <a:fld id="{28ECCE09-4EB9-D24E-99A2-F5BDA1BD657E}" type="slidenum">
              <a:rPr lang="nb-NO" smtClean="0"/>
              <a:pPr/>
              <a:t>‹#›</a:t>
            </a:fld>
            <a:endParaRPr lang="nb-NO"/>
          </a:p>
        </p:txBody>
      </p:sp>
      <p:pic>
        <p:nvPicPr>
          <p:cNvPr id="9" name="Bilde 8">
            <a:extLst>
              <a:ext uri="{FF2B5EF4-FFF2-40B4-BE49-F238E27FC236}">
                <a16:creationId xmlns:a16="http://schemas.microsoft.com/office/drawing/2014/main" id="{6E0BCA7D-D86F-3243-896F-8EB4AFE1C71D}"/>
              </a:ext>
            </a:extLst>
          </p:cNvPr>
          <p:cNvPicPr>
            <a:picLocks noChangeAspect="1"/>
          </p:cNvPicPr>
          <p:nvPr userDrawn="1"/>
        </p:nvPicPr>
        <p:blipFill>
          <a:blip r:embed="rId18"/>
          <a:stretch>
            <a:fillRect/>
          </a:stretch>
        </p:blipFill>
        <p:spPr>
          <a:xfrm>
            <a:off x="350256" y="4734492"/>
            <a:ext cx="1427177" cy="409008"/>
          </a:xfrm>
          <a:prstGeom prst="rect">
            <a:avLst/>
          </a:prstGeom>
        </p:spPr>
      </p:pic>
      <p:sp>
        <p:nvSpPr>
          <p:cNvPr id="7" name="Plassholder for dato 2">
            <a:extLst>
              <a:ext uri="{FF2B5EF4-FFF2-40B4-BE49-F238E27FC236}">
                <a16:creationId xmlns:a16="http://schemas.microsoft.com/office/drawing/2014/main" id="{32FDBD63-E452-314D-B5C7-A2664932A85C}"/>
              </a:ext>
            </a:extLst>
          </p:cNvPr>
          <p:cNvSpPr>
            <a:spLocks noGrp="1"/>
          </p:cNvSpPr>
          <p:nvPr>
            <p:ph type="dt" sz="half" idx="2"/>
          </p:nvPr>
        </p:nvSpPr>
        <p:spPr>
          <a:xfrm>
            <a:off x="7108520" y="4768684"/>
            <a:ext cx="1273475" cy="273844"/>
          </a:xfrm>
          <a:prstGeom prst="rect">
            <a:avLst/>
          </a:prstGeom>
        </p:spPr>
        <p:txBody>
          <a:bodyPr/>
          <a:lstStyle>
            <a:lvl1pPr algn="r">
              <a:defRPr sz="1200">
                <a:solidFill>
                  <a:schemeClr val="bg1"/>
                </a:solidFill>
              </a:defRPr>
            </a:lvl1pPr>
          </a:lstStyle>
          <a:p>
            <a:fld id="{644AB339-F0E1-A746-A0DD-B8B314440945}" type="datetime1">
              <a:rPr lang="nb-NO" smtClean="0"/>
              <a:pPr/>
              <a:t>18.10.2024</a:t>
            </a:fld>
            <a:endParaRPr lang="nb-NO" dirty="0"/>
          </a:p>
        </p:txBody>
      </p:sp>
      <p:sp>
        <p:nvSpPr>
          <p:cNvPr id="8" name="Plassholder for bunntekst 3">
            <a:extLst>
              <a:ext uri="{FF2B5EF4-FFF2-40B4-BE49-F238E27FC236}">
                <a16:creationId xmlns:a16="http://schemas.microsoft.com/office/drawing/2014/main" id="{6E899F66-3572-574A-868D-4CE1BF88761D}"/>
              </a:ext>
            </a:extLst>
          </p:cNvPr>
          <p:cNvSpPr>
            <a:spLocks noGrp="1"/>
          </p:cNvSpPr>
          <p:nvPr>
            <p:ph type="ftr" sz="quarter" idx="3"/>
          </p:nvPr>
        </p:nvSpPr>
        <p:spPr>
          <a:xfrm>
            <a:off x="2924629" y="4767263"/>
            <a:ext cx="4183890" cy="273844"/>
          </a:xfrm>
          <a:prstGeom prst="rect">
            <a:avLst/>
          </a:prstGeom>
        </p:spPr>
        <p:txBody>
          <a:bodyPr/>
          <a:lstStyle>
            <a:lvl1pPr algn="r">
              <a:defRPr sz="1200" baseline="0">
                <a:solidFill>
                  <a:schemeClr val="bg1"/>
                </a:solidFill>
              </a:defRPr>
            </a:lvl1pPr>
          </a:lstStyle>
          <a:p>
            <a:r>
              <a:rPr lang="nb-NO" dirty="0"/>
              <a:t>Fornavn Etternavn</a:t>
            </a:r>
          </a:p>
        </p:txBody>
      </p:sp>
    </p:spTree>
    <p:extLst>
      <p:ext uri="{BB962C8B-B14F-4D97-AF65-F5344CB8AC3E}">
        <p14:creationId xmlns:p14="http://schemas.microsoft.com/office/powerpoint/2010/main" val="1697296968"/>
      </p:ext>
    </p:extLst>
  </p:cSld>
  <p:clrMap bg1="lt1" tx1="dk1" bg2="lt2" tx2="dk2" accent1="accent1" accent2="accent2" accent3="accent3" accent4="accent4" accent5="accent5" accent6="accent6" hlink="hlink" folHlink="folHlink"/>
  <p:sldLayoutIdLst>
    <p:sldLayoutId id="2147483698" r:id="rId1"/>
    <p:sldLayoutId id="2147483693" r:id="rId2"/>
    <p:sldLayoutId id="2147483694" r:id="rId3"/>
    <p:sldLayoutId id="2147483695" r:id="rId4"/>
    <p:sldLayoutId id="2147483696" r:id="rId5"/>
    <p:sldLayoutId id="2147483697"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Lst>
  <p:hf hdr="0"/>
  <p:txStyles>
    <p:titleStyle>
      <a:lvl1pPr algn="l" defTabSz="457200" rtl="0" eaLnBrk="1" latinLnBrk="0" hangingPunct="1">
        <a:spcBef>
          <a:spcPct val="0"/>
        </a:spcBef>
        <a:buNone/>
        <a:defRPr sz="2800" kern="1200" baseline="0">
          <a:solidFill>
            <a:schemeClr val="tx1"/>
          </a:solidFill>
          <a:latin typeface="Source Sans Pro"/>
          <a:ea typeface="+mj-ea"/>
          <a:cs typeface="+mj-cs"/>
        </a:defRPr>
      </a:lvl1pPr>
    </p:titleStyle>
    <p:bodyStyle>
      <a:lvl1pPr marL="342900" indent="-342900" algn="l" defTabSz="457200" rtl="0" eaLnBrk="1" latinLnBrk="0" hangingPunct="1">
        <a:spcBef>
          <a:spcPct val="20000"/>
        </a:spcBef>
        <a:buSzPct val="100000"/>
        <a:buFontTx/>
        <a:buBlip>
          <a:blip r:embed="rId19"/>
        </a:buBlip>
        <a:defRPr sz="2400" kern="1200">
          <a:solidFill>
            <a:schemeClr val="tx1"/>
          </a:solidFill>
          <a:latin typeface="Source Sans Pro"/>
          <a:ea typeface="+mn-ea"/>
          <a:cs typeface="+mn-cs"/>
        </a:defRPr>
      </a:lvl1pPr>
      <a:lvl2pPr marL="742950" indent="-285750" algn="l" defTabSz="457200" rtl="0" eaLnBrk="1" latinLnBrk="0" hangingPunct="1">
        <a:spcBef>
          <a:spcPct val="20000"/>
        </a:spcBef>
        <a:buSzPct val="100000"/>
        <a:buFontTx/>
        <a:buBlip>
          <a:blip r:embed="rId19"/>
        </a:buBlip>
        <a:defRPr sz="2000" kern="1200">
          <a:solidFill>
            <a:schemeClr val="tx1"/>
          </a:solidFill>
          <a:latin typeface="Source Sans Pro"/>
          <a:ea typeface="+mn-ea"/>
          <a:cs typeface="+mn-cs"/>
        </a:defRPr>
      </a:lvl2pPr>
      <a:lvl3pPr marL="1143000" indent="-228600" algn="l" defTabSz="457200" rtl="0" eaLnBrk="1" latinLnBrk="0" hangingPunct="1">
        <a:spcBef>
          <a:spcPct val="20000"/>
        </a:spcBef>
        <a:buSzPct val="100000"/>
        <a:buFontTx/>
        <a:buBlip>
          <a:blip r:embed="rId19"/>
        </a:buBlip>
        <a:defRPr sz="1800" kern="1200">
          <a:solidFill>
            <a:schemeClr val="tx1"/>
          </a:solidFill>
          <a:latin typeface="Source Sans Pro"/>
          <a:ea typeface="+mn-ea"/>
          <a:cs typeface="+mn-cs"/>
        </a:defRPr>
      </a:lvl3pPr>
      <a:lvl4pPr marL="1600200" indent="-228600" algn="l" defTabSz="457200" rtl="0" eaLnBrk="1" latinLnBrk="0" hangingPunct="1">
        <a:spcBef>
          <a:spcPct val="20000"/>
        </a:spcBef>
        <a:buSzPct val="100000"/>
        <a:buFontTx/>
        <a:buBlip>
          <a:blip r:embed="rId19"/>
        </a:buBlip>
        <a:defRPr sz="1600" kern="1200">
          <a:solidFill>
            <a:schemeClr val="tx1"/>
          </a:solidFill>
          <a:latin typeface="Source Sans Pro"/>
          <a:ea typeface="+mn-ea"/>
          <a:cs typeface="+mn-cs"/>
        </a:defRPr>
      </a:lvl4pPr>
      <a:lvl5pPr marL="2057400" indent="-228600" algn="l" defTabSz="457200" rtl="0" eaLnBrk="1" latinLnBrk="0" hangingPunct="1">
        <a:spcBef>
          <a:spcPct val="20000"/>
        </a:spcBef>
        <a:buSzPct val="100000"/>
        <a:buFontTx/>
        <a:buBlip>
          <a:blip r:embed="rId19"/>
        </a:buBlip>
        <a:defRPr sz="1400" kern="1200">
          <a:solidFill>
            <a:schemeClr val="tx1"/>
          </a:solidFill>
          <a:latin typeface="Source Sans Pro"/>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6.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8" Type="http://schemas.openxmlformats.org/officeDocument/2006/relationships/audio" Target="../media/media5.m4a"/><Relationship Id="rId3" Type="http://schemas.microsoft.com/office/2007/relationships/media" Target="../media/media3.m4a"/><Relationship Id="rId7" Type="http://schemas.microsoft.com/office/2007/relationships/media" Target="../media/media5.m4a"/><Relationship Id="rId12" Type="http://schemas.openxmlformats.org/officeDocument/2006/relationships/image" Target="../media/image16.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hyperlink" Target="https://pixabay.com/fr/sound-effects/search/" TargetMode="External"/><Relationship Id="rId5" Type="http://schemas.microsoft.com/office/2007/relationships/media" Target="../media/media4.mp3"/><Relationship Id="rId10" Type="http://schemas.openxmlformats.org/officeDocument/2006/relationships/notesSlide" Target="../notesSlides/notesSlide8.xml"/><Relationship Id="rId4" Type="http://schemas.openxmlformats.org/officeDocument/2006/relationships/audio" Target="../media/media3.m4a"/><Relationship Id="rId9"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NvJeANEDyCc"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hyperlink" Target="https://monecole.fr/fonctionnement-de-classe/rituels/histoire-de-lart-loeuvre-dart-de-la-semaine" TargetMode="External"/><Relationship Id="rId4" Type="http://schemas.openxmlformats.org/officeDocument/2006/relationships/hyperlink" Target="https://artsandculture.google.com/partner?hl=en&amp;tab=map"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https://nettskjema.no/a/451101"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hyperlink" Target="http://www.fremmedspraksenteret.no/" TargetMode="External"/><Relationship Id="rId5" Type="http://schemas.openxmlformats.org/officeDocument/2006/relationships/hyperlink" Target="https://no.pinterest.com/pradayrol/_saved/" TargetMode="External"/><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365759" y="1203159"/>
            <a:ext cx="8321041" cy="1784684"/>
          </a:xfrm>
        </p:spPr>
        <p:txBody>
          <a:bodyPr anchor="b">
            <a:normAutofit/>
          </a:bodyPr>
          <a:lstStyle/>
          <a:p>
            <a:pPr>
              <a:lnSpc>
                <a:spcPct val="90000"/>
              </a:lnSpc>
            </a:pPr>
            <a:r>
              <a:rPr lang="fr-FR" b="1" i="0" dirty="0">
                <a:solidFill>
                  <a:srgbClr val="000000"/>
                </a:solidFill>
                <a:effectLst/>
                <a:latin typeface="Source Sans Pro" panose="020B0503030403020204" pitchFamily="34" charset="0"/>
              </a:rPr>
              <a:t>L’art en FLE avec une démarche pédagogique inductive</a:t>
            </a:r>
            <a:br>
              <a:rPr lang="fr-FR" b="1" i="0" dirty="0">
                <a:solidFill>
                  <a:srgbClr val="000000"/>
                </a:solidFill>
                <a:effectLst/>
                <a:latin typeface="Source Sans Pro" panose="020B0503030403020204" pitchFamily="34" charset="0"/>
              </a:rPr>
            </a:br>
            <a:r>
              <a:rPr lang="es-ES" sz="2000" i="1" dirty="0"/>
              <a:t>Solena Pradayrol</a:t>
            </a:r>
            <a:endParaRPr lang="nb-NO" dirty="0"/>
          </a:p>
        </p:txBody>
      </p:sp>
      <p:sp>
        <p:nvSpPr>
          <p:cNvPr id="11" name="Date Placeholder 2">
            <a:extLst>
              <a:ext uri="{FF2B5EF4-FFF2-40B4-BE49-F238E27FC236}">
                <a16:creationId xmlns:a16="http://schemas.microsoft.com/office/drawing/2014/main" id="{75827180-2EC9-B088-519C-E2C38F75A0C0}"/>
              </a:ext>
            </a:extLst>
          </p:cNvPr>
          <p:cNvSpPr>
            <a:spLocks noGrp="1"/>
          </p:cNvSpPr>
          <p:nvPr>
            <p:ph type="dt" sz="half" idx="10"/>
          </p:nvPr>
        </p:nvSpPr>
        <p:spPr>
          <a:xfrm>
            <a:off x="7108520" y="4768684"/>
            <a:ext cx="1273475" cy="273844"/>
          </a:xfrm>
        </p:spPr>
        <p:txBody>
          <a:bodyPr/>
          <a:lstStyle/>
          <a:p>
            <a:pPr>
              <a:spcAft>
                <a:spcPts val="600"/>
              </a:spcAft>
            </a:pPr>
            <a:r>
              <a:rPr lang="nb-NO" dirty="0"/>
              <a:t>23.09.24</a:t>
            </a:r>
          </a:p>
          <a:p>
            <a:pPr>
              <a:spcAft>
                <a:spcPts val="600"/>
              </a:spcAft>
            </a:pPr>
            <a:endParaRPr lang="nb-NO" dirty="0"/>
          </a:p>
        </p:txBody>
      </p:sp>
      <p:sp>
        <p:nvSpPr>
          <p:cNvPr id="5" name="Plassholder for lysbildenummer 4"/>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a:t>
            </a:fld>
            <a:endParaRPr lang="nb-NO"/>
          </a:p>
        </p:txBody>
      </p:sp>
    </p:spTree>
    <p:extLst>
      <p:ext uri="{BB962C8B-B14F-4D97-AF65-F5344CB8AC3E}">
        <p14:creationId xmlns:p14="http://schemas.microsoft.com/office/powerpoint/2010/main" val="1626079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6136988F-37BF-5271-3DBA-79FA74304E5C}"/>
              </a:ext>
            </a:extLst>
          </p:cNvPr>
          <p:cNvSpPr>
            <a:spLocks noGrp="1"/>
          </p:cNvSpPr>
          <p:nvPr>
            <p:ph type="title"/>
          </p:nvPr>
        </p:nvSpPr>
        <p:spPr>
          <a:xfrm>
            <a:off x="441091" y="1916845"/>
            <a:ext cx="7919138" cy="1998578"/>
          </a:xfrm>
        </p:spPr>
        <p:txBody>
          <a:bodyPr>
            <a:normAutofit fontScale="90000"/>
          </a:bodyPr>
          <a:lstStyle/>
          <a:p>
            <a:pPr algn="l" rtl="0" fontAlgn="base"/>
            <a:br>
              <a:rPr lang="nb-NO" dirty="0"/>
            </a:br>
            <a:r>
              <a:rPr lang="nb-NO" b="1" dirty="0" err="1"/>
              <a:t>Utforskining</a:t>
            </a:r>
            <a:r>
              <a:rPr lang="nb-NO" b="1" dirty="0"/>
              <a:t> i LK20</a:t>
            </a:r>
            <a:br>
              <a:rPr lang="fr-FR" i="1" dirty="0"/>
            </a:br>
            <a:br>
              <a:rPr lang="fr-FR" sz="1800" i="1" dirty="0"/>
            </a:br>
            <a:br>
              <a:rPr lang="fr-FR" sz="1800" i="1" dirty="0"/>
            </a:br>
            <a:r>
              <a:rPr lang="nb-NO" sz="1800" b="1" i="0" dirty="0">
                <a:solidFill>
                  <a:srgbClr val="000000"/>
                </a:solidFill>
                <a:effectLst/>
                <a:latin typeface="Calibri" panose="020F0502020204030204" pitchFamily="34" charset="0"/>
              </a:rPr>
              <a:t>I Kompetansemål og vurdering for nivå I og II finner vi begrepet utforskning i sammenheng med kultur:</a:t>
            </a:r>
            <a:r>
              <a:rPr lang="nb-NO" sz="1800" b="0" i="0" dirty="0">
                <a:solidFill>
                  <a:srgbClr val="000000"/>
                </a:solidFill>
                <a:effectLst/>
                <a:latin typeface="Calibri" panose="020F0502020204030204" pitchFamily="34" charset="0"/>
              </a:rPr>
              <a:t> </a:t>
            </a:r>
            <a:br>
              <a:rPr lang="nb-NO" sz="1100" b="0" i="0" dirty="0">
                <a:solidFill>
                  <a:srgbClr val="000000"/>
                </a:solidFill>
                <a:effectLst/>
                <a:latin typeface="Segoe UI" panose="020B0502040204020203" pitchFamily="34" charset="0"/>
              </a:rPr>
            </a:br>
            <a:r>
              <a:rPr lang="nb-NO" sz="1100" b="0" i="0" dirty="0">
                <a:solidFill>
                  <a:srgbClr val="000000"/>
                </a:solidFill>
                <a:effectLst/>
                <a:latin typeface="Segoe UI" panose="020B0502040204020203" pitchFamily="34" charset="0"/>
              </a:rPr>
              <a:t>- </a:t>
            </a:r>
            <a:r>
              <a:rPr lang="nb-NO" sz="1800" b="0" i="0" dirty="0">
                <a:solidFill>
                  <a:srgbClr val="000000"/>
                </a:solidFill>
                <a:effectLst/>
                <a:latin typeface="Calibri" panose="020F0502020204030204" pitchFamily="34" charset="0"/>
              </a:rPr>
              <a:t>utforske og gjøre rede for mangfold, samfunnsforhold og historiske hendelser i områder der språket snakkes, og se sammenhenger med egen bakgrunn </a:t>
            </a:r>
            <a:br>
              <a:rPr lang="nb-NO" sz="1800" b="0" i="0" dirty="0">
                <a:solidFill>
                  <a:srgbClr val="000000"/>
                </a:solidFill>
                <a:effectLst/>
                <a:latin typeface="Calibri" panose="020F0502020204030204" pitchFamily="34" charset="0"/>
              </a:rPr>
            </a:br>
            <a:r>
              <a:rPr lang="nb-NO" sz="1800" b="0" i="0" dirty="0">
                <a:solidFill>
                  <a:srgbClr val="000000"/>
                </a:solidFill>
                <a:effectLst/>
                <a:latin typeface="Calibri" panose="020F0502020204030204" pitchFamily="34" charset="0"/>
              </a:rPr>
              <a:t>- utforske og presentere kunstneriske og kulturelle uttrykk fra områder der språket snakkes, og gjøre rede for egne opplevelser </a:t>
            </a:r>
            <a:br>
              <a:rPr lang="nb-NO" sz="1800" b="0" i="0" dirty="0">
                <a:solidFill>
                  <a:srgbClr val="000000"/>
                </a:solidFill>
                <a:effectLst/>
                <a:latin typeface="Calibri" panose="020F0502020204030204" pitchFamily="34" charset="0"/>
              </a:rPr>
            </a:br>
            <a:br>
              <a:rPr lang="nb-NO" sz="1800" b="0" i="0" dirty="0">
                <a:solidFill>
                  <a:srgbClr val="000000"/>
                </a:solidFill>
                <a:effectLst/>
                <a:latin typeface="Calibri" panose="020F0502020204030204" pitchFamily="34" charset="0"/>
              </a:rPr>
            </a:br>
            <a:r>
              <a:rPr lang="nb-NO" sz="1800" b="1" i="0" dirty="0">
                <a:solidFill>
                  <a:srgbClr val="000000"/>
                </a:solidFill>
                <a:effectLst/>
                <a:latin typeface="Calibri" panose="020F0502020204030204" pitchFamily="34" charset="0"/>
              </a:rPr>
              <a:t>Hva innebærer det for deg og din undervisning?</a:t>
            </a:r>
            <a:br>
              <a:rPr lang="nb-NO" sz="1800" dirty="0"/>
            </a:br>
            <a:br>
              <a:rPr lang="nb-NO" dirty="0"/>
            </a:br>
            <a:br>
              <a:rPr lang="nb-NO" sz="2200" dirty="0"/>
            </a:br>
            <a:br>
              <a:rPr lang="nb-NO" sz="2200" dirty="0"/>
            </a:br>
            <a:br>
              <a:rPr lang="nb-NO" dirty="0"/>
            </a:br>
            <a:r>
              <a:rPr lang="nb-NO" dirty="0"/>
              <a:t> </a:t>
            </a:r>
          </a:p>
        </p:txBody>
      </p:sp>
      <p:sp>
        <p:nvSpPr>
          <p:cNvPr id="4" name="Plassholder for lysbildenummer 3">
            <a:extLst>
              <a:ext uri="{FF2B5EF4-FFF2-40B4-BE49-F238E27FC236}">
                <a16:creationId xmlns:a16="http://schemas.microsoft.com/office/drawing/2014/main" id="{4CE92646-A41D-6609-8DE5-534829E9BD87}"/>
              </a:ext>
            </a:extLst>
          </p:cNvPr>
          <p:cNvSpPr>
            <a:spLocks noGrp="1"/>
          </p:cNvSpPr>
          <p:nvPr>
            <p:ph type="sldNum" sz="quarter" idx="4294967295"/>
          </p:nvPr>
        </p:nvSpPr>
        <p:spPr>
          <a:xfrm>
            <a:off x="8732838" y="4767263"/>
            <a:ext cx="411162" cy="274637"/>
          </a:xfrm>
        </p:spPr>
        <p:txBody>
          <a:bodyPr/>
          <a:lstStyle/>
          <a:p>
            <a:fld id="{28ECCE09-4EB9-D24E-99A2-F5BDA1BD657E}" type="slidenum">
              <a:rPr lang="nb-NO" smtClean="0"/>
              <a:pPr/>
              <a:t>2</a:t>
            </a:fld>
            <a:endParaRPr lang="nb-NO"/>
          </a:p>
        </p:txBody>
      </p:sp>
    </p:spTree>
    <p:extLst>
      <p:ext uri="{BB962C8B-B14F-4D97-AF65-F5344CB8AC3E}">
        <p14:creationId xmlns:p14="http://schemas.microsoft.com/office/powerpoint/2010/main" val="2136059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69789F-50D4-D3E8-FD75-E16F9337219A}"/>
              </a:ext>
            </a:extLst>
          </p:cNvPr>
          <p:cNvSpPr>
            <a:spLocks noGrp="1"/>
          </p:cNvSpPr>
          <p:nvPr>
            <p:ph type="title"/>
          </p:nvPr>
        </p:nvSpPr>
        <p:spPr>
          <a:xfrm>
            <a:off x="457200" y="624304"/>
            <a:ext cx="8229600" cy="454527"/>
          </a:xfrm>
        </p:spPr>
        <p:txBody>
          <a:bodyPr>
            <a:normAutofit fontScale="90000"/>
          </a:bodyPr>
          <a:lstStyle/>
          <a:p>
            <a:r>
              <a:rPr lang="nb-NO" sz="2000" b="0" i="0" u="sng" dirty="0">
                <a:solidFill>
                  <a:srgbClr val="000000"/>
                </a:solidFill>
                <a:effectLst/>
                <a:latin typeface="Calibri" panose="020F0502020204030204" pitchFamily="34" charset="0"/>
              </a:rPr>
              <a:t>I andre deler finner begrepet i sammenheng med andre aspekter utover kultur.</a:t>
            </a:r>
            <a:r>
              <a:rPr lang="nb-NO" sz="2000" b="0" i="0" dirty="0">
                <a:solidFill>
                  <a:srgbClr val="000000"/>
                </a:solidFill>
                <a:effectLst/>
                <a:latin typeface="Calibri" panose="020F0502020204030204" pitchFamily="34" charset="0"/>
              </a:rPr>
              <a:t> </a:t>
            </a:r>
            <a:endParaRPr lang="nb-NO" dirty="0"/>
          </a:p>
        </p:txBody>
      </p:sp>
      <p:sp>
        <p:nvSpPr>
          <p:cNvPr id="3" name="Plassholder for innhold 2">
            <a:extLst>
              <a:ext uri="{FF2B5EF4-FFF2-40B4-BE49-F238E27FC236}">
                <a16:creationId xmlns:a16="http://schemas.microsoft.com/office/drawing/2014/main" id="{BA5FEA80-77D1-5F73-0882-3AB239AA8622}"/>
              </a:ext>
            </a:extLst>
          </p:cNvPr>
          <p:cNvSpPr>
            <a:spLocks noGrp="1"/>
          </p:cNvSpPr>
          <p:nvPr>
            <p:ph idx="1"/>
          </p:nvPr>
        </p:nvSpPr>
        <p:spPr>
          <a:xfrm>
            <a:off x="457200" y="1317857"/>
            <a:ext cx="8229600" cy="3565691"/>
          </a:xfrm>
        </p:spPr>
        <p:txBody>
          <a:bodyPr>
            <a:normAutofit fontScale="25000" lnSpcReduction="20000"/>
          </a:bodyPr>
          <a:lstStyle/>
          <a:p>
            <a:pPr marL="0" indent="0">
              <a:buNone/>
            </a:pPr>
            <a:r>
              <a:rPr lang="nb-NO" sz="6400" b="0" i="0" dirty="0" err="1">
                <a:solidFill>
                  <a:srgbClr val="000000"/>
                </a:solidFill>
                <a:effectLst/>
                <a:latin typeface="Calibri" panose="020F0502020204030204" pitchFamily="34" charset="0"/>
              </a:rPr>
              <a:t>Elevane</a:t>
            </a:r>
            <a:r>
              <a:rPr lang="nb-NO" sz="6400" b="0" i="0" dirty="0">
                <a:solidFill>
                  <a:srgbClr val="000000"/>
                </a:solidFill>
                <a:effectLst/>
                <a:latin typeface="Calibri" panose="020F0502020204030204" pitchFamily="34" charset="0"/>
              </a:rPr>
              <a:t> skal få </a:t>
            </a:r>
            <a:r>
              <a:rPr lang="nb-NO" sz="6400" b="0" i="0" dirty="0" err="1">
                <a:solidFill>
                  <a:srgbClr val="000000"/>
                </a:solidFill>
                <a:effectLst/>
                <a:latin typeface="Calibri" panose="020F0502020204030204" pitchFamily="34" charset="0"/>
              </a:rPr>
              <a:t>utfalde</a:t>
            </a:r>
            <a:r>
              <a:rPr lang="nb-NO" sz="6400" b="0" i="0" dirty="0">
                <a:solidFill>
                  <a:srgbClr val="000000"/>
                </a:solidFill>
                <a:effectLst/>
                <a:latin typeface="Calibri" panose="020F0502020204030204" pitchFamily="34" charset="0"/>
              </a:rPr>
              <a:t> </a:t>
            </a:r>
            <a:r>
              <a:rPr lang="nb-NO" sz="6400" b="0" i="0" dirty="0" err="1">
                <a:solidFill>
                  <a:srgbClr val="000000"/>
                </a:solidFill>
                <a:effectLst/>
                <a:latin typeface="Calibri" panose="020F0502020204030204" pitchFamily="34" charset="0"/>
              </a:rPr>
              <a:t>skaparglede</a:t>
            </a:r>
            <a:r>
              <a:rPr lang="nb-NO" sz="6400" b="0" i="0" dirty="0">
                <a:solidFill>
                  <a:srgbClr val="000000"/>
                </a:solidFill>
                <a:effectLst/>
                <a:latin typeface="Calibri" panose="020F0502020204030204" pitchFamily="34" charset="0"/>
              </a:rPr>
              <a:t>, engasjement og utforskartrong. </a:t>
            </a:r>
            <a:br>
              <a:rPr lang="nb-NO" sz="6400" b="0" i="0" dirty="0">
                <a:solidFill>
                  <a:srgbClr val="000000"/>
                </a:solidFill>
                <a:effectLst/>
                <a:latin typeface="Calibri" panose="020F0502020204030204" pitchFamily="34" charset="0"/>
              </a:rPr>
            </a:br>
            <a:br>
              <a:rPr lang="nb-NO" sz="6400" b="0" i="0" dirty="0">
                <a:solidFill>
                  <a:srgbClr val="000000"/>
                </a:solidFill>
                <a:effectLst/>
                <a:latin typeface="Segoe UI" panose="020B0502040204020203" pitchFamily="34" charset="0"/>
              </a:rPr>
            </a:br>
            <a:r>
              <a:rPr lang="nb-NO" sz="6400" b="0" i="0" dirty="0">
                <a:solidFill>
                  <a:srgbClr val="000000"/>
                </a:solidFill>
                <a:effectLst/>
                <a:latin typeface="Calibri" panose="020F0502020204030204" pitchFamily="34" charset="0"/>
              </a:rPr>
              <a:t>En sentral del av språklæring er også å utforske og tenke kritisk over bruk av kilder, hjelpemidler og læringsstrategier.    </a:t>
            </a:r>
            <a:br>
              <a:rPr lang="nb-NO" sz="6400" b="0" i="0" dirty="0">
                <a:solidFill>
                  <a:srgbClr val="000000"/>
                </a:solidFill>
                <a:effectLst/>
                <a:latin typeface="Segoe UI" panose="020B0502040204020203" pitchFamily="34" charset="0"/>
              </a:rPr>
            </a:br>
            <a:r>
              <a:rPr lang="nb-NO" sz="6400" b="1" i="0" dirty="0">
                <a:solidFill>
                  <a:srgbClr val="000000"/>
                </a:solidFill>
                <a:effectLst/>
                <a:latin typeface="Calibri" panose="020F0502020204030204" pitchFamily="34" charset="0"/>
              </a:rPr>
              <a:t>&gt; interkulturell kompetanse</a:t>
            </a:r>
            <a:r>
              <a:rPr lang="nb-NO" sz="6400" b="0" i="0" dirty="0">
                <a:solidFill>
                  <a:srgbClr val="000000"/>
                </a:solidFill>
                <a:effectLst/>
                <a:latin typeface="Calibri" panose="020F0502020204030204" pitchFamily="34" charset="0"/>
              </a:rPr>
              <a:t> </a:t>
            </a:r>
            <a:br>
              <a:rPr lang="nb-NO" sz="6400" b="0" i="0" dirty="0">
                <a:solidFill>
                  <a:srgbClr val="000000"/>
                </a:solidFill>
                <a:effectLst/>
                <a:latin typeface="Segoe UI" panose="020B0502040204020203" pitchFamily="34" charset="0"/>
              </a:rPr>
            </a:br>
            <a:r>
              <a:rPr lang="nb-NO" sz="6400" b="0" i="0" dirty="0">
                <a:solidFill>
                  <a:srgbClr val="000000"/>
                </a:solidFill>
                <a:effectLst/>
                <a:latin typeface="Calibri" panose="020F0502020204030204" pitchFamily="34" charset="0"/>
              </a:rPr>
              <a:t>Kunnskap om og en utforskende tilnærming til andre språk, kulturer, levesett og tenkemåter åpner for nye perspektiver på verden og oss selv. </a:t>
            </a:r>
            <a:br>
              <a:rPr lang="nb-NO" sz="6400" b="0" i="0" dirty="0">
                <a:solidFill>
                  <a:srgbClr val="000000"/>
                </a:solidFill>
                <a:effectLst/>
                <a:latin typeface="Calibri" panose="020F0502020204030204" pitchFamily="34" charset="0"/>
              </a:rPr>
            </a:br>
            <a:r>
              <a:rPr lang="nb-NO" sz="6400" b="1" i="0" dirty="0">
                <a:solidFill>
                  <a:srgbClr val="000000"/>
                </a:solidFill>
                <a:effectLst/>
                <a:latin typeface="Calibri" panose="020F0502020204030204" pitchFamily="34" charset="0"/>
              </a:rPr>
              <a:t>&gt; Språklæring og flerspråklighet</a:t>
            </a:r>
            <a:r>
              <a:rPr lang="nb-NO" sz="6400" b="0" i="0" dirty="0">
                <a:solidFill>
                  <a:srgbClr val="000000"/>
                </a:solidFill>
                <a:effectLst/>
                <a:latin typeface="Calibri" panose="020F0502020204030204" pitchFamily="34" charset="0"/>
              </a:rPr>
              <a:t> : Kunnskap om språk og utforsking av egen språklæring gjør elevene bedre i stand til å lære og forstå språk i et livslangt perspektiv. </a:t>
            </a:r>
            <a:br>
              <a:rPr lang="nb-NO" sz="6400" b="0" i="0" dirty="0">
                <a:solidFill>
                  <a:srgbClr val="000000"/>
                </a:solidFill>
                <a:effectLst/>
                <a:latin typeface="Calibri" panose="020F0502020204030204" pitchFamily="34" charset="0"/>
              </a:rPr>
            </a:br>
            <a:r>
              <a:rPr lang="nb-NO" sz="6400" b="1" i="0" dirty="0">
                <a:solidFill>
                  <a:srgbClr val="000000"/>
                </a:solidFill>
                <a:effectLst/>
                <a:latin typeface="Calibri" panose="020F0502020204030204" pitchFamily="34" charset="0"/>
              </a:rPr>
              <a:t>&gt; Språk og teknologi</a:t>
            </a:r>
            <a:r>
              <a:rPr lang="nb-NO" sz="6400" b="0" i="0" dirty="0">
                <a:solidFill>
                  <a:srgbClr val="000000"/>
                </a:solidFill>
                <a:effectLst/>
                <a:latin typeface="Calibri" panose="020F0502020204030204" pitchFamily="34" charset="0"/>
              </a:rPr>
              <a:t> : Å utforske og utnytte faglig relevant språkteknologi og nye medier gir utvidede muligheter for kreativ og kritisk læring, bruk og forståelse av språk, kommunikasjon og interkulturell kompetanse. </a:t>
            </a:r>
            <a:br>
              <a:rPr lang="nb-NO" sz="6400" b="0" i="0" dirty="0">
                <a:solidFill>
                  <a:srgbClr val="000000"/>
                </a:solidFill>
                <a:effectLst/>
                <a:latin typeface="Calibri" panose="020F0502020204030204" pitchFamily="34" charset="0"/>
              </a:rPr>
            </a:br>
            <a:r>
              <a:rPr lang="nb-NO" sz="6400" b="1" i="0" dirty="0">
                <a:solidFill>
                  <a:srgbClr val="000000"/>
                </a:solidFill>
                <a:effectLst/>
                <a:latin typeface="Calibri" panose="020F0502020204030204" pitchFamily="34" charset="0"/>
              </a:rPr>
              <a:t>&gt; Digitale ferdigheter</a:t>
            </a:r>
            <a:r>
              <a:rPr lang="nb-NO" sz="6400" b="0" i="0" dirty="0">
                <a:solidFill>
                  <a:srgbClr val="000000"/>
                </a:solidFill>
                <a:effectLst/>
                <a:latin typeface="Calibri" panose="020F0502020204030204" pitchFamily="34" charset="0"/>
              </a:rPr>
              <a:t>: Utviklingen av digitale ferdigheter i fremmedspråk går fra å bruke disse ressursene til språklæring og møte med autentisk språk, til i økende grad å bruke dem selvstendig for å kommunisere muntlig og skriftlig, innhente kunnskap, utforske kultur og geografi og lage sammensatte produkter. </a:t>
            </a:r>
            <a:br>
              <a:rPr lang="nb-NO" sz="2400" b="0" i="0" dirty="0">
                <a:solidFill>
                  <a:srgbClr val="000000"/>
                </a:solidFill>
                <a:effectLst/>
                <a:latin typeface="Calibri" panose="020F0502020204030204" pitchFamily="34" charset="0"/>
              </a:rPr>
            </a:br>
            <a:r>
              <a:rPr lang="nb-NO" sz="2400" b="0" i="0" dirty="0">
                <a:solidFill>
                  <a:srgbClr val="000000"/>
                </a:solidFill>
                <a:effectLst/>
                <a:latin typeface="Calibri" panose="020F0502020204030204" pitchFamily="34" charset="0"/>
              </a:rPr>
              <a:t> </a:t>
            </a:r>
            <a:br>
              <a:rPr lang="nb-NO" sz="1200" b="0" i="0" dirty="0">
                <a:solidFill>
                  <a:srgbClr val="000000"/>
                </a:solidFill>
                <a:effectLst/>
                <a:latin typeface="Segoe UI" panose="020B0502040204020203" pitchFamily="34" charset="0"/>
              </a:rPr>
            </a:br>
            <a:br>
              <a:rPr lang="nb-NO" sz="2400" b="0" i="0" dirty="0">
                <a:solidFill>
                  <a:srgbClr val="000000"/>
                </a:solidFill>
                <a:effectLst/>
                <a:latin typeface="Calibri" panose="020F0502020204030204" pitchFamily="34" charset="0"/>
              </a:rPr>
            </a:br>
            <a:br>
              <a:rPr lang="nb-NO" sz="2400" dirty="0"/>
            </a:br>
            <a:br>
              <a:rPr lang="nb-NO" dirty="0"/>
            </a:br>
            <a:br>
              <a:rPr lang="nb-NO" sz="3200" dirty="0"/>
            </a:br>
            <a:br>
              <a:rPr lang="nb-NO" sz="3200" dirty="0"/>
            </a:br>
            <a:br>
              <a:rPr lang="nb-NO" dirty="0"/>
            </a:br>
            <a:r>
              <a:rPr lang="nb-NO" dirty="0"/>
              <a:t> </a:t>
            </a:r>
          </a:p>
        </p:txBody>
      </p:sp>
      <p:sp>
        <p:nvSpPr>
          <p:cNvPr id="5" name="Plassholder for lysbildenummer 4">
            <a:extLst>
              <a:ext uri="{FF2B5EF4-FFF2-40B4-BE49-F238E27FC236}">
                <a16:creationId xmlns:a16="http://schemas.microsoft.com/office/drawing/2014/main" id="{BE7290C5-A11B-6E83-7E30-8D9E06D7012C}"/>
              </a:ext>
            </a:extLst>
          </p:cNvPr>
          <p:cNvSpPr>
            <a:spLocks noGrp="1"/>
          </p:cNvSpPr>
          <p:nvPr>
            <p:ph type="sldNum" sz="quarter" idx="12"/>
          </p:nvPr>
        </p:nvSpPr>
        <p:spPr/>
        <p:txBody>
          <a:bodyPr/>
          <a:lstStyle/>
          <a:p>
            <a:fld id="{28ECCE09-4EB9-D24E-99A2-F5BDA1BD657E}" type="slidenum">
              <a:rPr lang="nb-NO" smtClean="0"/>
              <a:pPr/>
              <a:t>3</a:t>
            </a:fld>
            <a:endParaRPr lang="nb-NO"/>
          </a:p>
        </p:txBody>
      </p:sp>
    </p:spTree>
    <p:extLst>
      <p:ext uri="{BB962C8B-B14F-4D97-AF65-F5344CB8AC3E}">
        <p14:creationId xmlns:p14="http://schemas.microsoft.com/office/powerpoint/2010/main" val="1872887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Date Placeholder 3">
            <a:extLst>
              <a:ext uri="{FF2B5EF4-FFF2-40B4-BE49-F238E27FC236}">
                <a16:creationId xmlns:a16="http://schemas.microsoft.com/office/drawing/2014/main" id="{2295FF75-CE87-5769-9697-4B6DDB8C5938}"/>
              </a:ext>
            </a:extLst>
          </p:cNvPr>
          <p:cNvSpPr>
            <a:spLocks noGrp="1"/>
          </p:cNvSpPr>
          <p:nvPr>
            <p:ph type="dt" sz="half" idx="10"/>
          </p:nvPr>
        </p:nvSpPr>
        <p:spPr>
          <a:xfrm>
            <a:off x="7108520" y="4768684"/>
            <a:ext cx="1273476" cy="273844"/>
          </a:xfrm>
        </p:spPr>
        <p:txBody>
          <a:bodyPr/>
          <a:lstStyle/>
          <a:p>
            <a:pPr>
              <a:spcAft>
                <a:spcPts val="600"/>
              </a:spcAft>
            </a:pPr>
            <a:endParaRPr lang="nb-NO" dirty="0"/>
          </a:p>
        </p:txBody>
      </p:sp>
      <p:sp>
        <p:nvSpPr>
          <p:cNvPr id="16" name="Slide Number Placeholder 4">
            <a:extLst>
              <a:ext uri="{FF2B5EF4-FFF2-40B4-BE49-F238E27FC236}">
                <a16:creationId xmlns:a16="http://schemas.microsoft.com/office/drawing/2014/main" id="{96AF95CF-3C5A-7B95-C61F-0DEEBC6F7001}"/>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4</a:t>
            </a:fld>
            <a:endParaRPr lang="nb-NO"/>
          </a:p>
        </p:txBody>
      </p:sp>
      <p:sp>
        <p:nvSpPr>
          <p:cNvPr id="10" name="Plassholder for lysbildenummer 9" hidden="1"/>
          <p:cNvSpPr>
            <a:spLocks noGrp="1"/>
          </p:cNvSpPr>
          <p:nvPr>
            <p:ph type="sldNum" sz="quarter" idx="12"/>
          </p:nvPr>
        </p:nvSpPr>
        <p:spPr/>
        <p:txBody>
          <a:bodyPr/>
          <a:lstStyle/>
          <a:p>
            <a:pPr>
              <a:spcAft>
                <a:spcPts val="600"/>
              </a:spcAft>
            </a:pPr>
            <a:fld id="{28ECCE09-4EB9-D24E-99A2-F5BDA1BD657E}" type="slidenum">
              <a:rPr lang="nb-NO" smtClean="0"/>
              <a:pPr>
                <a:spcAft>
                  <a:spcPts val="600"/>
                </a:spcAft>
              </a:pPr>
              <a:t>4</a:t>
            </a:fld>
            <a:endParaRPr lang="nb-NO"/>
          </a:p>
        </p:txBody>
      </p:sp>
      <p:pic>
        <p:nvPicPr>
          <p:cNvPr id="3" name="Bilde 2">
            <a:extLst>
              <a:ext uri="{FF2B5EF4-FFF2-40B4-BE49-F238E27FC236}">
                <a16:creationId xmlns:a16="http://schemas.microsoft.com/office/drawing/2014/main" id="{BB7DB475-943E-6FC5-C7AE-BEE283D7692C}"/>
              </a:ext>
            </a:extLst>
          </p:cNvPr>
          <p:cNvPicPr>
            <a:picLocks noChangeAspect="1"/>
          </p:cNvPicPr>
          <p:nvPr/>
        </p:nvPicPr>
        <p:blipFill>
          <a:blip r:embed="rId3"/>
          <a:stretch>
            <a:fillRect/>
          </a:stretch>
        </p:blipFill>
        <p:spPr>
          <a:xfrm>
            <a:off x="1263480" y="387237"/>
            <a:ext cx="6617040" cy="4369025"/>
          </a:xfrm>
          <a:prstGeom prst="rect">
            <a:avLst/>
          </a:prstGeom>
        </p:spPr>
      </p:pic>
    </p:spTree>
    <p:extLst>
      <p:ext uri="{BB962C8B-B14F-4D97-AF65-F5344CB8AC3E}">
        <p14:creationId xmlns:p14="http://schemas.microsoft.com/office/powerpoint/2010/main" val="2715641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375944-43D0-70F4-89D8-0CBA718F2E1E}"/>
              </a:ext>
            </a:extLst>
          </p:cNvPr>
          <p:cNvSpPr>
            <a:spLocks noGrp="1"/>
          </p:cNvSpPr>
          <p:nvPr>
            <p:ph idx="1"/>
          </p:nvPr>
        </p:nvSpPr>
        <p:spPr>
          <a:xfrm>
            <a:off x="427359" y="476250"/>
            <a:ext cx="8229600" cy="3956049"/>
          </a:xfrm>
        </p:spPr>
        <p:txBody>
          <a:bodyPr>
            <a:normAutofit fontScale="25000" lnSpcReduction="20000"/>
          </a:bodyPr>
          <a:lstStyle/>
          <a:p>
            <a:pPr algn="l" rtl="0"/>
            <a:r>
              <a:rPr lang="fr-FR" sz="5200" b="1" i="0" dirty="0">
                <a:solidFill>
                  <a:srgbClr val="5F667E"/>
                </a:solidFill>
                <a:effectLst/>
                <a:latin typeface="Montserrat" panose="00000500000000000000" pitchFamily="2" charset="0"/>
              </a:rPr>
              <a:t>Les intérêts de la pédagogie par la découverte</a:t>
            </a:r>
            <a:endParaRPr lang="fr-FR" sz="5200" b="0" i="0" dirty="0">
              <a:solidFill>
                <a:srgbClr val="5F667E"/>
              </a:solidFill>
              <a:effectLst/>
              <a:latin typeface="Montserrat" panose="00000500000000000000" pitchFamily="2" charset="0"/>
            </a:endParaRPr>
          </a:p>
          <a:p>
            <a:pPr marL="0" indent="0" algn="l" rtl="0">
              <a:buNone/>
            </a:pPr>
            <a:r>
              <a:rPr lang="fr-FR" sz="5200" b="0" i="0" dirty="0">
                <a:solidFill>
                  <a:srgbClr val="5F667E"/>
                </a:solidFill>
                <a:effectLst/>
                <a:latin typeface="Montserrat" panose="00000500000000000000" pitchFamily="2" charset="0"/>
              </a:rPr>
              <a:t>- l’élève est actif dans ses apprentissages ; il est impliqué dans le processus d’exploration et de construction de ses connaissances. Et nous savons tous qu'un apprentissage actif favorise l’apprentissage.</a:t>
            </a:r>
          </a:p>
          <a:p>
            <a:pPr marL="0" indent="0" algn="l" rtl="0">
              <a:buNone/>
            </a:pPr>
            <a:endParaRPr lang="fr-FR" sz="5200" b="0" i="0" dirty="0">
              <a:solidFill>
                <a:srgbClr val="5F667E"/>
              </a:solidFill>
              <a:effectLst/>
              <a:latin typeface="Montserrat" panose="00000500000000000000" pitchFamily="2" charset="0"/>
            </a:endParaRPr>
          </a:p>
          <a:p>
            <a:pPr marL="0" indent="0" algn="l" rtl="0">
              <a:buNone/>
            </a:pPr>
            <a:r>
              <a:rPr lang="fr-FR" sz="5200" b="0" i="0" dirty="0">
                <a:solidFill>
                  <a:srgbClr val="5F667E"/>
                </a:solidFill>
                <a:effectLst/>
                <a:latin typeface="Montserrat" panose="00000500000000000000" pitchFamily="2" charset="0"/>
              </a:rPr>
              <a:t>- Les élèves sont également motivés puisqu’ils peuvent explorer par eux-mêmes. On développe la pensée critique des élèves et leurs compétences de résolution de problèmes, puisqu’ils sont incités à analyser, évaluer et appliquer leurs connaissances. Cette pédagogie facilite également le transfert des connaissances acquises à de nouveaux problèmes, en faisant plus de liens entre les connaissances acquises et les savoirs antérieurs, ce qui favorise une compréhension plus approfondie.</a:t>
            </a:r>
          </a:p>
          <a:p>
            <a:pPr marL="0" indent="0" algn="l" rtl="0">
              <a:buNone/>
            </a:pPr>
            <a:endParaRPr lang="fr-FR" sz="5200" b="0" i="0" dirty="0">
              <a:solidFill>
                <a:srgbClr val="5F667E"/>
              </a:solidFill>
              <a:effectLst/>
              <a:latin typeface="Montserrat" panose="00000500000000000000" pitchFamily="2" charset="0"/>
            </a:endParaRPr>
          </a:p>
          <a:p>
            <a:pPr marL="0" indent="0" algn="l" rtl="0">
              <a:buNone/>
            </a:pPr>
            <a:endParaRPr lang="fr-FR" sz="5200" b="0" i="0" dirty="0">
              <a:solidFill>
                <a:srgbClr val="5F667E"/>
              </a:solidFill>
              <a:effectLst/>
              <a:latin typeface="Montserrat" panose="00000500000000000000" pitchFamily="2" charset="0"/>
            </a:endParaRPr>
          </a:p>
          <a:p>
            <a:pPr algn="l" rtl="0"/>
            <a:r>
              <a:rPr lang="fr-FR" sz="5200" b="1" i="0" dirty="0">
                <a:solidFill>
                  <a:srgbClr val="5F667E"/>
                </a:solidFill>
                <a:effectLst/>
                <a:latin typeface="Montserrat" panose="00000500000000000000" pitchFamily="2" charset="0"/>
              </a:rPr>
              <a:t>Les limites de la pédagogie par la découverte</a:t>
            </a:r>
            <a:endParaRPr lang="fr-FR" sz="5200" b="0" i="0" dirty="0">
              <a:solidFill>
                <a:srgbClr val="5F667E"/>
              </a:solidFill>
              <a:effectLst/>
              <a:latin typeface="Montserrat" panose="00000500000000000000" pitchFamily="2" charset="0"/>
            </a:endParaRPr>
          </a:p>
          <a:p>
            <a:pPr marL="0" indent="0" algn="l" rtl="0">
              <a:buNone/>
            </a:pPr>
            <a:r>
              <a:rPr lang="fr-FR" sz="5200" b="0" i="0" dirty="0">
                <a:solidFill>
                  <a:srgbClr val="5F667E"/>
                </a:solidFill>
                <a:effectLst/>
                <a:latin typeface="Montserrat" panose="00000500000000000000" pitchFamily="2" charset="0"/>
              </a:rPr>
              <a:t>- La pédagogie de la découverte, cela prend beaucoup de temps. Et malheureusement, le temps est limité,. Découvrir une notion par soi-même prend plus de temps que l’apprendre directement.</a:t>
            </a:r>
          </a:p>
          <a:p>
            <a:pPr marL="0" indent="0" algn="l" rtl="0">
              <a:buNone/>
            </a:pPr>
            <a:endParaRPr lang="fr-FR" sz="5200" b="0" i="0" dirty="0">
              <a:solidFill>
                <a:srgbClr val="5F667E"/>
              </a:solidFill>
              <a:effectLst/>
              <a:latin typeface="Montserrat" panose="00000500000000000000" pitchFamily="2" charset="0"/>
            </a:endParaRPr>
          </a:p>
          <a:p>
            <a:pPr marL="0" indent="0" algn="l" rtl="0">
              <a:buNone/>
            </a:pPr>
            <a:r>
              <a:rPr lang="fr-FR" sz="5200" b="0" i="0" dirty="0">
                <a:solidFill>
                  <a:srgbClr val="5F667E"/>
                </a:solidFill>
                <a:effectLst/>
                <a:latin typeface="Montserrat" panose="00000500000000000000" pitchFamily="2" charset="0"/>
              </a:rPr>
              <a:t>- Le cours peut également sembler manquer de structure pour certains élèves, puisque chacun avance dans la direction qu’il souhaite lors de la phase de découverte. Certains élèves peuvent avoir besoin d’être mieux guidés et se sentir perdus s’ils n’y arrivent pas tout seuls, ou avec leur groupe.</a:t>
            </a:r>
          </a:p>
          <a:p>
            <a:pPr marL="0" indent="0" algn="l" rtl="0">
              <a:buNone/>
            </a:pPr>
            <a:endParaRPr lang="fr-FR" sz="5200" b="0" i="0" dirty="0">
              <a:solidFill>
                <a:srgbClr val="5F667E"/>
              </a:solidFill>
              <a:effectLst/>
              <a:latin typeface="Montserrat" panose="00000500000000000000" pitchFamily="2" charset="0"/>
            </a:endParaRPr>
          </a:p>
          <a:p>
            <a:pPr marL="0" indent="0" algn="l" rtl="0">
              <a:buNone/>
            </a:pPr>
            <a:r>
              <a:rPr lang="fr-FR" sz="5200" b="0" i="0" dirty="0">
                <a:solidFill>
                  <a:srgbClr val="5F667E"/>
                </a:solidFill>
                <a:effectLst/>
                <a:latin typeface="Montserrat" panose="00000500000000000000" pitchFamily="2" charset="0"/>
              </a:rPr>
              <a:t>- Le savoir acquis peut ne pas être celui que l’on visait en tant qu’enseignant.</a:t>
            </a:r>
          </a:p>
          <a:p>
            <a:endParaRPr lang="nb-NO" dirty="0"/>
          </a:p>
        </p:txBody>
      </p:sp>
      <p:sp>
        <p:nvSpPr>
          <p:cNvPr id="4" name="Plassholder for dato 3">
            <a:extLst>
              <a:ext uri="{FF2B5EF4-FFF2-40B4-BE49-F238E27FC236}">
                <a16:creationId xmlns:a16="http://schemas.microsoft.com/office/drawing/2014/main" id="{2A95E848-6FB8-0447-33F3-B16A8DD7FB53}"/>
              </a:ext>
            </a:extLst>
          </p:cNvPr>
          <p:cNvSpPr>
            <a:spLocks noGrp="1"/>
          </p:cNvSpPr>
          <p:nvPr>
            <p:ph type="dt" sz="half" idx="10"/>
          </p:nvPr>
        </p:nvSpPr>
        <p:spPr/>
        <p:txBody>
          <a:bodyPr/>
          <a:lstStyle/>
          <a:p>
            <a:endParaRPr lang="nb-NO" dirty="0"/>
          </a:p>
        </p:txBody>
      </p:sp>
      <p:sp>
        <p:nvSpPr>
          <p:cNvPr id="5" name="Plassholder for lysbildenummer 4">
            <a:extLst>
              <a:ext uri="{FF2B5EF4-FFF2-40B4-BE49-F238E27FC236}">
                <a16:creationId xmlns:a16="http://schemas.microsoft.com/office/drawing/2014/main" id="{329EB7C0-C61B-AC16-1800-413C62C323B1}"/>
              </a:ext>
            </a:extLst>
          </p:cNvPr>
          <p:cNvSpPr>
            <a:spLocks noGrp="1"/>
          </p:cNvSpPr>
          <p:nvPr>
            <p:ph type="sldNum" sz="quarter" idx="12"/>
          </p:nvPr>
        </p:nvSpPr>
        <p:spPr/>
        <p:txBody>
          <a:bodyPr/>
          <a:lstStyle/>
          <a:p>
            <a:fld id="{28ECCE09-4EB9-D24E-99A2-F5BDA1BD657E}" type="slidenum">
              <a:rPr lang="nb-NO" smtClean="0"/>
              <a:pPr/>
              <a:t>5</a:t>
            </a:fld>
            <a:endParaRPr lang="nb-NO"/>
          </a:p>
        </p:txBody>
      </p:sp>
    </p:spTree>
    <p:extLst>
      <p:ext uri="{BB962C8B-B14F-4D97-AF65-F5344CB8AC3E}">
        <p14:creationId xmlns:p14="http://schemas.microsoft.com/office/powerpoint/2010/main" val="999073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2AC45032-1C59-EB22-7452-AF57E9E5ED3D}"/>
              </a:ext>
            </a:extLst>
          </p:cNvPr>
          <p:cNvSpPr>
            <a:spLocks noGrp="1"/>
          </p:cNvSpPr>
          <p:nvPr>
            <p:ph type="title"/>
          </p:nvPr>
        </p:nvSpPr>
        <p:spPr>
          <a:xfrm>
            <a:off x="457200" y="675104"/>
            <a:ext cx="8229600" cy="454527"/>
          </a:xfrm>
        </p:spPr>
        <p:txBody>
          <a:bodyPr anchor="ctr">
            <a:normAutofit/>
          </a:bodyPr>
          <a:lstStyle/>
          <a:p>
            <a:pPr>
              <a:lnSpc>
                <a:spcPct val="90000"/>
              </a:lnSpc>
            </a:pPr>
            <a:r>
              <a:rPr lang="nb-NO" sz="1300" b="0" i="0">
                <a:effectLst/>
              </a:rPr>
              <a:t>Utforskende tilnærming til bilder</a:t>
            </a:r>
            <a:br>
              <a:rPr lang="nb-NO" sz="1300" b="0" i="0">
                <a:effectLst/>
              </a:rPr>
            </a:br>
            <a:r>
              <a:rPr lang="nb-NO" sz="1300" b="0" i="0">
                <a:effectLst/>
              </a:rPr>
              <a:t> - «</a:t>
            </a:r>
            <a:r>
              <a:rPr lang="nb-NO" sz="1300" b="0" i="0" err="1">
                <a:effectLst/>
              </a:rPr>
              <a:t>Costa’s</a:t>
            </a:r>
            <a:r>
              <a:rPr lang="nb-NO" sz="1300" b="0" i="0">
                <a:effectLst/>
              </a:rPr>
              <a:t> </a:t>
            </a:r>
            <a:r>
              <a:rPr lang="nb-NO" sz="1300" b="0" i="0" err="1">
                <a:effectLst/>
              </a:rPr>
              <a:t>level</a:t>
            </a:r>
            <a:r>
              <a:rPr lang="nb-NO" sz="1300" b="0" i="0">
                <a:effectLst/>
              </a:rPr>
              <a:t> </a:t>
            </a:r>
            <a:r>
              <a:rPr lang="nb-NO" sz="1300" b="0" i="0" err="1">
                <a:effectLst/>
              </a:rPr>
              <a:t>of</a:t>
            </a:r>
            <a:r>
              <a:rPr lang="nb-NO" sz="1300" b="0" i="0">
                <a:effectLst/>
              </a:rPr>
              <a:t> </a:t>
            </a:r>
            <a:r>
              <a:rPr lang="nb-NO" sz="1300" b="0" i="0" err="1">
                <a:effectLst/>
              </a:rPr>
              <a:t>thinking</a:t>
            </a:r>
            <a:r>
              <a:rPr lang="nb-NO" sz="1300" b="0" i="0">
                <a:effectLst/>
              </a:rPr>
              <a:t>»</a:t>
            </a:r>
            <a:endParaRPr lang="en-US" sz="1300"/>
          </a:p>
        </p:txBody>
      </p:sp>
      <p:pic>
        <p:nvPicPr>
          <p:cNvPr id="1026" name="Picture 2" descr="Et bilde som inneholder tekst, skjermbilde, Font, nummer&#10;&#10;Automatisk generert beskrivelse">
            <a:extLst>
              <a:ext uri="{FF2B5EF4-FFF2-40B4-BE49-F238E27FC236}">
                <a16:creationId xmlns:a16="http://schemas.microsoft.com/office/drawing/2014/main" id="{B7423DB7-631F-6147-D6C8-6A70023A57E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1858" y="1200151"/>
            <a:ext cx="7940284" cy="3394472"/>
          </a:xfrm>
          <a:prstGeom prst="rect">
            <a:avLst/>
          </a:prstGeom>
          <a:solidFill>
            <a:srgbClr val="FFFFFF"/>
          </a:solidFill>
        </p:spPr>
      </p:pic>
      <p:sp>
        <p:nvSpPr>
          <p:cNvPr id="16" name="Slide Number Placeholder 4">
            <a:extLst>
              <a:ext uri="{FF2B5EF4-FFF2-40B4-BE49-F238E27FC236}">
                <a16:creationId xmlns:a16="http://schemas.microsoft.com/office/drawing/2014/main" id="{96AF95CF-3C5A-7B95-C61F-0DEEBC6F7001}"/>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6</a:t>
            </a:fld>
            <a:endParaRPr lang="nb-NO"/>
          </a:p>
        </p:txBody>
      </p:sp>
      <p:sp>
        <p:nvSpPr>
          <p:cNvPr id="10" name="Plassholder for lysbildenummer 9" hidden="1"/>
          <p:cNvSpPr>
            <a:spLocks noGrp="1"/>
          </p:cNvSpPr>
          <p:nvPr>
            <p:ph type="sldNum" sz="quarter" idx="12"/>
          </p:nvPr>
        </p:nvSpPr>
        <p:spPr/>
        <p:txBody>
          <a:bodyPr/>
          <a:lstStyle/>
          <a:p>
            <a:pPr>
              <a:spcAft>
                <a:spcPts val="600"/>
              </a:spcAft>
            </a:pPr>
            <a:fld id="{28ECCE09-4EB9-D24E-99A2-F5BDA1BD657E}" type="slidenum">
              <a:rPr lang="nb-NO" smtClean="0"/>
              <a:pPr>
                <a:spcAft>
                  <a:spcPts val="600"/>
                </a:spcAft>
              </a:pPr>
              <a:t>6</a:t>
            </a:fld>
            <a:endParaRPr lang="nb-NO"/>
          </a:p>
        </p:txBody>
      </p:sp>
    </p:spTree>
    <p:extLst>
      <p:ext uri="{BB962C8B-B14F-4D97-AF65-F5344CB8AC3E}">
        <p14:creationId xmlns:p14="http://schemas.microsoft.com/office/powerpoint/2010/main" val="1242239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C3C0FF-FC6D-4DF6-DACE-AB4CBA530D75}"/>
              </a:ext>
            </a:extLst>
          </p:cNvPr>
          <p:cNvSpPr>
            <a:spLocks noGrp="1"/>
          </p:cNvSpPr>
          <p:nvPr>
            <p:ph type="title"/>
          </p:nvPr>
        </p:nvSpPr>
        <p:spPr/>
        <p:txBody>
          <a:bodyPr/>
          <a:lstStyle/>
          <a:p>
            <a:r>
              <a:rPr lang="nb-NO" dirty="0"/>
              <a:t>INSPIRERE</a:t>
            </a:r>
          </a:p>
        </p:txBody>
      </p:sp>
    </p:spTree>
    <p:extLst>
      <p:ext uri="{BB962C8B-B14F-4D97-AF65-F5344CB8AC3E}">
        <p14:creationId xmlns:p14="http://schemas.microsoft.com/office/powerpoint/2010/main" val="1280646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7373EC-564F-CFD3-54F0-DC5E09772BC2}"/>
              </a:ext>
            </a:extLst>
          </p:cNvPr>
          <p:cNvSpPr>
            <a:spLocks noGrp="1"/>
          </p:cNvSpPr>
          <p:nvPr>
            <p:ph type="title"/>
          </p:nvPr>
        </p:nvSpPr>
        <p:spPr/>
        <p:txBody>
          <a:bodyPr>
            <a:normAutofit fontScale="90000"/>
          </a:bodyPr>
          <a:lstStyle/>
          <a:p>
            <a:r>
              <a:rPr lang="nb-NO" dirty="0"/>
              <a:t>LYD</a:t>
            </a:r>
          </a:p>
        </p:txBody>
      </p:sp>
      <p:sp>
        <p:nvSpPr>
          <p:cNvPr id="3" name="Plassholder for innhold 2">
            <a:extLst>
              <a:ext uri="{FF2B5EF4-FFF2-40B4-BE49-F238E27FC236}">
                <a16:creationId xmlns:a16="http://schemas.microsoft.com/office/drawing/2014/main" id="{520BBCBA-6AC7-2D9A-C570-04D7B0357D83}"/>
              </a:ext>
            </a:extLst>
          </p:cNvPr>
          <p:cNvSpPr>
            <a:spLocks noGrp="1"/>
          </p:cNvSpPr>
          <p:nvPr>
            <p:ph idx="1"/>
          </p:nvPr>
        </p:nvSpPr>
        <p:spPr/>
        <p:txBody>
          <a:bodyPr/>
          <a:lstStyle/>
          <a:p>
            <a:pPr marL="0" indent="0">
              <a:buNone/>
            </a:pPr>
            <a:r>
              <a:rPr lang="fr-FR" dirty="0" err="1"/>
              <a:t>Sette</a:t>
            </a:r>
            <a:r>
              <a:rPr lang="fr-FR" dirty="0"/>
              <a:t> i </a:t>
            </a:r>
            <a:r>
              <a:rPr lang="fr-FR" dirty="0" err="1"/>
              <a:t>kontekst</a:t>
            </a:r>
            <a:r>
              <a:rPr lang="fr-FR" dirty="0"/>
              <a:t> </a:t>
            </a:r>
          </a:p>
          <a:p>
            <a:pPr marL="0" indent="0">
              <a:buNone/>
            </a:pPr>
            <a:r>
              <a:rPr lang="fr-FR" sz="3200" dirty="0"/>
              <a:t>– </a:t>
            </a:r>
            <a:r>
              <a:rPr lang="nb-NO" b="0" i="0" dirty="0">
                <a:solidFill>
                  <a:srgbClr val="000000"/>
                </a:solidFill>
                <a:effectLst/>
                <a:latin typeface="Calibri" panose="020F0502020204030204" pitchFamily="34" charset="0"/>
              </a:rPr>
              <a:t>Hvilke spørsmål/svar melder seg hos dere? </a:t>
            </a:r>
          </a:p>
          <a:p>
            <a:pPr marL="0" indent="0">
              <a:buNone/>
            </a:pPr>
            <a:r>
              <a:rPr lang="nb-NO" dirty="0">
                <a:solidFill>
                  <a:srgbClr val="000000"/>
                </a:solidFill>
                <a:latin typeface="Calibri" panose="020F0502020204030204" pitchFamily="34" charset="0"/>
              </a:rPr>
              <a:t>	</a:t>
            </a:r>
            <a:r>
              <a:rPr lang="nb-NO" b="0" i="0" dirty="0">
                <a:solidFill>
                  <a:srgbClr val="000000"/>
                </a:solidFill>
                <a:effectLst/>
                <a:latin typeface="Calibri" panose="020F0502020204030204" pitchFamily="34" charset="0"/>
              </a:rPr>
              <a:t>Hva, hvem, hvor, når, hvorfor… </a:t>
            </a:r>
            <a:endParaRPr lang="fr-FR" sz="3200" dirty="0"/>
          </a:p>
          <a:p>
            <a:pPr marL="0" indent="0">
              <a:buNone/>
            </a:pPr>
            <a:endParaRPr lang="nb-NO" dirty="0"/>
          </a:p>
        </p:txBody>
      </p:sp>
      <p:sp>
        <p:nvSpPr>
          <p:cNvPr id="5" name="Plassholder for lysbildenummer 4">
            <a:extLst>
              <a:ext uri="{FF2B5EF4-FFF2-40B4-BE49-F238E27FC236}">
                <a16:creationId xmlns:a16="http://schemas.microsoft.com/office/drawing/2014/main" id="{29F88410-46AA-008B-343A-9E857AC8B349}"/>
              </a:ext>
            </a:extLst>
          </p:cNvPr>
          <p:cNvSpPr>
            <a:spLocks noGrp="1"/>
          </p:cNvSpPr>
          <p:nvPr>
            <p:ph type="sldNum" sz="quarter" idx="12"/>
          </p:nvPr>
        </p:nvSpPr>
        <p:spPr/>
        <p:txBody>
          <a:bodyPr/>
          <a:lstStyle/>
          <a:p>
            <a:fld id="{28ECCE09-4EB9-D24E-99A2-F5BDA1BD657E}" type="slidenum">
              <a:rPr lang="nb-NO" smtClean="0"/>
              <a:pPr/>
              <a:t>8</a:t>
            </a:fld>
            <a:endParaRPr lang="nb-NO"/>
          </a:p>
        </p:txBody>
      </p:sp>
      <p:pic>
        <p:nvPicPr>
          <p:cNvPr id="7" name="Au musée">
            <a:hlinkClick r:id="" action="ppaction://media"/>
            <a:extLst>
              <a:ext uri="{FF2B5EF4-FFF2-40B4-BE49-F238E27FC236}">
                <a16:creationId xmlns:a16="http://schemas.microsoft.com/office/drawing/2014/main" id="{B87DAB4A-90E0-BBC5-6A2D-0DC3E6D1B2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98900" y="2897387"/>
            <a:ext cx="406400" cy="406400"/>
          </a:xfrm>
          <a:prstGeom prst="rect">
            <a:avLst/>
          </a:prstGeom>
        </p:spPr>
      </p:pic>
    </p:spTree>
    <p:extLst>
      <p:ext uri="{BB962C8B-B14F-4D97-AF65-F5344CB8AC3E}">
        <p14:creationId xmlns:p14="http://schemas.microsoft.com/office/powerpoint/2010/main" val="136127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520BBCBA-6AC7-2D9A-C570-04D7B0357D83}"/>
              </a:ext>
            </a:extLst>
          </p:cNvPr>
          <p:cNvSpPr>
            <a:spLocks noGrp="1"/>
          </p:cNvSpPr>
          <p:nvPr>
            <p:ph idx="1"/>
          </p:nvPr>
        </p:nvSpPr>
        <p:spPr>
          <a:xfrm>
            <a:off x="457200" y="495300"/>
            <a:ext cx="8445500" cy="3911598"/>
          </a:xfrm>
        </p:spPr>
        <p:txBody>
          <a:bodyPr>
            <a:normAutofit/>
          </a:bodyPr>
          <a:lstStyle/>
          <a:p>
            <a:pPr marL="0" indent="0">
              <a:buNone/>
            </a:pPr>
            <a:r>
              <a:rPr lang="nb-NO" sz="2400" b="0" i="0" dirty="0">
                <a:solidFill>
                  <a:srgbClr val="000000"/>
                </a:solidFill>
                <a:effectLst/>
                <a:latin typeface="Calibri Light" panose="020F0302020204030204" pitchFamily="34" charset="0"/>
              </a:rPr>
              <a:t>Velg noen elementer fra bildet ditt og finn lyder som kan representere disse. Målet er elevene skal prøve å gjøre seg et inntrykk av det som bildet kan gjenspeile.  </a:t>
            </a:r>
          </a:p>
          <a:p>
            <a:pPr marL="0" indent="0">
              <a:buNone/>
            </a:pPr>
            <a:r>
              <a:rPr lang="fr-FR" dirty="0">
                <a:hlinkClick r:id="rId11"/>
              </a:rPr>
              <a:t>Plus de 91634 effets sonores gratuits à télécharger - </a:t>
            </a:r>
            <a:r>
              <a:rPr lang="fr-FR" dirty="0" err="1">
                <a:hlinkClick r:id="rId11"/>
              </a:rPr>
              <a:t>Pixabay</a:t>
            </a:r>
            <a:r>
              <a:rPr lang="fr-FR" dirty="0">
                <a:hlinkClick r:id="rId11"/>
              </a:rPr>
              <a:t> </a:t>
            </a:r>
            <a:endParaRPr lang="fr-FR" dirty="0"/>
          </a:p>
          <a:p>
            <a:pPr marL="0" indent="0">
              <a:buNone/>
            </a:pPr>
            <a:r>
              <a:rPr lang="fr-FR" dirty="0"/>
              <a:t>- </a:t>
            </a:r>
            <a:r>
              <a:rPr lang="nb-NO" b="0" i="0" dirty="0">
                <a:solidFill>
                  <a:srgbClr val="000000"/>
                </a:solidFill>
                <a:effectLst/>
                <a:latin typeface="Calibri" panose="020F0502020204030204" pitchFamily="34" charset="0"/>
              </a:rPr>
              <a:t>Hvilke spørsmål/ord melder seg hos dere? Hva, hvem, hvor, når, hvorfor… </a:t>
            </a:r>
          </a:p>
          <a:p>
            <a:pPr marL="0" indent="0">
              <a:buNone/>
            </a:pPr>
            <a:r>
              <a:rPr lang="nb-NO" dirty="0">
                <a:solidFill>
                  <a:srgbClr val="000000"/>
                </a:solidFill>
                <a:latin typeface="Calibri" panose="020F0502020204030204" pitchFamily="34" charset="0"/>
              </a:rPr>
              <a:t>- Gjør et søk på nett med ordene. Hvilket maleri kan det være, begrunn, sammenlign.</a:t>
            </a:r>
            <a:endParaRPr lang="fr-FR" dirty="0"/>
          </a:p>
          <a:p>
            <a:pPr marL="0" indent="0">
              <a:buNone/>
            </a:pPr>
            <a:endParaRPr lang="fr-FR" dirty="0"/>
          </a:p>
          <a:p>
            <a:pPr marL="0" indent="0">
              <a:buNone/>
            </a:pPr>
            <a:endParaRPr lang="nb-NO" dirty="0"/>
          </a:p>
        </p:txBody>
      </p:sp>
      <p:sp>
        <p:nvSpPr>
          <p:cNvPr id="5" name="Plassholder for lysbildenummer 4">
            <a:extLst>
              <a:ext uri="{FF2B5EF4-FFF2-40B4-BE49-F238E27FC236}">
                <a16:creationId xmlns:a16="http://schemas.microsoft.com/office/drawing/2014/main" id="{29F88410-46AA-008B-343A-9E857AC8B349}"/>
              </a:ext>
            </a:extLst>
          </p:cNvPr>
          <p:cNvSpPr>
            <a:spLocks noGrp="1"/>
          </p:cNvSpPr>
          <p:nvPr>
            <p:ph type="sldNum" sz="quarter" idx="12"/>
          </p:nvPr>
        </p:nvSpPr>
        <p:spPr/>
        <p:txBody>
          <a:bodyPr/>
          <a:lstStyle/>
          <a:p>
            <a:fld id="{28ECCE09-4EB9-D24E-99A2-F5BDA1BD657E}" type="slidenum">
              <a:rPr lang="nb-NO" smtClean="0"/>
              <a:pPr/>
              <a:t>9</a:t>
            </a:fld>
            <a:endParaRPr lang="nb-NO"/>
          </a:p>
        </p:txBody>
      </p:sp>
      <p:pic>
        <p:nvPicPr>
          <p:cNvPr id="8" name="apple-eating-36127">
            <a:hlinkClick r:id="" action="ppaction://media"/>
            <a:extLst>
              <a:ext uri="{FF2B5EF4-FFF2-40B4-BE49-F238E27FC236}">
                <a16:creationId xmlns:a16="http://schemas.microsoft.com/office/drawing/2014/main" id="{CF6EAABF-55C6-DDE2-649B-E5CEE4D3BF5D}"/>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09650" y="4072456"/>
            <a:ext cx="406400" cy="406400"/>
          </a:xfrm>
          <a:prstGeom prst="rect">
            <a:avLst/>
          </a:prstGeom>
        </p:spPr>
      </p:pic>
      <p:pic>
        <p:nvPicPr>
          <p:cNvPr id="9" name="Chant tahitien">
            <a:hlinkClick r:id="" action="ppaction://media"/>
            <a:extLst>
              <a:ext uri="{FF2B5EF4-FFF2-40B4-BE49-F238E27FC236}">
                <a16:creationId xmlns:a16="http://schemas.microsoft.com/office/drawing/2014/main" id="{875DCFE3-2464-B611-5469-79A63466E480}"/>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781300" y="4104205"/>
            <a:ext cx="406400" cy="406400"/>
          </a:xfrm>
          <a:prstGeom prst="rect">
            <a:avLst/>
          </a:prstGeom>
        </p:spPr>
      </p:pic>
      <p:pic>
        <p:nvPicPr>
          <p:cNvPr id="10" name="creek-swimming-6728">
            <a:hlinkClick r:id="" action="ppaction://media"/>
            <a:extLst>
              <a:ext uri="{FF2B5EF4-FFF2-40B4-BE49-F238E27FC236}">
                <a16:creationId xmlns:a16="http://schemas.microsoft.com/office/drawing/2014/main" id="{2E187B66-2B53-3E6B-6C36-9A14345B4739}"/>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4749800" y="4114130"/>
            <a:ext cx="406400" cy="406400"/>
          </a:xfrm>
          <a:prstGeom prst="rect">
            <a:avLst/>
          </a:prstGeom>
        </p:spPr>
      </p:pic>
      <p:pic>
        <p:nvPicPr>
          <p:cNvPr id="11" name="oiseau monarque de Tahiti">
            <a:hlinkClick r:id="" action="ppaction://media"/>
            <a:extLst>
              <a:ext uri="{FF2B5EF4-FFF2-40B4-BE49-F238E27FC236}">
                <a16:creationId xmlns:a16="http://schemas.microsoft.com/office/drawing/2014/main" id="{B6A95711-65A9-ECD1-1EF4-50977D4ADDDF}"/>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6702120" y="4072456"/>
            <a:ext cx="406400" cy="406400"/>
          </a:xfrm>
          <a:prstGeom prst="rect">
            <a:avLst/>
          </a:prstGeom>
        </p:spPr>
      </p:pic>
    </p:spTree>
    <p:extLst>
      <p:ext uri="{BB962C8B-B14F-4D97-AF65-F5344CB8AC3E}">
        <p14:creationId xmlns:p14="http://schemas.microsoft.com/office/powerpoint/2010/main" val="92722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7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885"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7256"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35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8"/>
                </p:tgtEl>
              </p:cMediaNode>
            </p:audio>
            <p:audio>
              <p:cMediaNode vol="80000">
                <p:cTn id="20" fill="hold" display="0">
                  <p:stCondLst>
                    <p:cond delay="indefinite"/>
                  </p:stCondLst>
                  <p:endCondLst>
                    <p:cond evt="onStopAudio" delay="0">
                      <p:tgtEl>
                        <p:sldTgt/>
                      </p:tgtEl>
                    </p:cond>
                  </p:endCondLst>
                </p:cTn>
                <p:tgtEl>
                  <p:spTgt spid="9"/>
                </p:tgtEl>
              </p:cMediaNode>
            </p:audio>
            <p:audio>
              <p:cMediaNode vol="80000">
                <p:cTn id="21" fill="hold" display="0">
                  <p:stCondLst>
                    <p:cond delay="indefinite"/>
                  </p:stCondLst>
                  <p:endCondLst>
                    <p:cond evt="onStopAudio" delay="0">
                      <p:tgtEl>
                        <p:sldTgt/>
                      </p:tgtEl>
                    </p:cond>
                  </p:endCondLst>
                </p:cTn>
                <p:tgtEl>
                  <p:spTgt spid="10"/>
                </p:tgtEl>
              </p:cMediaNode>
            </p:audio>
            <p:audio>
              <p:cMediaNode vol="80000">
                <p:cTn id="22"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7373EC-564F-CFD3-54F0-DC5E09772BC2}"/>
              </a:ext>
            </a:extLst>
          </p:cNvPr>
          <p:cNvSpPr>
            <a:spLocks noGrp="1"/>
          </p:cNvSpPr>
          <p:nvPr>
            <p:ph type="title"/>
          </p:nvPr>
        </p:nvSpPr>
        <p:spPr/>
        <p:txBody>
          <a:bodyPr>
            <a:normAutofit fontScale="90000"/>
          </a:bodyPr>
          <a:lstStyle/>
          <a:p>
            <a:r>
              <a:rPr lang="nb-NO" dirty="0">
                <a:solidFill>
                  <a:srgbClr val="000000"/>
                </a:solidFill>
                <a:latin typeface="Calibri" panose="020F0502020204030204" pitchFamily="34" charset="0"/>
              </a:rPr>
              <a:t>Sammenlign</a:t>
            </a:r>
            <a:endParaRPr lang="nb-NO" dirty="0"/>
          </a:p>
        </p:txBody>
      </p:sp>
      <p:sp>
        <p:nvSpPr>
          <p:cNvPr id="3" name="Plassholder for innhold 2">
            <a:extLst>
              <a:ext uri="{FF2B5EF4-FFF2-40B4-BE49-F238E27FC236}">
                <a16:creationId xmlns:a16="http://schemas.microsoft.com/office/drawing/2014/main" id="{520BBCBA-6AC7-2D9A-C570-04D7B0357D83}"/>
              </a:ext>
            </a:extLst>
          </p:cNvPr>
          <p:cNvSpPr>
            <a:spLocks noGrp="1"/>
          </p:cNvSpPr>
          <p:nvPr>
            <p:ph idx="1"/>
          </p:nvPr>
        </p:nvSpPr>
        <p:spPr>
          <a:xfrm>
            <a:off x="457200" y="1200151"/>
            <a:ext cx="2463800" cy="3394472"/>
          </a:xfrm>
        </p:spPr>
        <p:txBody>
          <a:bodyPr>
            <a:normAutofit fontScale="92500" lnSpcReduction="10000"/>
          </a:bodyPr>
          <a:lstStyle/>
          <a:p>
            <a:pPr marL="0" indent="0">
              <a:buNone/>
            </a:pPr>
            <a:r>
              <a:rPr lang="en-US" sz="1600" b="0" i="0" dirty="0">
                <a:solidFill>
                  <a:srgbClr val="000000"/>
                </a:solidFill>
                <a:effectLst/>
                <a:latin typeface="Calibri" panose="020F0502020204030204" pitchFamily="34" charset="0"/>
              </a:rPr>
              <a:t>By </a:t>
            </a:r>
            <a:r>
              <a:rPr lang="en-US" sz="1600" b="0" i="0" dirty="0" err="1">
                <a:solidFill>
                  <a:srgbClr val="000000"/>
                </a:solidFill>
                <a:effectLst/>
                <a:latin typeface="Calibri" panose="020F0502020204030204" pitchFamily="34" charset="0"/>
              </a:rPr>
              <a:t>TimeTravelRome</a:t>
            </a:r>
            <a:r>
              <a:rPr lang="en-US" sz="1600" b="0" i="0" dirty="0">
                <a:solidFill>
                  <a:srgbClr val="000000"/>
                </a:solidFill>
                <a:effectLst/>
                <a:latin typeface="Calibri" panose="020F0502020204030204" pitchFamily="34" charset="0"/>
              </a:rPr>
              <a:t> - https://www.flickr.com/photos/168399512@N02/51807558758/, CC BY 2.0, https://commons.wikimedia.org/w/index.php?curid=114181643  </a:t>
            </a:r>
            <a:endParaRPr lang="fr-FR" sz="1600" dirty="0"/>
          </a:p>
          <a:p>
            <a:pPr marL="0" indent="0">
              <a:buNone/>
            </a:pPr>
            <a:r>
              <a:rPr lang="nb-NO" dirty="0"/>
              <a:t>Tittel: </a:t>
            </a:r>
          </a:p>
          <a:p>
            <a:pPr marL="0" indent="0">
              <a:buNone/>
            </a:pPr>
            <a:r>
              <a:rPr lang="nb-NO" b="1" dirty="0"/>
              <a:t>Nave </a:t>
            </a:r>
            <a:r>
              <a:rPr lang="nb-NO" b="1" dirty="0" err="1"/>
              <a:t>nave</a:t>
            </a:r>
            <a:r>
              <a:rPr lang="nb-NO" b="1" dirty="0"/>
              <a:t> moe</a:t>
            </a:r>
          </a:p>
          <a:p>
            <a:pPr marL="0" indent="0">
              <a:buNone/>
            </a:pPr>
            <a:r>
              <a:rPr lang="nb-NO" dirty="0"/>
              <a:t>Hva betyr det? Hvilken tittel hadde du gitt? </a:t>
            </a:r>
          </a:p>
        </p:txBody>
      </p:sp>
      <p:sp>
        <p:nvSpPr>
          <p:cNvPr id="5" name="Plassholder for lysbildenummer 4">
            <a:extLst>
              <a:ext uri="{FF2B5EF4-FFF2-40B4-BE49-F238E27FC236}">
                <a16:creationId xmlns:a16="http://schemas.microsoft.com/office/drawing/2014/main" id="{29F88410-46AA-008B-343A-9E857AC8B349}"/>
              </a:ext>
            </a:extLst>
          </p:cNvPr>
          <p:cNvSpPr>
            <a:spLocks noGrp="1"/>
          </p:cNvSpPr>
          <p:nvPr>
            <p:ph type="sldNum" sz="quarter" idx="12"/>
          </p:nvPr>
        </p:nvSpPr>
        <p:spPr/>
        <p:txBody>
          <a:bodyPr/>
          <a:lstStyle/>
          <a:p>
            <a:fld id="{28ECCE09-4EB9-D24E-99A2-F5BDA1BD657E}" type="slidenum">
              <a:rPr lang="nb-NO" smtClean="0"/>
              <a:pPr/>
              <a:t>10</a:t>
            </a:fld>
            <a:endParaRPr lang="nb-NO"/>
          </a:p>
        </p:txBody>
      </p:sp>
      <p:pic>
        <p:nvPicPr>
          <p:cNvPr id="2050" name="Picture 2">
            <a:extLst>
              <a:ext uri="{FF2B5EF4-FFF2-40B4-BE49-F238E27FC236}">
                <a16:creationId xmlns:a16="http://schemas.microsoft.com/office/drawing/2014/main" id="{4F773662-990D-0EE4-050A-74609D25DE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1508" y="656054"/>
            <a:ext cx="5094288" cy="4059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512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C3C0FF-FC6D-4DF6-DACE-AB4CBA530D75}"/>
              </a:ext>
            </a:extLst>
          </p:cNvPr>
          <p:cNvSpPr>
            <a:spLocks noGrp="1"/>
          </p:cNvSpPr>
          <p:nvPr>
            <p:ph type="title"/>
          </p:nvPr>
        </p:nvSpPr>
        <p:spPr/>
        <p:txBody>
          <a:bodyPr/>
          <a:lstStyle/>
          <a:p>
            <a:r>
              <a:rPr lang="nb-NO" dirty="0"/>
              <a:t>INNHENTING</a:t>
            </a:r>
          </a:p>
        </p:txBody>
      </p:sp>
      <p:pic>
        <p:nvPicPr>
          <p:cNvPr id="4" name="Bilde 3">
            <a:extLst>
              <a:ext uri="{FF2B5EF4-FFF2-40B4-BE49-F238E27FC236}">
                <a16:creationId xmlns:a16="http://schemas.microsoft.com/office/drawing/2014/main" id="{67748B25-59F0-6C80-2E85-573B5BBB10C0}"/>
              </a:ext>
            </a:extLst>
          </p:cNvPr>
          <p:cNvPicPr>
            <a:picLocks noChangeAspect="1"/>
          </p:cNvPicPr>
          <p:nvPr/>
        </p:nvPicPr>
        <p:blipFill>
          <a:blip r:embed="rId3"/>
          <a:stretch>
            <a:fillRect/>
          </a:stretch>
        </p:blipFill>
        <p:spPr>
          <a:xfrm>
            <a:off x="476250" y="2271618"/>
            <a:ext cx="8191500" cy="1232905"/>
          </a:xfrm>
          <a:prstGeom prst="rect">
            <a:avLst/>
          </a:prstGeom>
        </p:spPr>
      </p:pic>
    </p:spTree>
    <p:extLst>
      <p:ext uri="{BB962C8B-B14F-4D97-AF65-F5344CB8AC3E}">
        <p14:creationId xmlns:p14="http://schemas.microsoft.com/office/powerpoint/2010/main" val="3387703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032815F-C705-F9F7-F136-E92BB490C4BA}"/>
              </a:ext>
            </a:extLst>
          </p:cNvPr>
          <p:cNvSpPr>
            <a:spLocks noGrp="1"/>
          </p:cNvSpPr>
          <p:nvPr>
            <p:ph type="title"/>
          </p:nvPr>
        </p:nvSpPr>
        <p:spPr>
          <a:xfrm>
            <a:off x="457200" y="675104"/>
            <a:ext cx="8229600" cy="454527"/>
          </a:xfrm>
        </p:spPr>
        <p:txBody>
          <a:bodyPr>
            <a:normAutofit fontScale="90000"/>
          </a:bodyPr>
          <a:lstStyle/>
          <a:p>
            <a:r>
              <a:rPr lang="en-US" dirty="0"/>
              <a:t>INNHENTING</a:t>
            </a:r>
          </a:p>
        </p:txBody>
      </p:sp>
      <p:sp>
        <p:nvSpPr>
          <p:cNvPr id="3" name="Plassholder for innhold 2">
            <a:extLst>
              <a:ext uri="{FF2B5EF4-FFF2-40B4-BE49-F238E27FC236}">
                <a16:creationId xmlns:a16="http://schemas.microsoft.com/office/drawing/2014/main" id="{F8C903F6-444E-F50E-8EA2-7D844FEF27C4}"/>
              </a:ext>
            </a:extLst>
          </p:cNvPr>
          <p:cNvSpPr>
            <a:spLocks noGrp="1"/>
          </p:cNvSpPr>
          <p:nvPr>
            <p:ph sz="half" idx="1"/>
          </p:nvPr>
        </p:nvSpPr>
        <p:spPr>
          <a:xfrm>
            <a:off x="457200" y="1200151"/>
            <a:ext cx="4597400" cy="3394472"/>
          </a:xfrm>
        </p:spPr>
        <p:txBody>
          <a:bodyPr>
            <a:normAutofit/>
          </a:bodyPr>
          <a:lstStyle/>
          <a:p>
            <a:pPr fontAlgn="base"/>
            <a:endParaRPr lang="nb-NO" b="0" i="0" dirty="0">
              <a:effectLst/>
            </a:endParaRPr>
          </a:p>
          <a:p>
            <a:pPr fontAlgn="base"/>
            <a:r>
              <a:rPr lang="nb-NO" b="0" i="0" dirty="0">
                <a:effectLst/>
              </a:rPr>
              <a:t>VENNDIAGRAM</a:t>
            </a:r>
          </a:p>
          <a:p>
            <a:pPr fontAlgn="base"/>
            <a:r>
              <a:rPr lang="nb-NO" b="0" i="0" dirty="0">
                <a:effectLst/>
              </a:rPr>
              <a:t>FARGELEGGE  </a:t>
            </a:r>
          </a:p>
          <a:p>
            <a:pPr fontAlgn="base"/>
            <a:r>
              <a:rPr lang="nb-NO" dirty="0"/>
              <a:t>PUSLESPILL</a:t>
            </a:r>
          </a:p>
          <a:p>
            <a:pPr fontAlgn="base"/>
            <a:r>
              <a:rPr lang="nb-NO" dirty="0"/>
              <a:t>TEGN DET JEG SIER</a:t>
            </a:r>
          </a:p>
          <a:p>
            <a:pPr rtl="0" fontAlgn="base"/>
            <a:r>
              <a:rPr lang="nb-NO" b="0" i="0" dirty="0">
                <a:effectLst/>
              </a:rPr>
              <a:t>BILDEBESKRIVELSE: </a:t>
            </a:r>
          </a:p>
          <a:p>
            <a:pPr marL="0" indent="0" rtl="0" fontAlgn="base">
              <a:buNone/>
            </a:pPr>
            <a:r>
              <a:rPr lang="nb-NO" dirty="0"/>
              <a:t>De unike ord / </a:t>
            </a:r>
            <a:r>
              <a:rPr lang="nb-NO" b="0" i="0" dirty="0">
                <a:effectLst/>
              </a:rPr>
              <a:t>våre 10 nøkkelord</a:t>
            </a:r>
          </a:p>
          <a:p>
            <a:pPr marL="0" indent="0">
              <a:buNone/>
            </a:pPr>
            <a:endParaRPr lang="nb-NO" dirty="0"/>
          </a:p>
        </p:txBody>
      </p:sp>
      <p:sp>
        <p:nvSpPr>
          <p:cNvPr id="5" name="Plassholder for lysbildenummer 4">
            <a:extLst>
              <a:ext uri="{FF2B5EF4-FFF2-40B4-BE49-F238E27FC236}">
                <a16:creationId xmlns:a16="http://schemas.microsoft.com/office/drawing/2014/main" id="{CBED2BDE-CD38-79FF-2C19-62E3E24C93A6}"/>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12</a:t>
            </a:fld>
            <a:endParaRPr lang="nb-NO"/>
          </a:p>
        </p:txBody>
      </p:sp>
    </p:spTree>
    <p:extLst>
      <p:ext uri="{BB962C8B-B14F-4D97-AF65-F5344CB8AC3E}">
        <p14:creationId xmlns:p14="http://schemas.microsoft.com/office/powerpoint/2010/main" val="420052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C3C0FF-FC6D-4DF6-DACE-AB4CBA530D75}"/>
              </a:ext>
            </a:extLst>
          </p:cNvPr>
          <p:cNvSpPr>
            <a:spLocks noGrp="1"/>
          </p:cNvSpPr>
          <p:nvPr>
            <p:ph type="title"/>
          </p:nvPr>
        </p:nvSpPr>
        <p:spPr/>
        <p:txBody>
          <a:bodyPr/>
          <a:lstStyle/>
          <a:p>
            <a:r>
              <a:rPr lang="nb-NO" dirty="0"/>
              <a:t>BEARBEIDELSE</a:t>
            </a:r>
          </a:p>
        </p:txBody>
      </p:sp>
      <p:pic>
        <p:nvPicPr>
          <p:cNvPr id="4" name="Bilde 3">
            <a:extLst>
              <a:ext uri="{FF2B5EF4-FFF2-40B4-BE49-F238E27FC236}">
                <a16:creationId xmlns:a16="http://schemas.microsoft.com/office/drawing/2014/main" id="{D1613F74-8353-D79E-5D5D-50051D4893D6}"/>
              </a:ext>
            </a:extLst>
          </p:cNvPr>
          <p:cNvPicPr>
            <a:picLocks noChangeAspect="1"/>
          </p:cNvPicPr>
          <p:nvPr/>
        </p:nvPicPr>
        <p:blipFill>
          <a:blip r:embed="rId3"/>
          <a:stretch>
            <a:fillRect/>
          </a:stretch>
        </p:blipFill>
        <p:spPr>
          <a:xfrm>
            <a:off x="589967" y="2276456"/>
            <a:ext cx="7917276" cy="1190644"/>
          </a:xfrm>
          <a:prstGeom prst="rect">
            <a:avLst/>
          </a:prstGeom>
        </p:spPr>
      </p:pic>
    </p:spTree>
    <p:extLst>
      <p:ext uri="{BB962C8B-B14F-4D97-AF65-F5344CB8AC3E}">
        <p14:creationId xmlns:p14="http://schemas.microsoft.com/office/powerpoint/2010/main" val="3606031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032815F-C705-F9F7-F136-E92BB490C4BA}"/>
              </a:ext>
            </a:extLst>
          </p:cNvPr>
          <p:cNvSpPr>
            <a:spLocks noGrp="1"/>
          </p:cNvSpPr>
          <p:nvPr>
            <p:ph type="title"/>
          </p:nvPr>
        </p:nvSpPr>
        <p:spPr>
          <a:xfrm>
            <a:off x="457200" y="675104"/>
            <a:ext cx="8229600" cy="454527"/>
          </a:xfrm>
        </p:spPr>
        <p:txBody>
          <a:bodyPr>
            <a:normAutofit fontScale="90000"/>
          </a:bodyPr>
          <a:lstStyle/>
          <a:p>
            <a:r>
              <a:rPr lang="en-US" dirty="0"/>
              <a:t>BEARBEIDELSE</a:t>
            </a:r>
          </a:p>
        </p:txBody>
      </p:sp>
      <p:sp>
        <p:nvSpPr>
          <p:cNvPr id="5" name="Plassholder for lysbildenummer 4">
            <a:extLst>
              <a:ext uri="{FF2B5EF4-FFF2-40B4-BE49-F238E27FC236}">
                <a16:creationId xmlns:a16="http://schemas.microsoft.com/office/drawing/2014/main" id="{CBED2BDE-CD38-79FF-2C19-62E3E24C93A6}"/>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14</a:t>
            </a:fld>
            <a:endParaRPr lang="nb-NO"/>
          </a:p>
        </p:txBody>
      </p:sp>
      <p:sp>
        <p:nvSpPr>
          <p:cNvPr id="6" name="Plassholder for innhold 2">
            <a:extLst>
              <a:ext uri="{FF2B5EF4-FFF2-40B4-BE49-F238E27FC236}">
                <a16:creationId xmlns:a16="http://schemas.microsoft.com/office/drawing/2014/main" id="{292B838B-2298-48E8-AF3A-E85201693A6C}"/>
              </a:ext>
            </a:extLst>
          </p:cNvPr>
          <p:cNvSpPr txBox="1">
            <a:spLocks/>
          </p:cNvSpPr>
          <p:nvPr/>
        </p:nvSpPr>
        <p:spPr>
          <a:xfrm>
            <a:off x="571500" y="1251211"/>
            <a:ext cx="4597400" cy="339447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SzPct val="100000"/>
              <a:buFontTx/>
              <a:buBlip>
                <a:blip r:embed="rId3"/>
              </a:buBlip>
              <a:defRPr sz="2000" kern="1200">
                <a:solidFill>
                  <a:schemeClr val="tx1"/>
                </a:solidFill>
                <a:latin typeface="Source Sans Pro"/>
                <a:ea typeface="+mn-ea"/>
                <a:cs typeface="+mn-cs"/>
              </a:defRPr>
            </a:lvl1pPr>
            <a:lvl2pPr marL="742950" indent="-285750" algn="l" defTabSz="457200" rtl="0" eaLnBrk="1" latinLnBrk="0" hangingPunct="1">
              <a:spcBef>
                <a:spcPct val="20000"/>
              </a:spcBef>
              <a:buSzPct val="100000"/>
              <a:buFontTx/>
              <a:buBlip>
                <a:blip r:embed="rId3"/>
              </a:buBlip>
              <a:defRPr sz="1800" kern="1200">
                <a:solidFill>
                  <a:schemeClr val="tx1"/>
                </a:solidFill>
                <a:latin typeface="Source Sans Pro"/>
                <a:ea typeface="+mn-ea"/>
                <a:cs typeface="+mn-cs"/>
              </a:defRPr>
            </a:lvl2pPr>
            <a:lvl3pPr marL="1143000" indent="-228600" algn="l" defTabSz="457200" rtl="0" eaLnBrk="1" latinLnBrk="0" hangingPunct="1">
              <a:spcBef>
                <a:spcPct val="20000"/>
              </a:spcBef>
              <a:buSzPct val="100000"/>
              <a:buFontTx/>
              <a:buBlip>
                <a:blip r:embed="rId3"/>
              </a:buBlip>
              <a:defRPr sz="1600" kern="1200">
                <a:solidFill>
                  <a:schemeClr val="tx1"/>
                </a:solidFill>
                <a:latin typeface="Source Sans Pro"/>
                <a:ea typeface="+mn-ea"/>
                <a:cs typeface="+mn-cs"/>
              </a:defRPr>
            </a:lvl3pPr>
            <a:lvl4pPr marL="1600200" indent="-228600" algn="l" defTabSz="457200" rtl="0" eaLnBrk="1" latinLnBrk="0" hangingPunct="1">
              <a:spcBef>
                <a:spcPct val="20000"/>
              </a:spcBef>
              <a:buSzPct val="100000"/>
              <a:buFontTx/>
              <a:buBlip>
                <a:blip r:embed="rId3"/>
              </a:buBlip>
              <a:defRPr sz="1400" kern="1200">
                <a:solidFill>
                  <a:schemeClr val="tx1"/>
                </a:solidFill>
                <a:latin typeface="Source Sans Pro"/>
                <a:ea typeface="+mn-ea"/>
                <a:cs typeface="+mn-cs"/>
              </a:defRPr>
            </a:lvl4pPr>
            <a:lvl5pPr marL="2057400" indent="-228600" algn="l" defTabSz="457200" rtl="0" eaLnBrk="1" latinLnBrk="0" hangingPunct="1">
              <a:spcBef>
                <a:spcPct val="20000"/>
              </a:spcBef>
              <a:buSzPct val="100000"/>
              <a:buFontTx/>
              <a:buBlip>
                <a:blip r:embed="rId3"/>
              </a:buBlip>
              <a:defRPr sz="1400" kern="1200">
                <a:solidFill>
                  <a:schemeClr val="tx1"/>
                </a:solidFill>
                <a:latin typeface="Source Sans Pro"/>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fontAlgn="base"/>
            <a:r>
              <a:rPr lang="nb-NO" dirty="0"/>
              <a:t>ASSOSIASJONER + </a:t>
            </a:r>
            <a:r>
              <a:rPr lang="nb-NO" dirty="0" err="1"/>
              <a:t>Copilote</a:t>
            </a:r>
            <a:endParaRPr lang="nb-NO" dirty="0"/>
          </a:p>
          <a:p>
            <a:pPr marL="0" indent="0" fontAlgn="base">
              <a:buNone/>
            </a:pPr>
            <a:r>
              <a:rPr lang="nb-NO" sz="1800" b="0" i="0" dirty="0">
                <a:solidFill>
                  <a:srgbClr val="000000"/>
                </a:solidFill>
                <a:effectLst/>
                <a:latin typeface="Calibri" panose="020F0502020204030204" pitchFamily="34" charset="0"/>
              </a:rPr>
              <a:t>Aktiviteten brukes for å samle ord som elevene assosierer til bildet. Dette skrittet går utover selve beskrivelsen og appellerer til elevenes egne tolkninger og følelser. </a:t>
            </a:r>
          </a:p>
          <a:p>
            <a:pPr fontAlgn="base"/>
            <a:r>
              <a:rPr lang="nb-NO" dirty="0"/>
              <a:t>BAKSNAKK</a:t>
            </a:r>
          </a:p>
          <a:p>
            <a:pPr fontAlgn="base"/>
            <a:r>
              <a:rPr lang="nb-NO" dirty="0"/>
              <a:t>FINN PÅ: Hvem? Hva? Hvor? Hvorfor?</a:t>
            </a:r>
          </a:p>
          <a:p>
            <a:pPr marL="0" indent="0" fontAlgn="base">
              <a:buNone/>
            </a:pPr>
            <a:endParaRPr lang="nb-NO" dirty="0"/>
          </a:p>
          <a:p>
            <a:pPr marL="0" indent="0">
              <a:buFontTx/>
              <a:buNone/>
            </a:pPr>
            <a:endParaRPr lang="nb-NO" dirty="0"/>
          </a:p>
        </p:txBody>
      </p:sp>
      <p:pic>
        <p:nvPicPr>
          <p:cNvPr id="8" name="Bilde 7">
            <a:extLst>
              <a:ext uri="{FF2B5EF4-FFF2-40B4-BE49-F238E27FC236}">
                <a16:creationId xmlns:a16="http://schemas.microsoft.com/office/drawing/2014/main" id="{AD062478-E670-313C-6EC8-41D932EB71DC}"/>
              </a:ext>
            </a:extLst>
          </p:cNvPr>
          <p:cNvPicPr>
            <a:picLocks noChangeAspect="1"/>
          </p:cNvPicPr>
          <p:nvPr/>
        </p:nvPicPr>
        <p:blipFill>
          <a:blip r:embed="rId4"/>
          <a:stretch>
            <a:fillRect/>
          </a:stretch>
        </p:blipFill>
        <p:spPr>
          <a:xfrm>
            <a:off x="5302216" y="967144"/>
            <a:ext cx="1835183" cy="1889693"/>
          </a:xfrm>
          <a:prstGeom prst="rect">
            <a:avLst/>
          </a:prstGeom>
        </p:spPr>
      </p:pic>
      <p:pic>
        <p:nvPicPr>
          <p:cNvPr id="11" name="Bilde 10">
            <a:extLst>
              <a:ext uri="{FF2B5EF4-FFF2-40B4-BE49-F238E27FC236}">
                <a16:creationId xmlns:a16="http://schemas.microsoft.com/office/drawing/2014/main" id="{3B8A6EC3-0051-A5D1-A1B1-B0719954EDDC}"/>
              </a:ext>
            </a:extLst>
          </p:cNvPr>
          <p:cNvPicPr>
            <a:picLocks noChangeAspect="1"/>
          </p:cNvPicPr>
          <p:nvPr/>
        </p:nvPicPr>
        <p:blipFill>
          <a:blip r:embed="rId5"/>
          <a:stretch>
            <a:fillRect/>
          </a:stretch>
        </p:blipFill>
        <p:spPr>
          <a:xfrm>
            <a:off x="6851617" y="1985134"/>
            <a:ext cx="1835183" cy="1844451"/>
          </a:xfrm>
          <a:prstGeom prst="rect">
            <a:avLst/>
          </a:prstGeom>
        </p:spPr>
      </p:pic>
    </p:spTree>
    <p:extLst>
      <p:ext uri="{BB962C8B-B14F-4D97-AF65-F5344CB8AC3E}">
        <p14:creationId xmlns:p14="http://schemas.microsoft.com/office/powerpoint/2010/main" val="3291941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54DD36-9493-91A1-86EF-C3977106EB6E}"/>
              </a:ext>
            </a:extLst>
          </p:cNvPr>
          <p:cNvSpPr>
            <a:spLocks noGrp="1"/>
          </p:cNvSpPr>
          <p:nvPr>
            <p:ph type="title"/>
          </p:nvPr>
        </p:nvSpPr>
        <p:spPr/>
        <p:txBody>
          <a:bodyPr>
            <a:normAutofit fontScale="90000"/>
          </a:bodyPr>
          <a:lstStyle/>
          <a:p>
            <a:r>
              <a:rPr lang="nb-NO" dirty="0"/>
              <a:t>Snakk om kultur</a:t>
            </a:r>
          </a:p>
        </p:txBody>
      </p:sp>
      <p:pic>
        <p:nvPicPr>
          <p:cNvPr id="11" name="Plassholder for innhold 10">
            <a:extLst>
              <a:ext uri="{FF2B5EF4-FFF2-40B4-BE49-F238E27FC236}">
                <a16:creationId xmlns:a16="http://schemas.microsoft.com/office/drawing/2014/main" id="{98E69348-8DDC-FF74-EE6D-641B68049977}"/>
              </a:ext>
            </a:extLst>
          </p:cNvPr>
          <p:cNvPicPr>
            <a:picLocks noGrp="1" noChangeAspect="1"/>
          </p:cNvPicPr>
          <p:nvPr>
            <p:ph sz="half" idx="1"/>
          </p:nvPr>
        </p:nvPicPr>
        <p:blipFill>
          <a:blip r:embed="rId3"/>
          <a:stretch>
            <a:fillRect/>
          </a:stretch>
        </p:blipFill>
        <p:spPr>
          <a:xfrm>
            <a:off x="457200" y="1771014"/>
            <a:ext cx="3942247" cy="1490690"/>
          </a:xfrm>
        </p:spPr>
      </p:pic>
      <p:pic>
        <p:nvPicPr>
          <p:cNvPr id="13" name="Plassholder for innhold 12">
            <a:extLst>
              <a:ext uri="{FF2B5EF4-FFF2-40B4-BE49-F238E27FC236}">
                <a16:creationId xmlns:a16="http://schemas.microsoft.com/office/drawing/2014/main" id="{F8AE7BC1-E111-774B-1AC7-BD01B8F5D4A0}"/>
              </a:ext>
            </a:extLst>
          </p:cNvPr>
          <p:cNvPicPr>
            <a:picLocks noGrp="1" noChangeAspect="1"/>
          </p:cNvPicPr>
          <p:nvPr>
            <p:ph sz="half" idx="2"/>
          </p:nvPr>
        </p:nvPicPr>
        <p:blipFill>
          <a:blip r:embed="rId4"/>
          <a:stretch>
            <a:fillRect/>
          </a:stretch>
        </p:blipFill>
        <p:spPr>
          <a:xfrm>
            <a:off x="6849990" y="2819775"/>
            <a:ext cx="1532006" cy="1670580"/>
          </a:xfrm>
        </p:spPr>
      </p:pic>
      <p:sp>
        <p:nvSpPr>
          <p:cNvPr id="6" name="Plassholder for lysbildenummer 5">
            <a:extLst>
              <a:ext uri="{FF2B5EF4-FFF2-40B4-BE49-F238E27FC236}">
                <a16:creationId xmlns:a16="http://schemas.microsoft.com/office/drawing/2014/main" id="{E3B7AF5E-9D18-95A1-52D0-39FA15175B9B}"/>
              </a:ext>
            </a:extLst>
          </p:cNvPr>
          <p:cNvSpPr>
            <a:spLocks noGrp="1"/>
          </p:cNvSpPr>
          <p:nvPr>
            <p:ph type="sldNum" sz="quarter" idx="12"/>
          </p:nvPr>
        </p:nvSpPr>
        <p:spPr/>
        <p:txBody>
          <a:bodyPr/>
          <a:lstStyle/>
          <a:p>
            <a:fld id="{28ECCE09-4EB9-D24E-99A2-F5BDA1BD657E}" type="slidenum">
              <a:rPr lang="nb-NO" smtClean="0"/>
              <a:pPr/>
              <a:t>15</a:t>
            </a:fld>
            <a:endParaRPr lang="nb-NO"/>
          </a:p>
        </p:txBody>
      </p:sp>
      <p:pic>
        <p:nvPicPr>
          <p:cNvPr id="9" name="Bilde 8">
            <a:extLst>
              <a:ext uri="{FF2B5EF4-FFF2-40B4-BE49-F238E27FC236}">
                <a16:creationId xmlns:a16="http://schemas.microsoft.com/office/drawing/2014/main" id="{E06A5476-4A79-0A07-F9E9-30770A3E70D6}"/>
              </a:ext>
            </a:extLst>
          </p:cNvPr>
          <p:cNvPicPr>
            <a:picLocks noChangeAspect="1"/>
          </p:cNvPicPr>
          <p:nvPr/>
        </p:nvPicPr>
        <p:blipFill>
          <a:blip r:embed="rId5"/>
          <a:stretch>
            <a:fillRect/>
          </a:stretch>
        </p:blipFill>
        <p:spPr>
          <a:xfrm>
            <a:off x="5176569" y="675104"/>
            <a:ext cx="1673421" cy="1625609"/>
          </a:xfrm>
          <a:prstGeom prst="rect">
            <a:avLst/>
          </a:prstGeom>
        </p:spPr>
      </p:pic>
      <p:pic>
        <p:nvPicPr>
          <p:cNvPr id="15" name="Bilde 14">
            <a:extLst>
              <a:ext uri="{FF2B5EF4-FFF2-40B4-BE49-F238E27FC236}">
                <a16:creationId xmlns:a16="http://schemas.microsoft.com/office/drawing/2014/main" id="{E9981D87-1647-AB7F-1690-F73A2A2514A0}"/>
              </a:ext>
            </a:extLst>
          </p:cNvPr>
          <p:cNvPicPr>
            <a:picLocks noChangeAspect="1"/>
          </p:cNvPicPr>
          <p:nvPr/>
        </p:nvPicPr>
        <p:blipFill>
          <a:blip r:embed="rId6"/>
          <a:stretch>
            <a:fillRect/>
          </a:stretch>
        </p:blipFill>
        <p:spPr>
          <a:xfrm>
            <a:off x="4865512" y="2571750"/>
            <a:ext cx="1490690" cy="1490690"/>
          </a:xfrm>
          <a:prstGeom prst="rect">
            <a:avLst/>
          </a:prstGeom>
        </p:spPr>
      </p:pic>
      <p:pic>
        <p:nvPicPr>
          <p:cNvPr id="17" name="Bilde 16">
            <a:extLst>
              <a:ext uri="{FF2B5EF4-FFF2-40B4-BE49-F238E27FC236}">
                <a16:creationId xmlns:a16="http://schemas.microsoft.com/office/drawing/2014/main" id="{B9A2448B-2EED-10A7-BA05-11A283C3BCAB}"/>
              </a:ext>
            </a:extLst>
          </p:cNvPr>
          <p:cNvPicPr>
            <a:picLocks noChangeAspect="1"/>
          </p:cNvPicPr>
          <p:nvPr/>
        </p:nvPicPr>
        <p:blipFill>
          <a:blip r:embed="rId7"/>
          <a:stretch>
            <a:fillRect/>
          </a:stretch>
        </p:blipFill>
        <p:spPr>
          <a:xfrm>
            <a:off x="7151833" y="1129630"/>
            <a:ext cx="1534967" cy="1490689"/>
          </a:xfrm>
          <a:prstGeom prst="rect">
            <a:avLst/>
          </a:prstGeom>
        </p:spPr>
      </p:pic>
    </p:spTree>
    <p:extLst>
      <p:ext uri="{BB962C8B-B14F-4D97-AF65-F5344CB8AC3E}">
        <p14:creationId xmlns:p14="http://schemas.microsoft.com/office/powerpoint/2010/main" val="3889272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D4EEECE-A96A-3291-4B94-21CF4C948722}"/>
              </a:ext>
            </a:extLst>
          </p:cNvPr>
          <p:cNvSpPr>
            <a:spLocks noGrp="1"/>
          </p:cNvSpPr>
          <p:nvPr>
            <p:ph type="title"/>
          </p:nvPr>
        </p:nvSpPr>
        <p:spPr>
          <a:xfrm>
            <a:off x="457200" y="675104"/>
            <a:ext cx="8229600" cy="454527"/>
          </a:xfrm>
        </p:spPr>
        <p:txBody>
          <a:bodyPr>
            <a:normAutofit fontScale="90000"/>
          </a:bodyPr>
          <a:lstStyle/>
          <a:p>
            <a:r>
              <a:rPr lang="nb-NO" b="0" i="0" dirty="0">
                <a:effectLst/>
              </a:rPr>
              <a:t>FILM «VOYAGE </a:t>
            </a:r>
            <a:r>
              <a:rPr lang="nb-NO" dirty="0"/>
              <a:t>DE TAHITI»</a:t>
            </a:r>
            <a:endParaRPr lang="en-US" dirty="0"/>
          </a:p>
        </p:txBody>
      </p:sp>
      <p:sp>
        <p:nvSpPr>
          <p:cNvPr id="3" name="Plassholder for innhold 2">
            <a:extLst>
              <a:ext uri="{FF2B5EF4-FFF2-40B4-BE49-F238E27FC236}">
                <a16:creationId xmlns:a16="http://schemas.microsoft.com/office/drawing/2014/main" id="{F8C903F6-444E-F50E-8EA2-7D844FEF27C4}"/>
              </a:ext>
            </a:extLst>
          </p:cNvPr>
          <p:cNvSpPr>
            <a:spLocks noGrp="1"/>
          </p:cNvSpPr>
          <p:nvPr>
            <p:ph sz="half" idx="1"/>
          </p:nvPr>
        </p:nvSpPr>
        <p:spPr>
          <a:xfrm>
            <a:off x="457200" y="1200151"/>
            <a:ext cx="4038600" cy="3394472"/>
          </a:xfrm>
        </p:spPr>
        <p:txBody>
          <a:bodyPr>
            <a:normAutofit/>
          </a:bodyPr>
          <a:lstStyle/>
          <a:p>
            <a:pPr fontAlgn="base"/>
            <a:endParaRPr lang="nb-NO" b="0" i="0" dirty="0">
              <a:effectLst/>
            </a:endParaRPr>
          </a:p>
          <a:p>
            <a:pPr marL="0" indent="0" fontAlgn="base">
              <a:buNone/>
            </a:pPr>
            <a:r>
              <a:rPr lang="nb-NO" dirty="0">
                <a:hlinkClick r:id="rId3"/>
              </a:rPr>
              <a:t>GAUGUIN, VOYAGE DE TAHITI - Bande-</a:t>
            </a:r>
            <a:r>
              <a:rPr lang="nb-NO" dirty="0" err="1">
                <a:hlinkClick r:id="rId3"/>
              </a:rPr>
              <a:t>annonce</a:t>
            </a:r>
            <a:r>
              <a:rPr lang="nb-NO" dirty="0">
                <a:hlinkClick r:id="rId3"/>
              </a:rPr>
              <a:t> </a:t>
            </a:r>
            <a:r>
              <a:rPr lang="nb-NO" dirty="0" err="1">
                <a:hlinkClick r:id="rId3"/>
              </a:rPr>
              <a:t>officielle</a:t>
            </a:r>
            <a:r>
              <a:rPr lang="nb-NO" dirty="0">
                <a:hlinkClick r:id="rId3"/>
              </a:rPr>
              <a:t> - Vincent </a:t>
            </a:r>
            <a:r>
              <a:rPr lang="nb-NO" dirty="0" err="1">
                <a:hlinkClick r:id="rId3"/>
              </a:rPr>
              <a:t>Cassel</a:t>
            </a:r>
            <a:r>
              <a:rPr lang="nb-NO" dirty="0">
                <a:hlinkClick r:id="rId3"/>
              </a:rPr>
              <a:t> / Edouard </a:t>
            </a:r>
            <a:r>
              <a:rPr lang="nb-NO" dirty="0" err="1">
                <a:hlinkClick r:id="rId3"/>
              </a:rPr>
              <a:t>Deluc</a:t>
            </a:r>
            <a:r>
              <a:rPr lang="nb-NO" dirty="0">
                <a:hlinkClick r:id="rId3"/>
              </a:rPr>
              <a:t> (2017) (youtube.com)</a:t>
            </a:r>
            <a:endParaRPr lang="nb-NO" b="0" i="0" dirty="0">
              <a:effectLst/>
            </a:endParaRPr>
          </a:p>
          <a:p>
            <a:pPr>
              <a:buFont typeface="Wingdings" panose="05000000000000000000" pitchFamily="2" charset="2"/>
              <a:buChar char="Ø"/>
            </a:pPr>
            <a:r>
              <a:rPr lang="nb-NO" dirty="0"/>
              <a:t>Gauguin</a:t>
            </a:r>
          </a:p>
          <a:p>
            <a:pPr>
              <a:buFont typeface="Wingdings" panose="05000000000000000000" pitchFamily="2" charset="2"/>
              <a:buChar char="Ø"/>
            </a:pPr>
            <a:r>
              <a:rPr lang="nb-NO" dirty="0"/>
              <a:t>Vincent </a:t>
            </a:r>
            <a:r>
              <a:rPr lang="nb-NO" dirty="0" err="1"/>
              <a:t>Cassel</a:t>
            </a:r>
            <a:endParaRPr lang="nb-NO" dirty="0"/>
          </a:p>
          <a:p>
            <a:pPr>
              <a:buFont typeface="Wingdings" panose="05000000000000000000" pitchFamily="2" charset="2"/>
              <a:buChar char="Ø"/>
            </a:pPr>
            <a:r>
              <a:rPr lang="nb-NO" dirty="0"/>
              <a:t>Tahiti</a:t>
            </a:r>
          </a:p>
        </p:txBody>
      </p:sp>
      <p:sp>
        <p:nvSpPr>
          <p:cNvPr id="13" name="Date Placeholder 4">
            <a:extLst>
              <a:ext uri="{FF2B5EF4-FFF2-40B4-BE49-F238E27FC236}">
                <a16:creationId xmlns:a16="http://schemas.microsoft.com/office/drawing/2014/main" id="{0199A67D-3603-B642-F1CC-A4143BC85BC3}"/>
              </a:ext>
            </a:extLst>
          </p:cNvPr>
          <p:cNvSpPr>
            <a:spLocks noGrp="1"/>
          </p:cNvSpPr>
          <p:nvPr>
            <p:ph type="dt" sz="half" idx="10"/>
          </p:nvPr>
        </p:nvSpPr>
        <p:spPr>
          <a:xfrm>
            <a:off x="7108519" y="4768684"/>
            <a:ext cx="1273477" cy="273844"/>
          </a:xfrm>
        </p:spPr>
        <p:txBody>
          <a:bodyPr/>
          <a:lstStyle/>
          <a:p>
            <a:pPr>
              <a:spcAft>
                <a:spcPts val="600"/>
              </a:spcAft>
            </a:pPr>
            <a:fld id="{9BD46D0C-2F8A-B642-A138-BA59C775D20D}" type="datetime1">
              <a:rPr lang="nb-NO" smtClean="0"/>
              <a:pPr>
                <a:spcAft>
                  <a:spcPts val="600"/>
                </a:spcAft>
              </a:pPr>
              <a:t>18.10.2024</a:t>
            </a:fld>
            <a:endParaRPr lang="nb-NO"/>
          </a:p>
        </p:txBody>
      </p:sp>
      <p:sp>
        <p:nvSpPr>
          <p:cNvPr id="5" name="Plassholder for lysbildenummer 4">
            <a:extLst>
              <a:ext uri="{FF2B5EF4-FFF2-40B4-BE49-F238E27FC236}">
                <a16:creationId xmlns:a16="http://schemas.microsoft.com/office/drawing/2014/main" id="{CBED2BDE-CD38-79FF-2C19-62E3E24C93A6}"/>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16</a:t>
            </a:fld>
            <a:endParaRPr lang="nb-NO"/>
          </a:p>
        </p:txBody>
      </p:sp>
      <p:sp>
        <p:nvSpPr>
          <p:cNvPr id="15" name="Footer Placeholder 6">
            <a:extLst>
              <a:ext uri="{FF2B5EF4-FFF2-40B4-BE49-F238E27FC236}">
                <a16:creationId xmlns:a16="http://schemas.microsoft.com/office/drawing/2014/main" id="{1513616F-F203-9016-1498-2AB47A33CE83}"/>
              </a:ext>
            </a:extLst>
          </p:cNvPr>
          <p:cNvSpPr>
            <a:spLocks noGrp="1"/>
          </p:cNvSpPr>
          <p:nvPr>
            <p:ph type="ftr" sz="quarter" idx="3"/>
          </p:nvPr>
        </p:nvSpPr>
        <p:spPr>
          <a:xfrm>
            <a:off x="2924629" y="4767263"/>
            <a:ext cx="4183890" cy="273844"/>
          </a:xfrm>
        </p:spPr>
        <p:txBody>
          <a:bodyPr/>
          <a:lstStyle/>
          <a:p>
            <a:pPr>
              <a:spcAft>
                <a:spcPts val="600"/>
              </a:spcAft>
            </a:pPr>
            <a:r>
              <a:rPr lang="nb-NO"/>
              <a:t>Fornavn Etternavn</a:t>
            </a:r>
          </a:p>
        </p:txBody>
      </p:sp>
    </p:spTree>
    <p:extLst>
      <p:ext uri="{BB962C8B-B14F-4D97-AF65-F5344CB8AC3E}">
        <p14:creationId xmlns:p14="http://schemas.microsoft.com/office/powerpoint/2010/main" val="2633105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C3C0FF-FC6D-4DF6-DACE-AB4CBA530D75}"/>
              </a:ext>
            </a:extLst>
          </p:cNvPr>
          <p:cNvSpPr>
            <a:spLocks noGrp="1"/>
          </p:cNvSpPr>
          <p:nvPr>
            <p:ph type="title"/>
          </p:nvPr>
        </p:nvSpPr>
        <p:spPr/>
        <p:txBody>
          <a:bodyPr/>
          <a:lstStyle/>
          <a:p>
            <a:r>
              <a:rPr lang="nb-NO" dirty="0"/>
              <a:t>ANVENDELSE</a:t>
            </a:r>
          </a:p>
        </p:txBody>
      </p:sp>
      <p:pic>
        <p:nvPicPr>
          <p:cNvPr id="4" name="Bilde 3">
            <a:extLst>
              <a:ext uri="{FF2B5EF4-FFF2-40B4-BE49-F238E27FC236}">
                <a16:creationId xmlns:a16="http://schemas.microsoft.com/office/drawing/2014/main" id="{F031264D-CF46-38A5-A9B3-906E1B28207A}"/>
              </a:ext>
            </a:extLst>
          </p:cNvPr>
          <p:cNvPicPr>
            <a:picLocks noChangeAspect="1"/>
          </p:cNvPicPr>
          <p:nvPr/>
        </p:nvPicPr>
        <p:blipFill>
          <a:blip r:embed="rId3"/>
          <a:stretch>
            <a:fillRect/>
          </a:stretch>
        </p:blipFill>
        <p:spPr>
          <a:xfrm>
            <a:off x="876730" y="2425680"/>
            <a:ext cx="7594298" cy="1143020"/>
          </a:xfrm>
          <a:prstGeom prst="rect">
            <a:avLst/>
          </a:prstGeom>
        </p:spPr>
      </p:pic>
    </p:spTree>
    <p:extLst>
      <p:ext uri="{BB962C8B-B14F-4D97-AF65-F5344CB8AC3E}">
        <p14:creationId xmlns:p14="http://schemas.microsoft.com/office/powerpoint/2010/main" val="1584719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8C12A0-523E-97CB-43CB-8269092875C0}"/>
              </a:ext>
            </a:extLst>
          </p:cNvPr>
          <p:cNvSpPr>
            <a:spLocks noGrp="1"/>
          </p:cNvSpPr>
          <p:nvPr>
            <p:ph type="title"/>
          </p:nvPr>
        </p:nvSpPr>
        <p:spPr>
          <a:xfrm>
            <a:off x="457200" y="675104"/>
            <a:ext cx="8229600" cy="454527"/>
          </a:xfrm>
        </p:spPr>
        <p:txBody>
          <a:bodyPr vert="horz" lIns="91440" tIns="45720" rIns="91440" bIns="45720" rtlCol="0" anchor="ctr">
            <a:normAutofit/>
          </a:bodyPr>
          <a:lstStyle/>
          <a:p>
            <a:pPr>
              <a:lnSpc>
                <a:spcPct val="90000"/>
              </a:lnSpc>
            </a:pPr>
            <a:r>
              <a:rPr lang="nb-NO" sz="2600" kern="1200" baseline="0" dirty="0">
                <a:latin typeface="Source Sans Pro"/>
                <a:ea typeface="+mj-ea"/>
                <a:cs typeface="+mj-cs"/>
              </a:rPr>
              <a:t>ANVENDELSE</a:t>
            </a:r>
          </a:p>
        </p:txBody>
      </p:sp>
      <p:sp>
        <p:nvSpPr>
          <p:cNvPr id="9" name="Plassholder for innhold 2">
            <a:extLst>
              <a:ext uri="{FF2B5EF4-FFF2-40B4-BE49-F238E27FC236}">
                <a16:creationId xmlns:a16="http://schemas.microsoft.com/office/drawing/2014/main" id="{A0FC873F-311A-8CF1-FF65-DD6F2F3C61E0}"/>
              </a:ext>
            </a:extLst>
          </p:cNvPr>
          <p:cNvSpPr txBox="1">
            <a:spLocks/>
          </p:cNvSpPr>
          <p:nvPr/>
        </p:nvSpPr>
        <p:spPr>
          <a:xfrm>
            <a:off x="457200" y="1200151"/>
            <a:ext cx="4038600" cy="339447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SzPct val="100000"/>
              <a:buFontTx/>
              <a:buBlip>
                <a:blip r:embed="rId3"/>
              </a:buBlip>
              <a:defRPr sz="2400" kern="1200">
                <a:solidFill>
                  <a:schemeClr val="tx1"/>
                </a:solidFill>
                <a:latin typeface="Source Sans Pro"/>
                <a:ea typeface="+mn-ea"/>
                <a:cs typeface="+mn-cs"/>
              </a:defRPr>
            </a:lvl1pPr>
            <a:lvl2pPr marL="742950" indent="-285750" algn="l" defTabSz="457200" rtl="0" eaLnBrk="1" latinLnBrk="0" hangingPunct="1">
              <a:spcBef>
                <a:spcPct val="20000"/>
              </a:spcBef>
              <a:buSzPct val="100000"/>
              <a:buFontTx/>
              <a:buBlip>
                <a:blip r:embed="rId3"/>
              </a:buBlip>
              <a:defRPr sz="2000" kern="1200">
                <a:solidFill>
                  <a:schemeClr val="tx1"/>
                </a:solidFill>
                <a:latin typeface="Source Sans Pro"/>
                <a:ea typeface="+mn-ea"/>
                <a:cs typeface="+mn-cs"/>
              </a:defRPr>
            </a:lvl2pPr>
            <a:lvl3pPr marL="1143000" indent="-228600" algn="l" defTabSz="457200" rtl="0" eaLnBrk="1" latinLnBrk="0" hangingPunct="1">
              <a:spcBef>
                <a:spcPct val="20000"/>
              </a:spcBef>
              <a:buSzPct val="100000"/>
              <a:buFontTx/>
              <a:buBlip>
                <a:blip r:embed="rId3"/>
              </a:buBlip>
              <a:defRPr sz="1800" kern="1200">
                <a:solidFill>
                  <a:schemeClr val="tx1"/>
                </a:solidFill>
                <a:latin typeface="Source Sans Pro"/>
                <a:ea typeface="+mn-ea"/>
                <a:cs typeface="+mn-cs"/>
              </a:defRPr>
            </a:lvl3pPr>
            <a:lvl4pPr marL="1600200" indent="-228600" algn="l" defTabSz="457200" rtl="0" eaLnBrk="1" latinLnBrk="0" hangingPunct="1">
              <a:spcBef>
                <a:spcPct val="20000"/>
              </a:spcBef>
              <a:buSzPct val="100000"/>
              <a:buFontTx/>
              <a:buBlip>
                <a:blip r:embed="rId3"/>
              </a:buBlip>
              <a:defRPr sz="1600" kern="1200">
                <a:solidFill>
                  <a:schemeClr val="tx1"/>
                </a:solidFill>
                <a:latin typeface="Source Sans Pro"/>
                <a:ea typeface="+mn-ea"/>
                <a:cs typeface="+mn-cs"/>
              </a:defRPr>
            </a:lvl4pPr>
            <a:lvl5pPr marL="2057400" indent="-228600" algn="l" defTabSz="457200" rtl="0" eaLnBrk="1" latinLnBrk="0" hangingPunct="1">
              <a:spcBef>
                <a:spcPct val="20000"/>
              </a:spcBef>
              <a:buSzPct val="100000"/>
              <a:buFontTx/>
              <a:buBlip>
                <a:blip r:embed="rId3"/>
              </a:buBlip>
              <a:defRPr sz="1400" kern="1200">
                <a:solidFill>
                  <a:schemeClr val="tx1"/>
                </a:solidFill>
                <a:latin typeface="Source Sans Pro"/>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r>
              <a:rPr lang="nb-NO" sz="2000" dirty="0"/>
              <a:t>PÅ OMVISNING</a:t>
            </a:r>
          </a:p>
          <a:p>
            <a:pPr fontAlgn="base"/>
            <a:r>
              <a:rPr lang="nb-NO" sz="2000" dirty="0"/>
              <a:t>FRYS EN SITUASJON</a:t>
            </a:r>
          </a:p>
          <a:p>
            <a:pPr fontAlgn="base"/>
            <a:r>
              <a:rPr lang="nb-NO" sz="2000" dirty="0"/>
              <a:t>CLEAN ART PLANET</a:t>
            </a:r>
          </a:p>
          <a:p>
            <a:pPr fontAlgn="base"/>
            <a:r>
              <a:rPr lang="nb-NO" sz="2000" dirty="0"/>
              <a:t>TIDSMASKIN</a:t>
            </a:r>
          </a:p>
          <a:p>
            <a:pPr fontAlgn="base"/>
            <a:r>
              <a:rPr lang="nb-NO" sz="2000" dirty="0"/>
              <a:t>VEIEN VIDERE</a:t>
            </a:r>
          </a:p>
          <a:p>
            <a:endParaRPr lang="nb-NO" sz="2000" dirty="0"/>
          </a:p>
        </p:txBody>
      </p:sp>
      <p:sp>
        <p:nvSpPr>
          <p:cNvPr id="5" name="Plassholder for lysbildenummer 4">
            <a:extLst>
              <a:ext uri="{FF2B5EF4-FFF2-40B4-BE49-F238E27FC236}">
                <a16:creationId xmlns:a16="http://schemas.microsoft.com/office/drawing/2014/main" id="{E5320B33-9E84-EFE8-6E23-5642C9B8FB48}"/>
              </a:ext>
            </a:extLst>
          </p:cNvPr>
          <p:cNvSpPr>
            <a:spLocks noGrp="1"/>
          </p:cNvSpPr>
          <p:nvPr>
            <p:ph type="sldNum" sz="quarter" idx="12"/>
          </p:nvPr>
        </p:nvSpPr>
        <p:spPr>
          <a:xfrm>
            <a:off x="8381996" y="4767263"/>
            <a:ext cx="411747" cy="273844"/>
          </a:xfrm>
        </p:spPr>
        <p:txBody>
          <a:bodyPr vert="horz" lIns="91440" tIns="45720" rIns="91440" bIns="45720" rtlCol="0" anchor="ctr">
            <a:normAutofit/>
          </a:bodyPr>
          <a:lstStyle/>
          <a:p>
            <a:pPr>
              <a:lnSpc>
                <a:spcPct val="90000"/>
              </a:lnSpc>
              <a:spcAft>
                <a:spcPts val="600"/>
              </a:spcAft>
            </a:pPr>
            <a:fld id="{28ECCE09-4EB9-D24E-99A2-F5BDA1BD657E}" type="slidenum">
              <a:rPr lang="nb-NO" smtClean="0"/>
              <a:pPr>
                <a:lnSpc>
                  <a:spcPct val="90000"/>
                </a:lnSpc>
                <a:spcAft>
                  <a:spcPts val="600"/>
                </a:spcAft>
              </a:pPr>
              <a:t>18</a:t>
            </a:fld>
            <a:endParaRPr lang="nb-NO"/>
          </a:p>
        </p:txBody>
      </p:sp>
      <p:sp>
        <p:nvSpPr>
          <p:cNvPr id="11" name="TekstSylinder 10">
            <a:extLst>
              <a:ext uri="{FF2B5EF4-FFF2-40B4-BE49-F238E27FC236}">
                <a16:creationId xmlns:a16="http://schemas.microsoft.com/office/drawing/2014/main" id="{626B3843-C44E-3086-1B23-3F366454CE32}"/>
              </a:ext>
            </a:extLst>
          </p:cNvPr>
          <p:cNvSpPr txBox="1"/>
          <p:nvPr/>
        </p:nvSpPr>
        <p:spPr>
          <a:xfrm>
            <a:off x="749300" y="4165585"/>
            <a:ext cx="4572000" cy="369332"/>
          </a:xfrm>
          <a:prstGeom prst="rect">
            <a:avLst/>
          </a:prstGeom>
          <a:noFill/>
        </p:spPr>
        <p:txBody>
          <a:bodyPr wrap="square">
            <a:spAutoFit/>
          </a:bodyPr>
          <a:lstStyle/>
          <a:p>
            <a:pPr algn="l" rtl="0" fontAlgn="base"/>
            <a:r>
              <a:rPr lang="fr-FR" sz="1800" b="0" i="0" u="sng" strike="noStrike" dirty="0">
                <a:solidFill>
                  <a:srgbClr val="0563C1"/>
                </a:solidFill>
                <a:effectLst/>
                <a:latin typeface="Calibri" panose="020F0502020204030204" pitchFamily="34" charset="0"/>
                <a:hlinkClick r:id="rId4"/>
              </a:rPr>
              <a:t>Collections — Google Arts &amp; Culture</a:t>
            </a:r>
            <a:r>
              <a:rPr lang="fr-FR" sz="1800" b="0" i="0" dirty="0">
                <a:solidFill>
                  <a:srgbClr val="000000"/>
                </a:solidFill>
                <a:effectLst/>
                <a:latin typeface="Calibri" panose="020F0502020204030204" pitchFamily="34" charset="0"/>
              </a:rPr>
              <a:t> </a:t>
            </a:r>
            <a:endParaRPr lang="fr-FR" sz="1200" b="0" i="0" dirty="0">
              <a:solidFill>
                <a:srgbClr val="000000"/>
              </a:solidFill>
              <a:effectLst/>
              <a:latin typeface="Segoe UI" panose="020B0502040204020203" pitchFamily="34" charset="0"/>
            </a:endParaRPr>
          </a:p>
        </p:txBody>
      </p:sp>
      <p:sp>
        <p:nvSpPr>
          <p:cNvPr id="4" name="TekstSylinder 3">
            <a:extLst>
              <a:ext uri="{FF2B5EF4-FFF2-40B4-BE49-F238E27FC236}">
                <a16:creationId xmlns:a16="http://schemas.microsoft.com/office/drawing/2014/main" id="{CC7FA184-48AC-6ABB-7F7E-CA044DF26011}"/>
              </a:ext>
            </a:extLst>
          </p:cNvPr>
          <p:cNvSpPr txBox="1"/>
          <p:nvPr/>
        </p:nvSpPr>
        <p:spPr>
          <a:xfrm>
            <a:off x="4221743" y="1377273"/>
            <a:ext cx="3107105" cy="923330"/>
          </a:xfrm>
          <a:prstGeom prst="rect">
            <a:avLst/>
          </a:prstGeom>
          <a:noFill/>
        </p:spPr>
        <p:txBody>
          <a:bodyPr wrap="square">
            <a:spAutoFit/>
          </a:bodyPr>
          <a:lstStyle/>
          <a:p>
            <a:pPr algn="l" rtl="0" fontAlgn="base"/>
            <a:r>
              <a:rPr lang="fr-FR" sz="1800" b="0" i="0" u="sng" strike="noStrike" dirty="0">
                <a:solidFill>
                  <a:srgbClr val="0563C1"/>
                </a:solidFill>
                <a:effectLst/>
                <a:latin typeface="Calibri" panose="020F0502020204030204" pitchFamily="34" charset="0"/>
                <a:hlinkClick r:id="rId5"/>
              </a:rPr>
              <a:t>[Histoire de l’art] L’</a:t>
            </a:r>
            <a:r>
              <a:rPr lang="fr-FR" sz="1800" b="0" i="0" u="sng" strike="noStrike" dirty="0" err="1">
                <a:solidFill>
                  <a:srgbClr val="0563C1"/>
                </a:solidFill>
                <a:effectLst/>
                <a:latin typeface="Calibri" panose="020F0502020204030204" pitchFamily="34" charset="0"/>
                <a:hlinkClick r:id="rId5"/>
              </a:rPr>
              <a:t>oeuvre</a:t>
            </a:r>
            <a:r>
              <a:rPr lang="fr-FR" sz="1800" b="0" i="0" u="sng" strike="noStrike" dirty="0">
                <a:solidFill>
                  <a:srgbClr val="0563C1"/>
                </a:solidFill>
                <a:effectLst/>
                <a:latin typeface="Calibri" panose="020F0502020204030204" pitchFamily="34" charset="0"/>
                <a:hlinkClick r:id="rId5"/>
              </a:rPr>
              <a:t> d’art de la semaine – Mon école (monecole.fr)</a:t>
            </a:r>
            <a:r>
              <a:rPr lang="fr-FR" sz="1800" b="0" i="0" dirty="0">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35347347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41EAFC-6341-3AEA-A78D-D5FC42732259}"/>
              </a:ext>
            </a:extLst>
          </p:cNvPr>
          <p:cNvSpPr>
            <a:spLocks noGrp="1"/>
          </p:cNvSpPr>
          <p:nvPr>
            <p:ph type="title"/>
          </p:nvPr>
        </p:nvSpPr>
        <p:spPr/>
        <p:txBody>
          <a:bodyPr>
            <a:normAutofit fontScale="90000"/>
          </a:bodyPr>
          <a:lstStyle/>
          <a:p>
            <a:r>
              <a:rPr lang="nb-NO" dirty="0">
                <a:solidFill>
                  <a:srgbClr val="000000"/>
                </a:solidFill>
                <a:latin typeface="WordVisi_MSFontService"/>
              </a:rPr>
              <a:t>H</a:t>
            </a:r>
            <a:r>
              <a:rPr lang="nb-NO" b="0" i="0" dirty="0">
                <a:solidFill>
                  <a:srgbClr val="000000"/>
                </a:solidFill>
                <a:effectLst/>
                <a:latin typeface="WordVisi_MSFontService"/>
              </a:rPr>
              <a:t>vilke aktiviteter gjør du med familien din? </a:t>
            </a:r>
            <a:br>
              <a:rPr lang="nb-NO" b="0" i="0" dirty="0">
                <a:solidFill>
                  <a:srgbClr val="000000"/>
                </a:solidFill>
                <a:effectLst/>
                <a:latin typeface="WordVisi_MSFontService"/>
              </a:rPr>
            </a:br>
            <a:r>
              <a:rPr lang="nb-NO" b="0" i="0" dirty="0">
                <a:solidFill>
                  <a:srgbClr val="000000"/>
                </a:solidFill>
                <a:effectLst/>
                <a:latin typeface="WordVisi_MSFontService"/>
              </a:rPr>
              <a:t>Hva liker du å gjøre i fritiden din?</a:t>
            </a:r>
            <a:endParaRPr lang="nb-NO" dirty="0"/>
          </a:p>
        </p:txBody>
      </p:sp>
      <p:sp>
        <p:nvSpPr>
          <p:cNvPr id="5" name="Plassholder for lysbildenummer 4">
            <a:extLst>
              <a:ext uri="{FF2B5EF4-FFF2-40B4-BE49-F238E27FC236}">
                <a16:creationId xmlns:a16="http://schemas.microsoft.com/office/drawing/2014/main" id="{BB7F2317-B55D-777F-D142-DB68557A8BA9}"/>
              </a:ext>
            </a:extLst>
          </p:cNvPr>
          <p:cNvSpPr>
            <a:spLocks noGrp="1"/>
          </p:cNvSpPr>
          <p:nvPr>
            <p:ph type="sldNum" sz="quarter" idx="12"/>
          </p:nvPr>
        </p:nvSpPr>
        <p:spPr/>
        <p:txBody>
          <a:bodyPr/>
          <a:lstStyle/>
          <a:p>
            <a:fld id="{28ECCE09-4EB9-D24E-99A2-F5BDA1BD657E}" type="slidenum">
              <a:rPr lang="nb-NO" smtClean="0"/>
              <a:pPr/>
              <a:t>19</a:t>
            </a:fld>
            <a:endParaRPr lang="nb-NO"/>
          </a:p>
        </p:txBody>
      </p:sp>
      <p:pic>
        <p:nvPicPr>
          <p:cNvPr id="8" name="Bilde 7">
            <a:extLst>
              <a:ext uri="{FF2B5EF4-FFF2-40B4-BE49-F238E27FC236}">
                <a16:creationId xmlns:a16="http://schemas.microsoft.com/office/drawing/2014/main" id="{350816F8-D171-39E7-C895-DF368B5E3028}"/>
              </a:ext>
            </a:extLst>
          </p:cNvPr>
          <p:cNvPicPr>
            <a:picLocks noChangeAspect="1"/>
          </p:cNvPicPr>
          <p:nvPr/>
        </p:nvPicPr>
        <p:blipFill>
          <a:blip r:embed="rId3"/>
          <a:stretch>
            <a:fillRect/>
          </a:stretch>
        </p:blipFill>
        <p:spPr>
          <a:xfrm>
            <a:off x="1170307" y="1487544"/>
            <a:ext cx="2153385" cy="2153385"/>
          </a:xfrm>
          <a:prstGeom prst="rect">
            <a:avLst/>
          </a:prstGeom>
        </p:spPr>
      </p:pic>
      <p:pic>
        <p:nvPicPr>
          <p:cNvPr id="16" name="Bilde 15">
            <a:extLst>
              <a:ext uri="{FF2B5EF4-FFF2-40B4-BE49-F238E27FC236}">
                <a16:creationId xmlns:a16="http://schemas.microsoft.com/office/drawing/2014/main" id="{2849308C-68A5-3B2E-B36D-2C17BA147410}"/>
              </a:ext>
            </a:extLst>
          </p:cNvPr>
          <p:cNvPicPr>
            <a:picLocks noChangeAspect="1"/>
          </p:cNvPicPr>
          <p:nvPr/>
        </p:nvPicPr>
        <p:blipFill>
          <a:blip r:embed="rId4"/>
          <a:stretch>
            <a:fillRect/>
          </a:stretch>
        </p:blipFill>
        <p:spPr>
          <a:xfrm>
            <a:off x="6731622" y="2999951"/>
            <a:ext cx="1650374" cy="1650374"/>
          </a:xfrm>
          <a:prstGeom prst="rect">
            <a:avLst/>
          </a:prstGeom>
        </p:spPr>
      </p:pic>
      <p:pic>
        <p:nvPicPr>
          <p:cNvPr id="18" name="Bilde 17">
            <a:extLst>
              <a:ext uri="{FF2B5EF4-FFF2-40B4-BE49-F238E27FC236}">
                <a16:creationId xmlns:a16="http://schemas.microsoft.com/office/drawing/2014/main" id="{2CF92493-502A-8572-3865-4FE805E37F51}"/>
              </a:ext>
            </a:extLst>
          </p:cNvPr>
          <p:cNvPicPr>
            <a:picLocks noChangeAspect="1"/>
          </p:cNvPicPr>
          <p:nvPr/>
        </p:nvPicPr>
        <p:blipFill>
          <a:blip r:embed="rId5"/>
          <a:stretch>
            <a:fillRect/>
          </a:stretch>
        </p:blipFill>
        <p:spPr>
          <a:xfrm>
            <a:off x="3323692" y="3655956"/>
            <a:ext cx="3219615" cy="1111307"/>
          </a:xfrm>
          <a:prstGeom prst="rect">
            <a:avLst/>
          </a:prstGeom>
        </p:spPr>
      </p:pic>
    </p:spTree>
    <p:extLst>
      <p:ext uri="{BB962C8B-B14F-4D97-AF65-F5344CB8AC3E}">
        <p14:creationId xmlns:p14="http://schemas.microsoft.com/office/powerpoint/2010/main" val="998992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3D5BD376-5744-43A1-EF16-504E3B919AA5}"/>
              </a:ext>
            </a:extLst>
          </p:cNvPr>
          <p:cNvSpPr>
            <a:spLocks noGrp="1"/>
          </p:cNvSpPr>
          <p:nvPr>
            <p:ph type="sldNum" sz="quarter" idx="12"/>
          </p:nvPr>
        </p:nvSpPr>
        <p:spPr/>
        <p:txBody>
          <a:bodyPr/>
          <a:lstStyle/>
          <a:p>
            <a:fld id="{28ECCE09-4EB9-D24E-99A2-F5BDA1BD657E}" type="slidenum">
              <a:rPr lang="nb-NO" smtClean="0"/>
              <a:pPr/>
              <a:t>20</a:t>
            </a:fld>
            <a:endParaRPr lang="nb-NO"/>
          </a:p>
        </p:txBody>
      </p:sp>
      <p:pic>
        <p:nvPicPr>
          <p:cNvPr id="6" name="Bilde 5">
            <a:extLst>
              <a:ext uri="{FF2B5EF4-FFF2-40B4-BE49-F238E27FC236}">
                <a16:creationId xmlns:a16="http://schemas.microsoft.com/office/drawing/2014/main" id="{59CA04BD-DA5D-F1C1-D1EF-A26A44BF388F}"/>
              </a:ext>
            </a:extLst>
          </p:cNvPr>
          <p:cNvPicPr>
            <a:picLocks noChangeAspect="1"/>
          </p:cNvPicPr>
          <p:nvPr/>
        </p:nvPicPr>
        <p:blipFill>
          <a:blip r:embed="rId3"/>
          <a:stretch>
            <a:fillRect/>
          </a:stretch>
        </p:blipFill>
        <p:spPr>
          <a:xfrm>
            <a:off x="1539461" y="1069892"/>
            <a:ext cx="3473629" cy="3206915"/>
          </a:xfrm>
          <a:prstGeom prst="rect">
            <a:avLst/>
          </a:prstGeom>
        </p:spPr>
      </p:pic>
      <p:pic>
        <p:nvPicPr>
          <p:cNvPr id="7" name="Picture 2">
            <a:extLst>
              <a:ext uri="{FF2B5EF4-FFF2-40B4-BE49-F238E27FC236}">
                <a16:creationId xmlns:a16="http://schemas.microsoft.com/office/drawing/2014/main" id="{6B8C8363-786C-3C17-43BE-9C4B520F0F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0160" y="1534755"/>
            <a:ext cx="1723132" cy="3124200"/>
          </a:xfrm>
          <a:prstGeom prst="rect">
            <a:avLst/>
          </a:prstGeom>
          <a:noFill/>
          <a:extLst>
            <a:ext uri="{909E8E84-426E-40DD-AFC4-6F175D3DCCD1}">
              <a14:hiddenFill xmlns:a14="http://schemas.microsoft.com/office/drawing/2010/main">
                <a:solidFill>
                  <a:srgbClr val="FFFFFF"/>
                </a:solidFill>
              </a14:hiddenFill>
            </a:ext>
          </a:extLst>
        </p:spPr>
      </p:pic>
      <p:pic>
        <p:nvPicPr>
          <p:cNvPr id="8" name="Bilde 7">
            <a:extLst>
              <a:ext uri="{FF2B5EF4-FFF2-40B4-BE49-F238E27FC236}">
                <a16:creationId xmlns:a16="http://schemas.microsoft.com/office/drawing/2014/main" id="{E813FAAF-07EA-103F-0224-67CBCA0CCA63}"/>
              </a:ext>
            </a:extLst>
          </p:cNvPr>
          <p:cNvPicPr>
            <a:picLocks noChangeAspect="1"/>
          </p:cNvPicPr>
          <p:nvPr/>
        </p:nvPicPr>
        <p:blipFill>
          <a:blip r:embed="rId5"/>
          <a:stretch>
            <a:fillRect/>
          </a:stretch>
        </p:blipFill>
        <p:spPr>
          <a:xfrm>
            <a:off x="5340350" y="606707"/>
            <a:ext cx="2264189" cy="907438"/>
          </a:xfrm>
          <a:prstGeom prst="rect">
            <a:avLst/>
          </a:prstGeom>
        </p:spPr>
      </p:pic>
      <p:sp>
        <p:nvSpPr>
          <p:cNvPr id="9" name="Tittel 1">
            <a:extLst>
              <a:ext uri="{FF2B5EF4-FFF2-40B4-BE49-F238E27FC236}">
                <a16:creationId xmlns:a16="http://schemas.microsoft.com/office/drawing/2014/main" id="{EAC8198E-73AF-F57A-1197-565FE01EFC3B}"/>
              </a:ext>
            </a:extLst>
          </p:cNvPr>
          <p:cNvSpPr txBox="1">
            <a:spLocks/>
          </p:cNvSpPr>
          <p:nvPr/>
        </p:nvSpPr>
        <p:spPr>
          <a:xfrm>
            <a:off x="457200" y="611604"/>
            <a:ext cx="8229600" cy="45452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baseline="0">
                <a:solidFill>
                  <a:schemeClr val="tx1"/>
                </a:solidFill>
                <a:latin typeface="Source Sans Pro"/>
                <a:ea typeface="+mj-ea"/>
                <a:cs typeface="+mj-cs"/>
              </a:defRPr>
            </a:lvl1pPr>
          </a:lstStyle>
          <a:p>
            <a:pPr>
              <a:lnSpc>
                <a:spcPct val="90000"/>
              </a:lnSpc>
            </a:pPr>
            <a:r>
              <a:rPr lang="nb-NO" sz="2600" dirty="0"/>
              <a:t>Kommunikasjon - invitere</a:t>
            </a:r>
          </a:p>
        </p:txBody>
      </p:sp>
    </p:spTree>
    <p:extLst>
      <p:ext uri="{BB962C8B-B14F-4D97-AF65-F5344CB8AC3E}">
        <p14:creationId xmlns:p14="http://schemas.microsoft.com/office/powerpoint/2010/main" val="221148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2AC45032-1C59-EB22-7452-AF57E9E5ED3D}"/>
              </a:ext>
            </a:extLst>
          </p:cNvPr>
          <p:cNvSpPr>
            <a:spLocks noGrp="1"/>
          </p:cNvSpPr>
          <p:nvPr>
            <p:ph type="title"/>
          </p:nvPr>
        </p:nvSpPr>
        <p:spPr>
          <a:xfrm>
            <a:off x="564143" y="2344486"/>
            <a:ext cx="8229600" cy="454527"/>
          </a:xfrm>
        </p:spPr>
        <p:txBody>
          <a:bodyPr>
            <a:noAutofit/>
          </a:bodyPr>
          <a:lstStyle/>
          <a:p>
            <a:r>
              <a:rPr lang="en-US" sz="3200" dirty="0" err="1"/>
              <a:t>Spørsmål</a:t>
            </a:r>
            <a:r>
              <a:rPr lang="en-US" sz="3200" dirty="0"/>
              <a:t>?</a:t>
            </a:r>
            <a:br>
              <a:rPr lang="en-US" sz="3200" dirty="0"/>
            </a:br>
            <a:r>
              <a:rPr lang="en-US" sz="3200" dirty="0" err="1"/>
              <a:t>Kommentar</a:t>
            </a:r>
            <a:r>
              <a:rPr lang="en-US" sz="3200" dirty="0"/>
              <a:t>?</a:t>
            </a:r>
            <a:br>
              <a:rPr lang="en-US" sz="3200" dirty="0"/>
            </a:br>
            <a:r>
              <a:rPr lang="en-US" sz="3200" dirty="0"/>
              <a:t>Noe å dele?</a:t>
            </a:r>
          </a:p>
        </p:txBody>
      </p:sp>
      <p:sp>
        <p:nvSpPr>
          <p:cNvPr id="16" name="Slide Number Placeholder 4">
            <a:extLst>
              <a:ext uri="{FF2B5EF4-FFF2-40B4-BE49-F238E27FC236}">
                <a16:creationId xmlns:a16="http://schemas.microsoft.com/office/drawing/2014/main" id="{96AF95CF-3C5A-7B95-C61F-0DEEBC6F7001}"/>
              </a:ext>
            </a:extLst>
          </p:cNvPr>
          <p:cNvSpPr>
            <a:spLocks noGrp="1"/>
          </p:cNvSpPr>
          <p:nvPr>
            <p:ph type="sldNum" sz="quarter" idx="12"/>
          </p:nvPr>
        </p:nvSpPr>
        <p:spPr>
          <a:xfrm>
            <a:off x="8381996" y="4767263"/>
            <a:ext cx="411747" cy="273844"/>
          </a:xfrm>
        </p:spPr>
        <p:txBody>
          <a:bodyPr/>
          <a:lstStyle/>
          <a:p>
            <a:pPr>
              <a:spcAft>
                <a:spcPts val="600"/>
              </a:spcAft>
            </a:pPr>
            <a:fld id="{28ECCE09-4EB9-D24E-99A2-F5BDA1BD657E}" type="slidenum">
              <a:rPr lang="nb-NO" smtClean="0"/>
              <a:pPr>
                <a:spcAft>
                  <a:spcPts val="600"/>
                </a:spcAft>
              </a:pPr>
              <a:t>21</a:t>
            </a:fld>
            <a:endParaRPr lang="nb-NO"/>
          </a:p>
        </p:txBody>
      </p:sp>
      <p:sp>
        <p:nvSpPr>
          <p:cNvPr id="10" name="Plassholder for lysbildenummer 9" hidden="1"/>
          <p:cNvSpPr>
            <a:spLocks noGrp="1"/>
          </p:cNvSpPr>
          <p:nvPr>
            <p:ph type="sldNum" sz="quarter" idx="12"/>
          </p:nvPr>
        </p:nvSpPr>
        <p:spPr/>
        <p:txBody>
          <a:bodyPr/>
          <a:lstStyle/>
          <a:p>
            <a:pPr>
              <a:spcAft>
                <a:spcPts val="600"/>
              </a:spcAft>
            </a:pPr>
            <a:fld id="{28ECCE09-4EB9-D24E-99A2-F5BDA1BD657E}" type="slidenum">
              <a:rPr lang="nb-NO" smtClean="0"/>
              <a:pPr>
                <a:spcAft>
                  <a:spcPts val="600"/>
                </a:spcAft>
              </a:pPr>
              <a:t>21</a:t>
            </a:fld>
            <a:endParaRPr lang="nb-NO"/>
          </a:p>
        </p:txBody>
      </p:sp>
      <p:pic>
        <p:nvPicPr>
          <p:cNvPr id="4098" name="Picture 2" descr="250+ Not-Boring Questions To Connect And Get To Know Someone">
            <a:extLst>
              <a:ext uri="{FF2B5EF4-FFF2-40B4-BE49-F238E27FC236}">
                <a16:creationId xmlns:a16="http://schemas.microsoft.com/office/drawing/2014/main" id="{16419663-FC76-4451-AF3F-7B403FCC7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8697" y="1199899"/>
            <a:ext cx="5477894" cy="2743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55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2AC45032-1C59-EB22-7452-AF57E9E5ED3D}"/>
              </a:ext>
            </a:extLst>
          </p:cNvPr>
          <p:cNvSpPr>
            <a:spLocks noGrp="1"/>
          </p:cNvSpPr>
          <p:nvPr>
            <p:ph type="title"/>
          </p:nvPr>
        </p:nvSpPr>
        <p:spPr>
          <a:xfrm>
            <a:off x="564143" y="2344486"/>
            <a:ext cx="8229600" cy="454527"/>
          </a:xfrm>
        </p:spPr>
        <p:txBody>
          <a:bodyPr>
            <a:noAutofit/>
          </a:bodyPr>
          <a:lstStyle/>
          <a:p>
            <a:r>
              <a:rPr lang="en-US" sz="3200" dirty="0" err="1"/>
              <a:t>Evaluering</a:t>
            </a:r>
            <a:endParaRPr lang="en-US" sz="3200" dirty="0"/>
          </a:p>
        </p:txBody>
      </p:sp>
      <p:sp>
        <p:nvSpPr>
          <p:cNvPr id="16" name="Slide Number Placeholder 4">
            <a:extLst>
              <a:ext uri="{FF2B5EF4-FFF2-40B4-BE49-F238E27FC236}">
                <a16:creationId xmlns:a16="http://schemas.microsoft.com/office/drawing/2014/main" id="{96AF95CF-3C5A-7B95-C61F-0DEEBC6F7001}"/>
              </a:ext>
            </a:extLst>
          </p:cNvPr>
          <p:cNvSpPr>
            <a:spLocks noGrp="1"/>
          </p:cNvSpPr>
          <p:nvPr>
            <p:ph type="sldNum" sz="quarter" idx="12"/>
          </p:nvPr>
        </p:nvSpPr>
        <p:spPr>
          <a:xfrm>
            <a:off x="8381996" y="4767263"/>
            <a:ext cx="411747" cy="273844"/>
          </a:xfrm>
        </p:spPr>
        <p:txBody>
          <a:bodyPr/>
          <a:lstStyle/>
          <a:p>
            <a:pPr>
              <a:spcAft>
                <a:spcPts val="600"/>
              </a:spcAft>
            </a:pPr>
            <a:fld id="{28ECCE09-4EB9-D24E-99A2-F5BDA1BD657E}" type="slidenum">
              <a:rPr lang="nb-NO" smtClean="0"/>
              <a:pPr>
                <a:spcAft>
                  <a:spcPts val="600"/>
                </a:spcAft>
              </a:pPr>
              <a:t>22</a:t>
            </a:fld>
            <a:endParaRPr lang="nb-NO"/>
          </a:p>
        </p:txBody>
      </p:sp>
      <p:sp>
        <p:nvSpPr>
          <p:cNvPr id="10" name="Plassholder for lysbildenummer 9" hidden="1"/>
          <p:cNvSpPr>
            <a:spLocks noGrp="1"/>
          </p:cNvSpPr>
          <p:nvPr>
            <p:ph type="sldNum" sz="quarter" idx="12"/>
          </p:nvPr>
        </p:nvSpPr>
        <p:spPr/>
        <p:txBody>
          <a:bodyPr/>
          <a:lstStyle/>
          <a:p>
            <a:pPr>
              <a:spcAft>
                <a:spcPts val="600"/>
              </a:spcAft>
            </a:pPr>
            <a:fld id="{28ECCE09-4EB9-D24E-99A2-F5BDA1BD657E}" type="slidenum">
              <a:rPr lang="nb-NO" smtClean="0"/>
              <a:pPr>
                <a:spcAft>
                  <a:spcPts val="600"/>
                </a:spcAft>
              </a:pPr>
              <a:t>22</a:t>
            </a:fld>
            <a:endParaRPr lang="nb-NO"/>
          </a:p>
        </p:txBody>
      </p:sp>
      <p:pic>
        <p:nvPicPr>
          <p:cNvPr id="5" name="Bilde 4">
            <a:extLst>
              <a:ext uri="{FF2B5EF4-FFF2-40B4-BE49-F238E27FC236}">
                <a16:creationId xmlns:a16="http://schemas.microsoft.com/office/drawing/2014/main" id="{D5C3E3D2-2CAA-1C23-2662-8E354BF04BC3}"/>
              </a:ext>
            </a:extLst>
          </p:cNvPr>
          <p:cNvPicPr>
            <a:picLocks noChangeAspect="1"/>
          </p:cNvPicPr>
          <p:nvPr/>
        </p:nvPicPr>
        <p:blipFill>
          <a:blip r:embed="rId3"/>
          <a:stretch>
            <a:fillRect/>
          </a:stretch>
        </p:blipFill>
        <p:spPr>
          <a:xfrm>
            <a:off x="5480950" y="1313620"/>
            <a:ext cx="2605215" cy="2516257"/>
          </a:xfrm>
          <a:prstGeom prst="rect">
            <a:avLst/>
          </a:prstGeom>
        </p:spPr>
      </p:pic>
      <p:sp>
        <p:nvSpPr>
          <p:cNvPr id="7" name="TekstSylinder 6">
            <a:extLst>
              <a:ext uri="{FF2B5EF4-FFF2-40B4-BE49-F238E27FC236}">
                <a16:creationId xmlns:a16="http://schemas.microsoft.com/office/drawing/2014/main" id="{8DD7EF20-8AC0-5C49-1A3D-801F85CDFBC5}"/>
              </a:ext>
            </a:extLst>
          </p:cNvPr>
          <p:cNvSpPr txBox="1"/>
          <p:nvPr/>
        </p:nvSpPr>
        <p:spPr>
          <a:xfrm>
            <a:off x="640010" y="3248831"/>
            <a:ext cx="4572000" cy="461665"/>
          </a:xfrm>
          <a:prstGeom prst="rect">
            <a:avLst/>
          </a:prstGeom>
          <a:noFill/>
        </p:spPr>
        <p:txBody>
          <a:bodyPr wrap="square">
            <a:spAutoFit/>
          </a:bodyPr>
          <a:lstStyle/>
          <a:p>
            <a:r>
              <a:rPr lang="nb-NO" sz="2400" b="0" i="0" u="sng" dirty="0">
                <a:solidFill>
                  <a:srgbClr val="467886"/>
                </a:solidFill>
                <a:effectLst/>
                <a:latin typeface="Aptos" panose="020B0004020202020204" pitchFamily="34" charset="0"/>
                <a:hlinkClick r:id="rId4"/>
              </a:rPr>
              <a:t>https://nettskjema.no/a/451101</a:t>
            </a:r>
            <a:endParaRPr lang="nb-NO" sz="2400" dirty="0"/>
          </a:p>
        </p:txBody>
      </p:sp>
    </p:spTree>
    <p:extLst>
      <p:ext uri="{BB962C8B-B14F-4D97-AF65-F5344CB8AC3E}">
        <p14:creationId xmlns:p14="http://schemas.microsoft.com/office/powerpoint/2010/main" val="2242395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3596662" y="563859"/>
            <a:ext cx="3549539" cy="1683844"/>
          </a:xfrm>
          <a:noFill/>
        </p:spPr>
        <p:txBody>
          <a:bodyPr>
            <a:normAutofit/>
          </a:bodyPr>
          <a:lstStyle/>
          <a:p>
            <a:r>
              <a:rPr lang="nb-NO" b="1" dirty="0">
                <a:solidFill>
                  <a:schemeClr val="bg1">
                    <a:lumMod val="95000"/>
                  </a:schemeClr>
                </a:solidFill>
              </a:rPr>
              <a:t>Contactez </a:t>
            </a:r>
            <a:r>
              <a:rPr lang="nb-NO" b="1" dirty="0" err="1">
                <a:solidFill>
                  <a:schemeClr val="bg1">
                    <a:lumMod val="95000"/>
                  </a:schemeClr>
                </a:solidFill>
              </a:rPr>
              <a:t>moi</a:t>
            </a:r>
            <a:r>
              <a:rPr lang="nb-NO" b="1" dirty="0">
                <a:solidFill>
                  <a:schemeClr val="bg1">
                    <a:lumMod val="95000"/>
                  </a:schemeClr>
                </a:solidFill>
              </a:rPr>
              <a:t> !</a:t>
            </a:r>
          </a:p>
          <a:p>
            <a:endParaRPr lang="nb-NO" b="1" dirty="0">
              <a:solidFill>
                <a:schemeClr val="bg1">
                  <a:lumMod val="95000"/>
                </a:schemeClr>
              </a:solidFill>
            </a:endParaRPr>
          </a:p>
        </p:txBody>
      </p:sp>
      <p:pic>
        <p:nvPicPr>
          <p:cNvPr id="8" name="Bilde 7"/>
          <p:cNvPicPr>
            <a:picLocks noChangeAspect="1"/>
          </p:cNvPicPr>
          <p:nvPr/>
        </p:nvPicPr>
        <p:blipFill>
          <a:blip r:embed="rId3"/>
          <a:stretch>
            <a:fillRect/>
          </a:stretch>
        </p:blipFill>
        <p:spPr>
          <a:xfrm>
            <a:off x="1562641" y="3189177"/>
            <a:ext cx="6498513" cy="1484066"/>
          </a:xfrm>
          <a:prstGeom prst="rect">
            <a:avLst/>
          </a:prstGeom>
        </p:spPr>
      </p:pic>
      <p:pic>
        <p:nvPicPr>
          <p:cNvPr id="7170" name="Picture 2" descr="Solena_14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724" y="1208069"/>
            <a:ext cx="1311002" cy="1643369"/>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p:cNvSpPr/>
          <p:nvPr/>
        </p:nvSpPr>
        <p:spPr>
          <a:xfrm>
            <a:off x="3596662" y="1152590"/>
            <a:ext cx="3979795" cy="1754326"/>
          </a:xfrm>
          <a:prstGeom prst="rect">
            <a:avLst/>
          </a:prstGeom>
        </p:spPr>
        <p:txBody>
          <a:bodyPr wrap="square">
            <a:spAutoFit/>
          </a:bodyPr>
          <a:lstStyle/>
          <a:p>
            <a:pPr fontAlgn="base">
              <a:spcBef>
                <a:spcPct val="0"/>
              </a:spcBef>
              <a:spcAft>
                <a:spcPct val="0"/>
              </a:spcAft>
            </a:pPr>
            <a:r>
              <a:rPr lang="nb-NO" sz="1200" b="1" dirty="0">
                <a:solidFill>
                  <a:schemeClr val="bg2"/>
                </a:solidFill>
              </a:rPr>
              <a:t>Solena Pradayrol </a:t>
            </a:r>
          </a:p>
          <a:p>
            <a:r>
              <a:rPr lang="nb-NO" sz="1200" b="1" dirty="0">
                <a:solidFill>
                  <a:schemeClr val="bg2"/>
                </a:solidFill>
              </a:rPr>
              <a:t>Conseillère des professeurs de FLE </a:t>
            </a:r>
            <a:br>
              <a:rPr lang="nb-NO" sz="1200" b="1" dirty="0">
                <a:solidFill>
                  <a:schemeClr val="bg2"/>
                </a:solidFill>
              </a:rPr>
            </a:br>
            <a:br>
              <a:rPr lang="nb-NO" sz="1200" b="1" dirty="0">
                <a:solidFill>
                  <a:schemeClr val="bg2"/>
                </a:solidFill>
              </a:rPr>
            </a:br>
            <a:r>
              <a:rPr lang="nb-NO" sz="1200" b="1" dirty="0">
                <a:solidFill>
                  <a:schemeClr val="bg2"/>
                </a:solidFill>
              </a:rPr>
              <a:t>Courriel: solena.d.pradayrol@fremmedspraksenteret.no</a:t>
            </a:r>
          </a:p>
          <a:p>
            <a:pPr fontAlgn="base">
              <a:spcBef>
                <a:spcPct val="0"/>
              </a:spcBef>
              <a:spcAft>
                <a:spcPct val="0"/>
              </a:spcAft>
            </a:pPr>
            <a:br>
              <a:rPr lang="nb-NO" sz="1200" b="1" dirty="0">
                <a:solidFill>
                  <a:schemeClr val="bg2"/>
                </a:solidFill>
              </a:rPr>
            </a:br>
            <a:r>
              <a:rPr lang="nb-NO" sz="1200" dirty="0">
                <a:solidFill>
                  <a:schemeClr val="bg2"/>
                </a:solidFill>
              </a:rPr>
              <a:t>Pinterest: </a:t>
            </a:r>
            <a:r>
              <a:rPr lang="nb-NO" sz="1200" dirty="0">
                <a:solidFill>
                  <a:schemeClr val="bg2"/>
                </a:solidFill>
                <a:hlinkClick r:id="rId5">
                  <a:extLst>
                    <a:ext uri="{A12FA001-AC4F-418D-AE19-62706E023703}">
                      <ahyp:hlinkClr xmlns:ahyp="http://schemas.microsoft.com/office/drawing/2018/hyperlinkcolor" val="tx"/>
                    </a:ext>
                  </a:extLst>
                </a:hlinkClick>
              </a:rPr>
              <a:t>https://no.pinterest.com/pradayrol/_saved/</a:t>
            </a:r>
            <a:r>
              <a:rPr lang="nb-NO" sz="1200" dirty="0">
                <a:solidFill>
                  <a:schemeClr val="bg2"/>
                </a:solidFill>
              </a:rPr>
              <a:t> </a:t>
            </a:r>
          </a:p>
          <a:p>
            <a:pPr fontAlgn="base">
              <a:spcBef>
                <a:spcPct val="0"/>
              </a:spcBef>
              <a:spcAft>
                <a:spcPct val="0"/>
              </a:spcAft>
            </a:pPr>
            <a:r>
              <a:rPr lang="nb-NO" sz="1200" b="1" dirty="0" err="1">
                <a:solidFill>
                  <a:schemeClr val="bg2"/>
                </a:solidFill>
              </a:rPr>
              <a:t>Tlf</a:t>
            </a:r>
            <a:r>
              <a:rPr lang="nb-NO" sz="1200" b="1" dirty="0">
                <a:solidFill>
                  <a:schemeClr val="bg2"/>
                </a:solidFill>
              </a:rPr>
              <a:t>: 69215841 </a:t>
            </a:r>
            <a:br>
              <a:rPr lang="nb-NO" sz="1200" b="1" dirty="0">
                <a:solidFill>
                  <a:schemeClr val="bg2"/>
                </a:solidFill>
              </a:rPr>
            </a:br>
            <a:r>
              <a:rPr lang="nb-NO" sz="1200" b="1" dirty="0">
                <a:solidFill>
                  <a:schemeClr val="bg2"/>
                </a:solidFill>
              </a:rPr>
              <a:t>Portable: 91893052</a:t>
            </a:r>
          </a:p>
        </p:txBody>
      </p:sp>
      <p:pic>
        <p:nvPicPr>
          <p:cNvPr id="5" name="Bilde 4">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18294" y="4316404"/>
            <a:ext cx="557853" cy="713678"/>
          </a:xfrm>
          <a:prstGeom prst="rect">
            <a:avLst/>
          </a:prstGeom>
        </p:spPr>
      </p:pic>
      <p:sp>
        <p:nvSpPr>
          <p:cNvPr id="2" name="Ellipse 1"/>
          <p:cNvSpPr/>
          <p:nvPr/>
        </p:nvSpPr>
        <p:spPr>
          <a:xfrm>
            <a:off x="6323853" y="3542973"/>
            <a:ext cx="681520" cy="216024"/>
          </a:xfrm>
          <a:prstGeom prst="ellipse">
            <a:avLst/>
          </a:prstGeom>
          <a:noFill/>
          <a:ln>
            <a:solidFill>
              <a:srgbClr val="CC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50" dirty="0"/>
          </a:p>
        </p:txBody>
      </p:sp>
    </p:spTree>
    <p:extLst>
      <p:ext uri="{BB962C8B-B14F-4D97-AF65-F5344CB8AC3E}">
        <p14:creationId xmlns:p14="http://schemas.microsoft.com/office/powerpoint/2010/main" val="4231086737"/>
      </p:ext>
    </p:extLst>
  </p:cSld>
  <p:clrMapOvr>
    <a:masterClrMapping/>
  </p:clrMapOvr>
</p:sld>
</file>

<file path=ppt/theme/theme1.xml><?xml version="1.0" encoding="utf-8"?>
<a:theme xmlns:a="http://schemas.openxmlformats.org/drawingml/2006/main" name="HIOF-template-7.13.Presentasjonsmal-NOR-v.0.0.3">
  <a:themeElements>
    <a:clrScheme name="HIOF-palett">
      <a:dk1>
        <a:srgbClr val="101820"/>
      </a:dk1>
      <a:lt1>
        <a:srgbClr val="101820"/>
      </a:lt1>
      <a:dk2>
        <a:srgbClr val="EDEBE9"/>
      </a:dk2>
      <a:lt2>
        <a:srgbClr val="FFFFFF"/>
      </a:lt2>
      <a:accent1>
        <a:srgbClr val="3CBFAE"/>
      </a:accent1>
      <a:accent2>
        <a:srgbClr val="C76D62"/>
      </a:accent2>
      <a:accent3>
        <a:srgbClr val="457A7C"/>
      </a:accent3>
      <a:accent4>
        <a:srgbClr val="D7D2CB"/>
      </a:accent4>
      <a:accent5>
        <a:srgbClr val="978794"/>
      </a:accent5>
      <a:accent6>
        <a:srgbClr val="C0B8B0"/>
      </a:accent6>
      <a:hlink>
        <a:srgbClr val="457A7C"/>
      </a:hlink>
      <a:folHlink>
        <a:srgbClr val="3CBFAE"/>
      </a:folHlink>
    </a:clrScheme>
    <a:fontScheme name="Office klassis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SS_presentasjon_m Navn_HIØ_logo" id="{47FCE6C5-9406-E148-8D36-38A4BD4289D3}" vid="{AA516CDC-4EF5-6A45-B6BB-0A60E86BA9E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0cd48da-12e1-47d3-83b4-3360d64bb684" xsi:nil="true"/>
    <lcf76f155ced4ddcb4097134ff3c332f xmlns="1c47aad1-0d21-4344-a926-3dbc28c6bbb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475191625ED074C86DF93794C010480" ma:contentTypeVersion="14" ma:contentTypeDescription="Opprett et nytt dokument." ma:contentTypeScope="" ma:versionID="c89f3e24d4ed5d301f45af6ac045f5f9">
  <xsd:schema xmlns:xsd="http://www.w3.org/2001/XMLSchema" xmlns:xs="http://www.w3.org/2001/XMLSchema" xmlns:p="http://schemas.microsoft.com/office/2006/metadata/properties" xmlns:ns2="1c47aad1-0d21-4344-a926-3dbc28c6bbbb" xmlns:ns3="d0cd48da-12e1-47d3-83b4-3360d64bb684" targetNamespace="http://schemas.microsoft.com/office/2006/metadata/properties" ma:root="true" ma:fieldsID="07e4ba836575b3907ed4a88fed9865a2" ns2:_="" ns3:_="">
    <xsd:import namespace="1c47aad1-0d21-4344-a926-3dbc28c6bbbb"/>
    <xsd:import namespace="d0cd48da-12e1-47d3-83b4-3360d64bb684"/>
    <xsd:element name="properties">
      <xsd:complexType>
        <xsd:sequence>
          <xsd:element name="documentManagement">
            <xsd:complexType>
              <xsd:all>
                <xsd:element ref="ns2:MediaServiceMetadata" minOccurs="0"/>
                <xsd:element ref="ns2:MediaServiceFastMetadata"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47aad1-0d21-4344-a926-3dbc28c6bb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Bildemerkelapper" ma:readOnly="false" ma:fieldId="{5cf76f15-5ced-4ddc-b409-7134ff3c332f}" ma:taxonomyMulti="true" ma:sspId="0df4930c-91c5-452e-b6ab-428d5d93c60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0cd48da-12e1-47d3-83b4-3360d64bb684"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ingsdetaljer" ma:internalName="SharedWithDetails" ma:readOnly="true">
      <xsd:simpleType>
        <xsd:restriction base="dms:Note">
          <xsd:maxLength value="255"/>
        </xsd:restriction>
      </xsd:simpleType>
    </xsd:element>
    <xsd:element name="TaxCatchAll" ma:index="15" nillable="true" ma:displayName="Taxonomy Catch All Column" ma:hidden="true" ma:list="{19a9709c-b996-4d36-bdc7-eb597c871ac0}" ma:internalName="TaxCatchAll" ma:showField="CatchAllData" ma:web="d0cd48da-12e1-47d3-83b4-3360d64bb6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284FE7-56D8-4A86-BBF2-5CA465CA5668}">
  <ds:schemaRefs>
    <ds:schemaRef ds:uri="http://purl.org/dc/dcmitype/"/>
    <ds:schemaRef ds:uri="127618dc-32ea-42f4-b0c4-8290061c161e"/>
    <ds:schemaRef ds:uri="http://schemas.microsoft.com/office/2006/metadata/properties"/>
    <ds:schemaRef ds:uri="http://schemas.openxmlformats.org/package/2006/metadata/core-properties"/>
    <ds:schemaRef ds:uri="http://www.w3.org/XML/1998/namespace"/>
    <ds:schemaRef ds:uri="d7a1fec5-4ae5-468b-8a57-bcb19efd7243"/>
    <ds:schemaRef ds:uri="http://schemas.microsoft.com/office/2006/documentManagement/types"/>
    <ds:schemaRef ds:uri="http://purl.org/dc/elements/1.1/"/>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AA361B60-F203-4FC1-9E06-29C4C1F68382}">
  <ds:schemaRefs>
    <ds:schemaRef ds:uri="http://schemas.microsoft.com/sharepoint/v3/contenttype/forms"/>
  </ds:schemaRefs>
</ds:datastoreItem>
</file>

<file path=customXml/itemProps3.xml><?xml version="1.0" encoding="utf-8"?>
<ds:datastoreItem xmlns:ds="http://schemas.openxmlformats.org/officeDocument/2006/customXml" ds:itemID="{71AD05E9-0226-4687-ABB9-D13811B571C3}"/>
</file>

<file path=docProps/app.xml><?xml version="1.0" encoding="utf-8"?>
<Properties xmlns="http://schemas.openxmlformats.org/officeDocument/2006/extended-properties" xmlns:vt="http://schemas.openxmlformats.org/officeDocument/2006/docPropsVTypes">
  <TotalTime>0</TotalTime>
  <Words>2301</Words>
  <Application>Microsoft Office PowerPoint</Application>
  <PresentationFormat>Skjermfremvisning (16:9)</PresentationFormat>
  <Paragraphs>212</Paragraphs>
  <Slides>23</Slides>
  <Notes>22</Notes>
  <HiddenSlides>0</HiddenSlides>
  <MMClips>5</MMClips>
  <ScaleCrop>false</ScaleCrop>
  <HeadingPairs>
    <vt:vector size="6" baseType="variant">
      <vt:variant>
        <vt:lpstr>Brukte skrifter</vt:lpstr>
      </vt:variant>
      <vt:variant>
        <vt:i4>10</vt:i4>
      </vt:variant>
      <vt:variant>
        <vt:lpstr>Tema</vt:lpstr>
      </vt:variant>
      <vt:variant>
        <vt:i4>1</vt:i4>
      </vt:variant>
      <vt:variant>
        <vt:lpstr>Lysbildetitler</vt:lpstr>
      </vt:variant>
      <vt:variant>
        <vt:i4>23</vt:i4>
      </vt:variant>
    </vt:vector>
  </HeadingPairs>
  <TitlesOfParts>
    <vt:vector size="34" baseType="lpstr">
      <vt:lpstr>Aptos</vt:lpstr>
      <vt:lpstr>Arial</vt:lpstr>
      <vt:lpstr>Calibri</vt:lpstr>
      <vt:lpstr>Calibri Light</vt:lpstr>
      <vt:lpstr>Montserrat</vt:lpstr>
      <vt:lpstr>Myriad Pro</vt:lpstr>
      <vt:lpstr>Segoe UI</vt:lpstr>
      <vt:lpstr>Source Sans Pro</vt:lpstr>
      <vt:lpstr>Wingdings</vt:lpstr>
      <vt:lpstr>WordVisi_MSFontService</vt:lpstr>
      <vt:lpstr>HIOF-template-7.13.Presentasjonsmal-NOR-v.0.0.3</vt:lpstr>
      <vt:lpstr>L’art en FLE avec une démarche pédagogique inductive Solena Pradayrol</vt:lpstr>
      <vt:lpstr> Utforskining i LK20   I Kompetansemål og vurdering for nivå I og II finner vi begrepet utforskning i sammenheng med kultur:  - utforske og gjøre rede for mangfold, samfunnsforhold og historiske hendelser i områder der språket snakkes, og se sammenhenger med egen bakgrunn  - utforske og presentere kunstneriske og kulturelle uttrykk fra områder der språket snakkes, og gjøre rede for egne opplevelser   Hva innebærer det for deg og din undervisning?      </vt:lpstr>
      <vt:lpstr>I andre deler finner begrepet i sammenheng med andre aspekter utover kultur. </vt:lpstr>
      <vt:lpstr>PowerPoint-presentasjon</vt:lpstr>
      <vt:lpstr>PowerPoint-presentasjon</vt:lpstr>
      <vt:lpstr>Utforskende tilnærming til bilder  - «Costa’s level of thinking»</vt:lpstr>
      <vt:lpstr>INSPIRERE</vt:lpstr>
      <vt:lpstr>LYD</vt:lpstr>
      <vt:lpstr>PowerPoint-presentasjon</vt:lpstr>
      <vt:lpstr>Sammenlign</vt:lpstr>
      <vt:lpstr>INNHENTING</vt:lpstr>
      <vt:lpstr>INNHENTING</vt:lpstr>
      <vt:lpstr>BEARBEIDELSE</vt:lpstr>
      <vt:lpstr>BEARBEIDELSE</vt:lpstr>
      <vt:lpstr>Snakk om kultur</vt:lpstr>
      <vt:lpstr>FILM «VOYAGE DE TAHITI»</vt:lpstr>
      <vt:lpstr>ANVENDELSE</vt:lpstr>
      <vt:lpstr>ANVENDELSE</vt:lpstr>
      <vt:lpstr>Hvilke aktiviteter gjør du med familien din?  Hva liker du å gjøre i fritiden din?</vt:lpstr>
      <vt:lpstr>PowerPoint-presentasjon</vt:lpstr>
      <vt:lpstr>Spørsmål? Kommentar? Noe å dele?</vt:lpstr>
      <vt:lpstr>Evaluering</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23.11.20 Kurs i Muntlige ferdigheter</dc:title>
  <dc:creator>Øystein Nilsen Øksenvåg</dc:creator>
  <cp:lastModifiedBy>Solena Diane Candice Pradayrol</cp:lastModifiedBy>
  <cp:revision>34</cp:revision>
  <cp:lastPrinted>2022-09-22T13:04:56Z</cp:lastPrinted>
  <dcterms:created xsi:type="dcterms:W3CDTF">2020-11-18T14:49:14Z</dcterms:created>
  <dcterms:modified xsi:type="dcterms:W3CDTF">2024-10-18T11:40:30Z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0x0101005475191625ED074C86DF93794C010480</vt:lpwstr>
  </property>
  <property fmtid="{D5CDD505-2E9C-101B-9397-08002B2CF9AE}" pid="3" name="MediaServiceImageTags">
    <vt:lpwstr/>
  </property>
</Properties>
</file>