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26"/>
  </p:notesMasterIdLst>
  <p:handoutMasterIdLst>
    <p:handoutMasterId r:id="rId27"/>
  </p:handoutMasterIdLst>
  <p:sldIdLst>
    <p:sldId id="256" r:id="rId5"/>
    <p:sldId id="2551" r:id="rId6"/>
    <p:sldId id="2552" r:id="rId7"/>
    <p:sldId id="257" r:id="rId8"/>
    <p:sldId id="267" r:id="rId9"/>
    <p:sldId id="265" r:id="rId10"/>
    <p:sldId id="2564" r:id="rId11"/>
    <p:sldId id="2561" r:id="rId12"/>
    <p:sldId id="2566" r:id="rId13"/>
    <p:sldId id="2576" r:id="rId14"/>
    <p:sldId id="2568" r:id="rId15"/>
    <p:sldId id="2579" r:id="rId16"/>
    <p:sldId id="2571" r:id="rId17"/>
    <p:sldId id="2582" r:id="rId18"/>
    <p:sldId id="2560" r:id="rId19"/>
    <p:sldId id="2585" r:id="rId20"/>
    <p:sldId id="2572" r:id="rId21"/>
    <p:sldId id="2569" r:id="rId22"/>
    <p:sldId id="2562" r:id="rId23"/>
    <p:sldId id="2573" r:id="rId24"/>
    <p:sldId id="275" r:id="rId25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22017D-AA45-4FFE-90EC-B8DC6783C17B}" v="32" dt="2024-11-15T11:31:16.666"/>
    <p1510:client id="{B1A5DDFF-6909-FDAF-D657-5E8925846320}" v="1" dt="2024-11-15T11:40:26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39"/>
    <p:restoredTop sz="94541"/>
  </p:normalViewPr>
  <p:slideViewPr>
    <p:cSldViewPr snapToGrid="0">
      <p:cViewPr varScale="1">
        <p:scale>
          <a:sx n="167" d="100"/>
          <a:sy n="167" d="100"/>
        </p:scale>
        <p:origin x="1048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/>
              <a:t>15.11.2024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44867-3A3C-8F4F-AA72-C1B9EB729F72}" type="datetimeFigureOut">
              <a:rPr lang="nb-NO" smtClean="0"/>
              <a:t>15.11.2024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457E-F630-C147-B67D-734B6B1CD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397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39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Anne-Lene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97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12 mi</a:t>
            </a:r>
          </a:p>
          <a:p>
            <a:r>
              <a:rPr lang="en-US" err="1"/>
              <a:t>Klarer</a:t>
            </a:r>
            <a:r>
              <a:rPr lang="en-US"/>
              <a:t> å </a:t>
            </a:r>
            <a:r>
              <a:rPr lang="en-US" err="1"/>
              <a:t>finne</a:t>
            </a:r>
            <a:r>
              <a:rPr lang="en-US"/>
              <a:t> et </a:t>
            </a:r>
            <a:r>
              <a:rPr lang="en-US" err="1"/>
              <a:t>godt</a:t>
            </a:r>
            <a:r>
              <a:rPr lang="en-US"/>
              <a:t> </a:t>
            </a:r>
            <a:r>
              <a:rPr lang="en-US" err="1"/>
              <a:t>sammarbeid</a:t>
            </a:r>
            <a:r>
              <a:rPr lang="en-US"/>
              <a:t> </a:t>
            </a:r>
          </a:p>
          <a:p>
            <a:r>
              <a:rPr lang="en-US" err="1"/>
              <a:t>Klokken</a:t>
            </a:r>
            <a:r>
              <a:rPr lang="en-US"/>
              <a:t> starter </a:t>
            </a:r>
            <a:r>
              <a:rPr lang="en-US" err="1"/>
              <a:t>etter</a:t>
            </a:r>
            <a:r>
              <a:rPr lang="en-US"/>
              <a:t> 2 min</a:t>
            </a:r>
          </a:p>
          <a:p>
            <a:r>
              <a:rPr lang="en-US" err="1"/>
              <a:t>Kommer</a:t>
            </a:r>
            <a:r>
              <a:rPr lang="en-US"/>
              <a:t> </a:t>
            </a:r>
            <a:r>
              <a:rPr lang="en-US" err="1"/>
              <a:t>fram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et </a:t>
            </a:r>
            <a:r>
              <a:rPr lang="en-US" err="1"/>
              <a:t>løsningsord</a:t>
            </a:r>
            <a:endParaRPr lang="en-US"/>
          </a:p>
          <a:p>
            <a:r>
              <a:rPr lang="en-US"/>
              <a:t>4 </a:t>
            </a:r>
            <a:r>
              <a:rPr lang="en-US" err="1"/>
              <a:t>oppgver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gir</a:t>
            </a:r>
            <a:r>
              <a:rPr lang="en-US"/>
              <a:t> </a:t>
            </a:r>
            <a:r>
              <a:rPr lang="en-US" err="1"/>
              <a:t>bokstavene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å </a:t>
            </a:r>
            <a:r>
              <a:rPr lang="en-US" err="1"/>
              <a:t>lage</a:t>
            </a:r>
            <a:r>
              <a:rPr lang="en-US"/>
              <a:t> </a:t>
            </a:r>
            <a:r>
              <a:rPr lang="en-US" err="1"/>
              <a:t>ordet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46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9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11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Introduce ourselves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8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Anne-Lene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2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Gini</a:t>
            </a:r>
          </a:p>
          <a:p>
            <a:r>
              <a:rPr lang="en-US"/>
              <a:t>Escape game activities </a:t>
            </a:r>
          </a:p>
          <a:p>
            <a:r>
              <a:rPr lang="en-US"/>
              <a:t>Hybrid –</a:t>
            </a:r>
            <a:r>
              <a:rPr lang="en-US" err="1"/>
              <a:t>Digilog</a:t>
            </a:r>
            <a:r>
              <a:rPr lang="en-US"/>
              <a:t> Digital </a:t>
            </a:r>
            <a:r>
              <a:rPr lang="en-US" err="1"/>
              <a:t>og</a:t>
            </a:r>
            <a:r>
              <a:rPr lang="en-US"/>
              <a:t> analog </a:t>
            </a:r>
          </a:p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Mulish"/>
              </a:rPr>
              <a:t>The clues are completed by solving</a:t>
            </a:r>
            <a:r>
              <a:rPr lang="en-US" b="1" i="0">
                <a:solidFill>
                  <a:srgbClr val="000000"/>
                </a:solidFill>
                <a:effectLst/>
                <a:latin typeface="Mulish"/>
              </a:rPr>
              <a:t> digital locks.</a:t>
            </a:r>
            <a:endParaRPr lang="en-US" b="0" i="0">
              <a:solidFill>
                <a:srgbClr val="000000"/>
              </a:solidFill>
              <a:effectLst/>
              <a:latin typeface="Mulish"/>
            </a:endParaRPr>
          </a:p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Mulish"/>
              </a:rPr>
              <a:t>Typically, these are just locks in a form that must be answered correctly to unlock the next clue (or set of clues).</a:t>
            </a:r>
          </a:p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45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Gini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52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Gini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25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225">
              <a:defRPr/>
            </a:pPr>
            <a:r>
              <a:rPr lang="en-US"/>
              <a:t>Gini</a:t>
            </a:r>
          </a:p>
          <a:p>
            <a:pPr defTabSz="931225">
              <a:defRPr/>
            </a:pPr>
            <a:r>
              <a:rPr lang="en-US"/>
              <a:t>The English subject shall contribute to an exploratory approach to language, communication patterns, ways of life, mindsets, and social conditions, opening up new perspectives on the world and ourselves.</a:t>
            </a:r>
          </a:p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var(--font-fk-grotesk-neue)"/>
              </a:rPr>
              <a:t>Curiosity and Open Inquiry: Students were encouraged to explore open-ended questions, fostering curiosity and independent </a:t>
            </a:r>
            <a:r>
              <a:rPr lang="en-US" b="0" i="0" err="1">
                <a:solidFill>
                  <a:srgbClr val="000000"/>
                </a:solidFill>
                <a:effectLst/>
                <a:latin typeface="var(--font-fk-grotesk-neue)"/>
              </a:rPr>
              <a:t>thinking.Collaborative</a:t>
            </a:r>
            <a:r>
              <a:rPr lang="en-US" b="0" i="0">
                <a:solidFill>
                  <a:srgbClr val="000000"/>
                </a:solidFill>
                <a:effectLst/>
                <a:latin typeface="var(--font-fk-grotesk-neue)"/>
              </a:rPr>
              <a:t> Learning: The approach emphasized group work, allowing students to assist each other in finding </a:t>
            </a:r>
            <a:r>
              <a:rPr lang="en-US" b="0" i="0" err="1">
                <a:solidFill>
                  <a:srgbClr val="000000"/>
                </a:solidFill>
                <a:effectLst/>
                <a:latin typeface="var(--font-fk-grotesk-neue)"/>
              </a:rPr>
              <a:t>solutions.Structured</a:t>
            </a:r>
            <a:r>
              <a:rPr lang="en-US" b="0" i="0">
                <a:solidFill>
                  <a:srgbClr val="000000"/>
                </a:solidFill>
                <a:effectLst/>
                <a:latin typeface="var(--font-fk-grotesk-neue)"/>
              </a:rPr>
              <a:t> Freedom: While students were given freedom to explore and collaborate, this freedom was clearly defined and structured by the </a:t>
            </a:r>
            <a:r>
              <a:rPr lang="en-US" b="0" i="0" err="1">
                <a:solidFill>
                  <a:srgbClr val="000000"/>
                </a:solidFill>
                <a:effectLst/>
                <a:latin typeface="var(--font-fk-grotesk-neue)"/>
              </a:rPr>
              <a:t>teacher.Teacher's</a:t>
            </a:r>
            <a:r>
              <a:rPr lang="en-US" b="0" i="0">
                <a:solidFill>
                  <a:srgbClr val="000000"/>
                </a:solidFill>
                <a:effectLst/>
                <a:latin typeface="var(--font-fk-grotesk-neue)"/>
              </a:rPr>
              <a:t> Role: The teacher played a crucial part in setting boundaries and guidelines for the exploratory learning </a:t>
            </a:r>
            <a:r>
              <a:rPr lang="en-US" b="0" i="0" err="1">
                <a:solidFill>
                  <a:srgbClr val="000000"/>
                </a:solidFill>
                <a:effectLst/>
                <a:latin typeface="var(--font-fk-grotesk-neue)"/>
              </a:rPr>
              <a:t>process.This</a:t>
            </a:r>
            <a:r>
              <a:rPr lang="en-US" b="0" i="0">
                <a:solidFill>
                  <a:srgbClr val="000000"/>
                </a:solidFill>
                <a:effectLst/>
                <a:latin typeface="var(--font-fk-grotesk-neue)"/>
              </a:rPr>
              <a:t> translation highlights the balance between student-led exploration and teacher-guided structure in the learning environment, emphasizing curiosity, collaboration, and well-defined freedom as key elements of the educational approach.</a:t>
            </a:r>
          </a:p>
          <a:p>
            <a:br>
              <a:rPr lang="en-US" b="0" i="0">
                <a:solidFill>
                  <a:srgbClr val="000000"/>
                </a:solidFill>
                <a:effectLst/>
                <a:latin typeface="var(--font-fk-grotesk-neue)"/>
              </a:rPr>
            </a:b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67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Gini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08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>
                <a:effectLst/>
                <a:latin typeface="__fkGroteskNeue_598ab8"/>
              </a:rPr>
              <a:t>Anne-Lene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>
                <a:effectLst/>
                <a:latin typeface="__fkGroteskNeue_598ab8"/>
              </a:rPr>
              <a:t>Follows a series of phases or stages (e.g., orientation, conceptualization, investigation, conclusion, and discussion)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>
                <a:effectLst/>
                <a:latin typeface="__fkGroteskNeue_598ab8"/>
              </a:rPr>
              <a:t>Is more open-ended and can span longer periods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>
                <a:effectLst/>
                <a:latin typeface="__fkGroteskNeue_598ab8"/>
              </a:rPr>
              <a:t>Emphasizes the development of skills like critical thinking, problem-solving, and independent research</a:t>
            </a:r>
          </a:p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4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Anne-Lene</a:t>
            </a:r>
          </a:p>
          <a:p>
            <a:r>
              <a:rPr lang="en-US"/>
              <a:t>Inquiry based tasks. process</a:t>
            </a:r>
          </a:p>
          <a:p>
            <a:r>
              <a:rPr lang="en-US"/>
              <a:t>Plan escape room activities </a:t>
            </a:r>
          </a:p>
          <a:p>
            <a:r>
              <a:rPr lang="en-US"/>
              <a:t>Show box</a:t>
            </a:r>
          </a:p>
          <a:p>
            <a:r>
              <a:rPr lang="en-US"/>
              <a:t>Show box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50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74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Mulish"/>
              </a:rPr>
              <a:t>The clues are completed by solving</a:t>
            </a:r>
            <a:r>
              <a:rPr lang="en-US" b="1" i="0">
                <a:solidFill>
                  <a:srgbClr val="000000"/>
                </a:solidFill>
                <a:effectLst/>
                <a:latin typeface="Mulish"/>
              </a:rPr>
              <a:t> digital locks.</a:t>
            </a:r>
            <a:endParaRPr lang="en-US" b="0" i="0">
              <a:solidFill>
                <a:srgbClr val="000000"/>
              </a:solidFill>
              <a:effectLst/>
              <a:latin typeface="Mulish"/>
            </a:endParaRPr>
          </a:p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Mulish"/>
              </a:rPr>
              <a:t>Typically, these are just locks in a form that must be answered correctly to unlock the next clue (or set of clues).</a:t>
            </a:r>
          </a:p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30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US" b="0" i="0">
                <a:effectLst/>
                <a:latin typeface="__fkGroteskNeue_598ab8"/>
              </a:rPr>
              <a:t>North America</a:t>
            </a:r>
          </a:p>
          <a:p>
            <a:pPr algn="l">
              <a:buFont typeface="+mj-lt"/>
              <a:buAutoNum type="arabicPeriod"/>
            </a:pPr>
            <a:r>
              <a:rPr lang="en-US" b="0" i="0">
                <a:effectLst/>
                <a:latin typeface="__fkGroteskNeue_598ab8"/>
              </a:rPr>
              <a:t>South America</a:t>
            </a:r>
          </a:p>
          <a:p>
            <a:pPr algn="l">
              <a:buFont typeface="+mj-lt"/>
              <a:buAutoNum type="arabicPeriod"/>
            </a:pPr>
            <a:r>
              <a:rPr lang="en-US" b="0" i="0">
                <a:effectLst/>
                <a:latin typeface="__fkGroteskNeue_598ab8"/>
              </a:rPr>
              <a:t>Oceania</a:t>
            </a:r>
          </a:p>
          <a:p>
            <a:pPr algn="l">
              <a:buFont typeface="+mj-lt"/>
              <a:buAutoNum type="arabicPeriod"/>
            </a:pPr>
            <a:r>
              <a:rPr lang="en-US" b="0" i="0">
                <a:effectLst/>
                <a:latin typeface="__fkGroteskNeue_598ab8"/>
              </a:rPr>
              <a:t>Asia</a:t>
            </a:r>
          </a:p>
          <a:p>
            <a:pPr algn="l">
              <a:buFont typeface="+mj-lt"/>
              <a:buAutoNum type="arabicPeriod"/>
            </a:pPr>
            <a:r>
              <a:rPr lang="en-US" b="0" i="0">
                <a:effectLst/>
                <a:latin typeface="__fkGroteskNeue_598ab8"/>
              </a:rPr>
              <a:t>Africa</a:t>
            </a:r>
          </a:p>
          <a:p>
            <a:pPr algn="l">
              <a:buFont typeface="+mj-lt"/>
              <a:buAutoNum type="arabicPeriod"/>
            </a:pPr>
            <a:r>
              <a:rPr lang="en-US" b="0" i="0">
                <a:effectLst/>
                <a:latin typeface="__fkGroteskNeue_598ab8"/>
              </a:rPr>
              <a:t>Norway</a:t>
            </a:r>
          </a:p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340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03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144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629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69D97299-2ACC-2246-9998-AAC0BBB7B871}" type="datetime1">
              <a:rPr lang="nb-NO" smtClean="0"/>
              <a:t>15.11.2024</a:t>
            </a:fld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C3B65663-CE2E-9243-8334-6C2062E48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759" y="1203159"/>
            <a:ext cx="8321041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15.11.2024</a:t>
            </a:fld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55F3B6F9-433F-0E46-95E5-EAF47831AB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9E94112C-0478-EE43-A921-899B54C7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662A4D14-E063-8C4B-BD5B-67DBF4AA5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203159"/>
            <a:ext cx="8321041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 dirty="0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B1E2CD10-F059-6C4C-8E30-7139917AF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dato 2">
            <a:extLst>
              <a:ext uri="{FF2B5EF4-FFF2-40B4-BE49-F238E27FC236}">
                <a16:creationId xmlns:a16="http://schemas.microsoft.com/office/drawing/2014/main" id="{4CC3EB2D-31A2-1247-A756-2910CD313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15.11.2024</a:t>
            </a:fld>
            <a:endParaRPr lang="nb-NO" dirty="0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7B555837-32CA-464A-BA8C-029887066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15.11.2024</a:t>
            </a:fld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FDA8A719-80B3-9D4C-BB35-11A6CAA48C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18" y="4768684"/>
            <a:ext cx="127347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15.11.2024</a:t>
            </a:fld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86491754-3342-654B-8581-BC1EB96B71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17D421F3-CC1C-BF4E-9AEE-D1C1583F39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  <a:prstGeom prst="rect">
            <a:avLst/>
          </a:prstGeom>
        </p:spPr>
        <p:txBody>
          <a:bodyPr/>
          <a:lstStyle/>
          <a:p>
            <a:fld id="{9BD46D0C-2F8A-B642-A138-BA59C775D20D}" type="datetime1">
              <a:rPr lang="nb-NO" smtClean="0"/>
              <a:t>15.11.2024</a:t>
            </a:fld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bunntekst 3">
            <a:extLst>
              <a:ext uri="{FF2B5EF4-FFF2-40B4-BE49-F238E27FC236}">
                <a16:creationId xmlns:a16="http://schemas.microsoft.com/office/drawing/2014/main" id="{24D1C6CD-A7A7-BC44-8A11-50C7EECC8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AB5A204A-9A75-3C4C-BAD0-3FE6FE661701}" type="datetime1">
              <a:rPr lang="nb-NO" smtClean="0"/>
              <a:t>15.11.2024</a:t>
            </a:fld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bunntekst 3">
            <a:extLst>
              <a:ext uri="{FF2B5EF4-FFF2-40B4-BE49-F238E27FC236}">
                <a16:creationId xmlns:a16="http://schemas.microsoft.com/office/drawing/2014/main" id="{010D248C-C7DA-7E43-8626-31737E6822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E7682955-BE7A-5C4C-84B8-41580681C190}" type="datetime1">
              <a:rPr lang="nb-NO" smtClean="0"/>
              <a:t>15.11.2024</a:t>
            </a:fld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451479CC-CFAC-754E-8AE4-4381A271CC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  <a:prstGeom prst="rect">
            <a:avLst/>
          </a:prstGeom>
        </p:spPr>
        <p:txBody>
          <a:bodyPr/>
          <a:lstStyle/>
          <a:p>
            <a:fld id="{691A57B6-EDFB-B447-8B14-79CCE6E543ED}" type="datetime1">
              <a:rPr lang="nb-NO" smtClean="0"/>
              <a:t>15.11.2024</a:t>
            </a:fld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bunntekst 3">
            <a:extLst>
              <a:ext uri="{FF2B5EF4-FFF2-40B4-BE49-F238E27FC236}">
                <a16:creationId xmlns:a16="http://schemas.microsoft.com/office/drawing/2014/main" id="{3382E16C-3084-874F-A02F-454AE6AA9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7E02B3D7-CAAD-CD4A-9ADE-B7023038E292}" type="datetime1">
              <a:rPr lang="nb-NO" smtClean="0"/>
              <a:t>15.11.2024</a:t>
            </a:fld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17E843E-5DBB-0E4F-AD77-0BCCA3B626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256" y="4734492"/>
            <a:ext cx="1427177" cy="409008"/>
          </a:xfrm>
          <a:prstGeom prst="rect">
            <a:avLst/>
          </a:prstGeom>
        </p:spPr>
      </p:pic>
      <p:sp>
        <p:nvSpPr>
          <p:cNvPr id="9" name="Plassholder for bunntekst 3">
            <a:extLst>
              <a:ext uri="{FF2B5EF4-FFF2-40B4-BE49-F238E27FC236}">
                <a16:creationId xmlns:a16="http://schemas.microsoft.com/office/drawing/2014/main" id="{87B9B688-F0B5-124C-8510-8D3A75F6B9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file:////Users/heidi/Dropbox/jobber/DROPBOX%202020/M20066_FSS_Powerpointmal/JPG/FSS_PPT_MAL%20SKISSEunderlag4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r:link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E0BCA7D-D86F-3243-896F-8EB4AFE1C71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50256" y="4734492"/>
            <a:ext cx="1427177" cy="409008"/>
          </a:xfrm>
          <a:prstGeom prst="rect">
            <a:avLst/>
          </a:prstGeom>
        </p:spPr>
      </p:pic>
      <p:sp>
        <p:nvSpPr>
          <p:cNvPr id="7" name="Plassholder for dato 2">
            <a:extLst>
              <a:ext uri="{FF2B5EF4-FFF2-40B4-BE49-F238E27FC236}">
                <a16:creationId xmlns:a16="http://schemas.microsoft.com/office/drawing/2014/main" id="{32FDBD63-E452-314D-B5C7-A2664932A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15.11.2024</a:t>
            </a:fld>
            <a:endParaRPr lang="nb-NO" dirty="0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6E899F66-3572-574A-868D-4CE1BF887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creoleindc.typepad.com/rantings_of_a_creole_prin/2009/05/protected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game-icons.net/1x1/delapouite/locked-door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https://www.youtube.com/embed/A_53Rx2hrK0?feature=oembed" TargetMode="External"/><Relationship Id="rId1" Type="http://schemas.openxmlformats.org/officeDocument/2006/relationships/video" Target="https://www.youtube.com/embed/oCqOWaKz2Co?feature=oembed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ecolelestilleuls.wordpress.com/page/4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genially.com/61eae14f4ddc500013e9194f/interactive-content-animal-farm-escape-ro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cartoon-icon-looking-glass-search-1295191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researchleap.com/tag/social-dialogu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lickr.com/photos/otacke/10003586804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hyperlink" Target="https://www.new-educ.com/%D8%A7%D8%B3%D8%AA%D8%AE%D8%AF%D8%A7%D9%85-%D9%86%D9%85%D8%A7%D8%B0%D8%AC-%D8%AC%D9%88%D8%AC%D9%84-%D9%81%D9%8A-%D8%A7%D9%84%D8%AA%D8%B9%D9%84%D9%8A%D9%85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ecampusontario.pressbooks.pub/oer4students/chapter/onenote-and-whiteboard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giochidatavolotop.com/escape-room-gioco-da-tavolo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Presentasjon av Fremmedspråksenteret</a:t>
            </a:r>
            <a:br>
              <a:rPr lang="nb-NO" dirty="0"/>
            </a:b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</p:spPr>
        <p:txBody>
          <a:bodyPr/>
          <a:lstStyle/>
          <a:p>
            <a:fld id="{B62979F7-1E82-B343-9BB9-531CE4E266E5}" type="datetime1">
              <a:rPr lang="nb-NO" smtClean="0"/>
              <a:t>15.11.2024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10" name="Plassholder for bunntekst 3">
            <a:extLst>
              <a:ext uri="{FF2B5EF4-FFF2-40B4-BE49-F238E27FC236}">
                <a16:creationId xmlns:a16="http://schemas.microsoft.com/office/drawing/2014/main" id="{70065EC2-C4B7-5A43-8A75-70319D02C49D}"/>
              </a:ext>
            </a:extLst>
          </p:cNvPr>
          <p:cNvSpPr txBox="1">
            <a:spLocks/>
          </p:cNvSpPr>
          <p:nvPr/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r" defTabSz="457200" rtl="0" eaLnBrk="1" latinLnBrk="0" hangingPunct="1"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bg2"/>
                </a:solidFill>
              </a:rPr>
              <a:t>Fornavn Etternavn</a:t>
            </a:r>
          </a:p>
        </p:txBody>
      </p:sp>
      <p:pic>
        <p:nvPicPr>
          <p:cNvPr id="1026" name="Picture 2" descr="Et bilde som inneholder innendørs, person, klær, møbler&#10;&#10;Automatisk generert beskrivelse">
            <a:extLst>
              <a:ext uri="{FF2B5EF4-FFF2-40B4-BE49-F238E27FC236}">
                <a16:creationId xmlns:a16="http://schemas.microsoft.com/office/drawing/2014/main" id="{BCFA8F4B-F1E5-E1DD-0B53-F2803DB71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2201"/>
            <a:ext cx="9144000" cy="54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8C8E86C-757F-A2AD-8536-DEA0D5C637B4}"/>
              </a:ext>
            </a:extLst>
          </p:cNvPr>
          <p:cNvSpPr txBox="1"/>
          <p:nvPr/>
        </p:nvSpPr>
        <p:spPr>
          <a:xfrm>
            <a:off x="792480" y="906780"/>
            <a:ext cx="7299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>
              <a:solidFill>
                <a:srgbClr val="FFFFFF"/>
              </a:solidFill>
            </a:endParaRPr>
          </a:p>
          <a:p>
            <a:pPr algn="ctr"/>
            <a:r>
              <a:rPr lang="en-US" sz="4000" dirty="0">
                <a:solidFill>
                  <a:srgbClr val="FFFFFF"/>
                </a:solidFill>
              </a:rPr>
              <a:t>“I want to do this again!”</a:t>
            </a:r>
            <a:endParaRPr lang="nb-NO" sz="40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0238177-9EDA-2977-D87B-57B1F21CA7F7}"/>
              </a:ext>
            </a:extLst>
          </p:cNvPr>
          <p:cNvSpPr txBox="1"/>
          <p:nvPr/>
        </p:nvSpPr>
        <p:spPr>
          <a:xfrm>
            <a:off x="1668779" y="1981200"/>
            <a:ext cx="5439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rgbClr val="FFFFFF"/>
              </a:solidFill>
            </a:endParaRPr>
          </a:p>
          <a:p>
            <a:pPr algn="ctr"/>
            <a:r>
              <a:rPr lang="en-US" dirty="0">
                <a:solidFill>
                  <a:srgbClr val="FFFFFF"/>
                </a:solidFill>
              </a:rPr>
              <a:t>7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grade pupil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Hybrid escape room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97546B4-0CFB-CB5B-B531-02309E52DDCA}"/>
              </a:ext>
            </a:extLst>
          </p:cNvPr>
          <p:cNvSpPr txBox="1"/>
          <p:nvPr/>
        </p:nvSpPr>
        <p:spPr>
          <a:xfrm>
            <a:off x="1470660" y="3394086"/>
            <a:ext cx="643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Anne-Lene Løvig Glomsrød -</a:t>
            </a:r>
            <a:endParaRPr lang="nb-NO" dirty="0">
              <a:solidFill>
                <a:schemeClr val="bg2"/>
              </a:solidFill>
            </a:endParaRPr>
          </a:p>
          <a:p>
            <a:pPr algn="ctr"/>
            <a:r>
              <a:rPr lang="en-US" dirty="0">
                <a:solidFill>
                  <a:schemeClr val="bg2"/>
                </a:solidFill>
              </a:rPr>
              <a:t>Virginia (Gini) Lockhart-Pedersen </a:t>
            </a:r>
            <a:endParaRPr lang="en-US" dirty="0">
              <a:solidFill>
                <a:schemeClr val="bg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77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DEB912-9926-AAF5-2198-8977E54F1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err="1"/>
              <a:t>Døra</a:t>
            </a:r>
            <a:r>
              <a:rPr lang="en-US"/>
              <a:t> er last </a:t>
            </a:r>
          </a:p>
        </p:txBody>
      </p:sp>
      <p:pic>
        <p:nvPicPr>
          <p:cNvPr id="6" name="Plassholder for innhold 5" descr="Et bilde som inneholder metallvarer, metall, hengelås, kjede">
            <a:extLst>
              <a:ext uri="{FF2B5EF4-FFF2-40B4-BE49-F238E27FC236}">
                <a16:creationId xmlns:a16="http://schemas.microsoft.com/office/drawing/2014/main" id="{EC3E3E5E-2E36-531F-970F-AC84237A5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148282" y="-1746340"/>
            <a:ext cx="9672313" cy="7254235"/>
          </a:xfr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51DB679-E4E1-B9D9-2BE6-555D7CF6D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4DE6D20-AC4E-17E9-ADDD-AAB200BF53CB}"/>
              </a:ext>
            </a:extLst>
          </p:cNvPr>
          <p:cNvSpPr txBox="1"/>
          <p:nvPr/>
        </p:nvSpPr>
        <p:spPr>
          <a:xfrm>
            <a:off x="-148281" y="5407175"/>
            <a:ext cx="733991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>
                <a:hlinkClick r:id="rId4" tooltip="https://creoleindc.typepad.com/rantings_of_a_creole_prin/2009/05/protected.html"/>
              </a:rPr>
              <a:t>Dette bildet</a:t>
            </a:r>
            <a:r>
              <a:rPr lang="en-US" sz="675"/>
              <a:t> av Ukjent forfatter er lisensiert under </a:t>
            </a:r>
            <a:r>
              <a:rPr lang="en-US" sz="675">
                <a:hlinkClick r:id="rId5" tooltip="https://creativecommons.org/licenses/by-nc-nd/3.0/"/>
              </a:rPr>
              <a:t>CC BY-NC-ND</a:t>
            </a:r>
            <a:endParaRPr lang="en-US" sz="675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F2AAE2A-3A2B-B6C5-8741-8E925C2CCC00}"/>
              </a:ext>
            </a:extLst>
          </p:cNvPr>
          <p:cNvSpPr txBox="1"/>
          <p:nvPr/>
        </p:nvSpPr>
        <p:spPr>
          <a:xfrm>
            <a:off x="7509819" y="4142625"/>
            <a:ext cx="1176982" cy="5078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/>
              <a:t>UDIR</a:t>
            </a:r>
          </a:p>
          <a:p>
            <a:pPr algn="ctr"/>
            <a:r>
              <a:rPr lang="en-US" sz="1350" err="1"/>
              <a:t>Kontroll</a:t>
            </a:r>
            <a:r>
              <a:rPr lang="en-US" sz="135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604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A7DF20-9EFB-1F88-F99E-C5FFB7B23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82921"/>
            <a:ext cx="3680856" cy="2848852"/>
          </a:xfrm>
        </p:spPr>
        <p:txBody>
          <a:bodyPr vert="horz" lIns="68580" tIns="34290" rIns="68580" bIns="34290" rtlCol="0" anchor="t">
            <a:normAutofit fontScale="92500"/>
          </a:bodyPr>
          <a:lstStyle/>
          <a:p>
            <a:pPr marL="0" indent="0">
              <a:buNone/>
            </a:pPr>
            <a:r>
              <a:rPr lang="nb-NO" sz="1800" dirty="0" err="1">
                <a:solidFill>
                  <a:schemeClr val="bg2"/>
                </a:solidFill>
                <a:cs typeface="Calibri"/>
              </a:rPr>
              <a:t>Can</a:t>
            </a:r>
            <a:r>
              <a:rPr lang="nb-NO" sz="1800" dirty="0">
                <a:solidFill>
                  <a:schemeClr val="bg2"/>
                </a:solidFill>
                <a:cs typeface="Calibri"/>
              </a:rPr>
              <a:t> </a:t>
            </a:r>
            <a:r>
              <a:rPr lang="nb-NO" sz="1800" dirty="0" err="1">
                <a:solidFill>
                  <a:schemeClr val="bg2"/>
                </a:solidFill>
                <a:cs typeface="Calibri"/>
              </a:rPr>
              <a:t>you</a:t>
            </a:r>
            <a:r>
              <a:rPr lang="nb-NO" sz="1800" dirty="0">
                <a:solidFill>
                  <a:schemeClr val="bg2"/>
                </a:solidFill>
                <a:cs typeface="Calibri"/>
              </a:rPr>
              <a:t> </a:t>
            </a:r>
            <a:r>
              <a:rPr lang="nb-NO" sz="1800" dirty="0" err="1">
                <a:solidFill>
                  <a:schemeClr val="bg2"/>
                </a:solidFill>
                <a:cs typeface="Calibri"/>
              </a:rPr>
              <a:t>unlock</a:t>
            </a:r>
            <a:r>
              <a:rPr lang="nb-NO" sz="1800" dirty="0">
                <a:solidFill>
                  <a:schemeClr val="bg2"/>
                </a:solidFill>
                <a:cs typeface="Calibri"/>
              </a:rPr>
              <a:t> </a:t>
            </a:r>
            <a:r>
              <a:rPr lang="nb-NO" sz="1800" dirty="0" err="1">
                <a:solidFill>
                  <a:schemeClr val="bg2"/>
                </a:solidFill>
                <a:cs typeface="Calibri"/>
              </a:rPr>
              <a:t>the</a:t>
            </a:r>
            <a:r>
              <a:rPr lang="nb-NO" sz="1800" dirty="0">
                <a:solidFill>
                  <a:schemeClr val="bg2"/>
                </a:solidFill>
                <a:cs typeface="Calibri"/>
              </a:rPr>
              <a:t> </a:t>
            </a:r>
            <a:r>
              <a:rPr lang="nb-NO" sz="1800" dirty="0" err="1">
                <a:solidFill>
                  <a:schemeClr val="bg2"/>
                </a:solidFill>
                <a:cs typeface="Calibri"/>
              </a:rPr>
              <a:t>door</a:t>
            </a:r>
            <a:r>
              <a:rPr lang="nb-NO" sz="1800" dirty="0">
                <a:solidFill>
                  <a:schemeClr val="bg2"/>
                </a:solidFill>
                <a:cs typeface="Calibri"/>
              </a:rPr>
              <a:t>? </a:t>
            </a:r>
          </a:p>
          <a:p>
            <a:pPr marL="0" indent="0">
              <a:buNone/>
            </a:pPr>
            <a:r>
              <a:rPr lang="nb-NO" sz="1800" dirty="0" err="1">
                <a:solidFill>
                  <a:schemeClr val="bg2"/>
                </a:solidFill>
              </a:rPr>
              <a:t>Follow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your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colors</a:t>
            </a:r>
            <a:r>
              <a:rPr lang="nb-NO" sz="1800" dirty="0">
                <a:solidFill>
                  <a:schemeClr val="bg2"/>
                </a:solidFill>
              </a:rPr>
              <a:t>.</a:t>
            </a:r>
            <a:endParaRPr lang="nb-NO" sz="1800" dirty="0">
              <a:solidFill>
                <a:schemeClr val="bg2"/>
              </a:solidFill>
              <a:cs typeface="Calibri"/>
            </a:endParaRPr>
          </a:p>
          <a:p>
            <a:pPr marL="0" indent="0">
              <a:buNone/>
            </a:pPr>
            <a:r>
              <a:rPr lang="nb-NO" sz="1800" dirty="0" err="1">
                <a:solidFill>
                  <a:schemeClr val="bg2"/>
                </a:solidFill>
                <a:cs typeface="Calibri"/>
              </a:rPr>
              <a:t>Find</a:t>
            </a:r>
            <a:r>
              <a:rPr lang="nb-NO" sz="1800" dirty="0">
                <a:solidFill>
                  <a:schemeClr val="bg2"/>
                </a:solidFill>
                <a:cs typeface="Calibri"/>
              </a:rPr>
              <a:t> </a:t>
            </a:r>
            <a:r>
              <a:rPr lang="nb-NO" sz="1800" dirty="0" err="1">
                <a:solidFill>
                  <a:schemeClr val="bg2"/>
                </a:solidFill>
                <a:cs typeface="Calibri"/>
              </a:rPr>
              <a:t>your</a:t>
            </a:r>
            <a:r>
              <a:rPr lang="nb-NO" sz="1800" dirty="0">
                <a:solidFill>
                  <a:schemeClr val="bg2"/>
                </a:solidFill>
                <a:cs typeface="Calibri"/>
              </a:rPr>
              <a:t> </a:t>
            </a:r>
            <a:r>
              <a:rPr lang="nb-NO" sz="1800" dirty="0" err="1">
                <a:solidFill>
                  <a:schemeClr val="bg2"/>
                </a:solidFill>
                <a:cs typeface="Calibri"/>
              </a:rPr>
              <a:t>collaborative</a:t>
            </a:r>
            <a:r>
              <a:rPr lang="nb-NO" sz="1800" dirty="0">
                <a:solidFill>
                  <a:schemeClr val="bg2"/>
                </a:solidFill>
                <a:cs typeface="Calibri"/>
              </a:rPr>
              <a:t> </a:t>
            </a:r>
            <a:r>
              <a:rPr lang="nb-NO" sz="1800" dirty="0" err="1">
                <a:solidFill>
                  <a:schemeClr val="bg2"/>
                </a:solidFill>
                <a:cs typeface="Calibri"/>
              </a:rPr>
              <a:t>group</a:t>
            </a:r>
            <a:r>
              <a:rPr lang="nb-NO" sz="1800" dirty="0">
                <a:solidFill>
                  <a:schemeClr val="bg2"/>
                </a:solidFill>
                <a:cs typeface="Calibri"/>
              </a:rPr>
              <a:t>.</a:t>
            </a:r>
            <a:endParaRPr lang="nb-NO" dirty="0">
              <a:solidFill>
                <a:schemeClr val="bg2"/>
              </a:solidFill>
            </a:endParaRPr>
          </a:p>
          <a:p>
            <a:pPr>
              <a:buAutoNum type="arabicPeriod"/>
            </a:pPr>
            <a:r>
              <a:rPr lang="nb-NO" sz="1800" dirty="0" err="1">
                <a:solidFill>
                  <a:schemeClr val="bg2"/>
                </a:solidFill>
              </a:rPr>
              <a:t>Together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you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need</a:t>
            </a:r>
            <a:r>
              <a:rPr lang="nb-NO" sz="1800" dirty="0">
                <a:solidFill>
                  <a:schemeClr val="bg2"/>
                </a:solidFill>
              </a:rPr>
              <a:t> to </a:t>
            </a:r>
            <a:r>
              <a:rPr lang="nb-NO" sz="1800" dirty="0" err="1">
                <a:solidFill>
                  <a:schemeClr val="bg2"/>
                </a:solidFill>
              </a:rPr>
              <a:t>create</a:t>
            </a:r>
            <a:r>
              <a:rPr lang="nb-NO" sz="1800" dirty="0">
                <a:solidFill>
                  <a:schemeClr val="bg2"/>
                </a:solidFill>
              </a:rPr>
              <a:t> ONE </a:t>
            </a:r>
            <a:r>
              <a:rPr lang="nb-NO" sz="1800" dirty="0" err="1">
                <a:solidFill>
                  <a:schemeClr val="bg2"/>
                </a:solidFill>
              </a:rPr>
              <a:t>word</a:t>
            </a:r>
            <a:r>
              <a:rPr lang="nb-NO" sz="1800" dirty="0">
                <a:solidFill>
                  <a:schemeClr val="bg2"/>
                </a:solidFill>
              </a:rPr>
              <a:t> as </a:t>
            </a:r>
            <a:r>
              <a:rPr lang="nb-NO" sz="1800" dirty="0" err="1">
                <a:solidFill>
                  <a:schemeClr val="bg2"/>
                </a:solidFill>
              </a:rPr>
              <a:t>the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answer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key</a:t>
            </a:r>
            <a:r>
              <a:rPr lang="nb-NO" sz="1800" dirty="0">
                <a:solidFill>
                  <a:schemeClr val="bg2"/>
                </a:solidFill>
              </a:rPr>
              <a:t>.</a:t>
            </a:r>
            <a:endParaRPr lang="nb-NO" sz="1800" dirty="0">
              <a:solidFill>
                <a:schemeClr val="bg2"/>
              </a:solidFill>
              <a:cs typeface="Calibri"/>
            </a:endParaRPr>
          </a:p>
          <a:p>
            <a:pPr>
              <a:buFont typeface="+mj-lt"/>
              <a:buAutoNum type="arabicPeriod"/>
            </a:pPr>
            <a:r>
              <a:rPr lang="nb-NO" sz="1800" dirty="0">
                <a:solidFill>
                  <a:schemeClr val="bg2"/>
                </a:solidFill>
              </a:rPr>
              <a:t>3 </a:t>
            </a:r>
            <a:r>
              <a:rPr lang="nb-NO" sz="1800" dirty="0" err="1">
                <a:solidFill>
                  <a:schemeClr val="bg2"/>
                </a:solidFill>
              </a:rPr>
              <a:t>tasks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give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you</a:t>
            </a:r>
            <a:r>
              <a:rPr lang="nb-NO" sz="1800" dirty="0">
                <a:solidFill>
                  <a:schemeClr val="bg2"/>
                </a:solidFill>
              </a:rPr>
              <a:t> letters to </a:t>
            </a:r>
            <a:r>
              <a:rPr lang="nb-NO" sz="1800" dirty="0" err="1">
                <a:solidFill>
                  <a:schemeClr val="bg2"/>
                </a:solidFill>
              </a:rPr>
              <a:t>create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the</a:t>
            </a:r>
            <a:r>
              <a:rPr lang="nb-NO" sz="1800" dirty="0">
                <a:solidFill>
                  <a:schemeClr val="bg2"/>
                </a:solidFill>
              </a:rPr>
              <a:t> ONE </a:t>
            </a:r>
            <a:r>
              <a:rPr lang="nb-NO" sz="1800" dirty="0" err="1">
                <a:solidFill>
                  <a:schemeClr val="bg2"/>
                </a:solidFill>
              </a:rPr>
              <a:t>word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answer</a:t>
            </a:r>
            <a:r>
              <a:rPr lang="nb-NO" sz="1800" dirty="0">
                <a:solidFill>
                  <a:schemeClr val="bg2"/>
                </a:solidFill>
              </a:rPr>
              <a:t>. </a:t>
            </a:r>
            <a:endParaRPr lang="nb-NO" sz="1800" dirty="0">
              <a:solidFill>
                <a:schemeClr val="bg2"/>
              </a:solidFill>
              <a:cs typeface="Calibri"/>
            </a:endParaRPr>
          </a:p>
          <a:p>
            <a:pPr>
              <a:buFont typeface="+mj-lt"/>
              <a:buAutoNum type="arabicPeriod"/>
            </a:pPr>
            <a:r>
              <a:rPr lang="nb-NO" sz="1800" dirty="0">
                <a:solidFill>
                  <a:schemeClr val="bg2"/>
                </a:solidFill>
              </a:rPr>
              <a:t>Write </a:t>
            </a:r>
            <a:r>
              <a:rPr lang="nb-NO" sz="1800" dirty="0" err="1">
                <a:solidFill>
                  <a:schemeClr val="bg2"/>
                </a:solidFill>
              </a:rPr>
              <a:t>the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word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on</a:t>
            </a:r>
            <a:r>
              <a:rPr lang="nb-NO" sz="1800" dirty="0">
                <a:solidFill>
                  <a:schemeClr val="bg2"/>
                </a:solidFill>
              </a:rPr>
              <a:t> a </a:t>
            </a:r>
            <a:r>
              <a:rPr lang="nb-NO" sz="1800" dirty="0" err="1">
                <a:solidFill>
                  <a:schemeClr val="bg2"/>
                </a:solidFill>
              </a:rPr>
              <a:t>piece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of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paper</a:t>
            </a:r>
            <a:r>
              <a:rPr lang="nb-NO" sz="1800" dirty="0">
                <a:solidFill>
                  <a:schemeClr val="bg2"/>
                </a:solidFill>
              </a:rPr>
              <a:t>. </a:t>
            </a:r>
            <a:endParaRPr lang="nb-NO" sz="1800" dirty="0">
              <a:solidFill>
                <a:schemeClr val="bg2"/>
              </a:solidFill>
              <a:cs typeface="Calibri"/>
            </a:endParaRPr>
          </a:p>
          <a:p>
            <a:pPr>
              <a:buFont typeface="+mj-lt"/>
              <a:buAutoNum type="arabicPeriod"/>
            </a:pPr>
            <a:r>
              <a:rPr lang="nb-NO" sz="1800" dirty="0">
                <a:solidFill>
                  <a:schemeClr val="bg2"/>
                </a:solidFill>
              </a:rPr>
              <a:t>Bring </a:t>
            </a:r>
            <a:r>
              <a:rPr lang="nb-NO" sz="1800" dirty="0" err="1">
                <a:solidFill>
                  <a:schemeClr val="bg2"/>
                </a:solidFill>
              </a:rPr>
              <a:t>the</a:t>
            </a:r>
            <a:r>
              <a:rPr lang="nb-NO" sz="1800" dirty="0">
                <a:solidFill>
                  <a:schemeClr val="bg2"/>
                </a:solidFill>
              </a:rPr>
              <a:t> </a:t>
            </a:r>
            <a:r>
              <a:rPr lang="nb-NO" sz="1800" dirty="0" err="1">
                <a:solidFill>
                  <a:schemeClr val="bg2"/>
                </a:solidFill>
              </a:rPr>
              <a:t>word</a:t>
            </a:r>
            <a:r>
              <a:rPr lang="nb-NO" sz="1800" dirty="0">
                <a:solidFill>
                  <a:schemeClr val="bg2"/>
                </a:solidFill>
              </a:rPr>
              <a:t> to </a:t>
            </a:r>
            <a:r>
              <a:rPr lang="nb-NO" sz="1800" dirty="0" err="1">
                <a:solidFill>
                  <a:schemeClr val="bg2"/>
                </a:solidFill>
              </a:rPr>
              <a:t>the</a:t>
            </a:r>
            <a:r>
              <a:rPr lang="nb-NO" sz="1800" dirty="0">
                <a:solidFill>
                  <a:schemeClr val="bg2"/>
                </a:solidFill>
              </a:rPr>
              <a:t> UDIR Control</a:t>
            </a:r>
            <a:r>
              <a:rPr lang="nb-NO" sz="1800" dirty="0">
                <a:solidFill>
                  <a:schemeClr val="bg1"/>
                </a:solidFill>
              </a:rPr>
              <a:t>. </a:t>
            </a:r>
            <a:endParaRPr lang="nb-NO" sz="1800" dirty="0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B596A8C-3867-A29E-C8EA-6C73B41B7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8454" r="8922" b="4"/>
          <a:stretch/>
        </p:blipFill>
        <p:spPr>
          <a:xfrm>
            <a:off x="4894090" y="7"/>
            <a:ext cx="4249910" cy="514349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E3813E5E-5B90-1019-47D7-537A298F7DA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297020" y="4993459"/>
            <a:ext cx="1846980" cy="173124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450"/>
              </a:spcAft>
            </a:pPr>
            <a:r>
              <a:rPr lang="en-US" sz="525">
                <a:solidFill>
                  <a:srgbClr val="FFFFFF"/>
                </a:solidFill>
                <a:hlinkClick r:id="rId4" tooltip="https://game-icons.net/1x1/delapouite/locked-door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bildet</a:t>
            </a:r>
            <a:r>
              <a:rPr lang="en-US" sz="525">
                <a:solidFill>
                  <a:srgbClr val="FFFFFF"/>
                </a:solidFill>
              </a:rPr>
              <a:t> av Ukjent forfatter er lisensiert under </a:t>
            </a:r>
            <a:r>
              <a:rPr lang="en-US" sz="525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525">
              <a:solidFill>
                <a:srgbClr val="FFFFFF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A510646-54ED-AEFB-6BF8-40E53BA7C76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The task</a:t>
            </a:r>
          </a:p>
        </p:txBody>
      </p:sp>
    </p:spTree>
    <p:extLst>
      <p:ext uri="{BB962C8B-B14F-4D97-AF65-F5344CB8AC3E}">
        <p14:creationId xmlns:p14="http://schemas.microsoft.com/office/powerpoint/2010/main" val="234324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4D191E-8AEF-1428-C7CF-B08613362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97" y="1066800"/>
            <a:ext cx="3379164" cy="1790700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3750" dirty="0">
                <a:solidFill>
                  <a:schemeClr val="bg2"/>
                </a:solidFill>
              </a:rPr>
              <a:t>Escape room</a:t>
            </a:r>
          </a:p>
        </p:txBody>
      </p:sp>
      <p:pic>
        <p:nvPicPr>
          <p:cNvPr id="12" name="Media på Internett 11" title="The Clock Is Ticking...">
            <a:hlinkClick r:id="" action="ppaction://media"/>
            <a:extLst>
              <a:ext uri="{FF2B5EF4-FFF2-40B4-BE49-F238E27FC236}">
                <a16:creationId xmlns:a16="http://schemas.microsoft.com/office/drawing/2014/main" id="{EC6E78C0-30CD-E1F9-55F5-16B01AA5FDC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879854" y="2316919"/>
            <a:ext cx="2556091" cy="1917068"/>
          </a:xfrm>
          <a:prstGeom prst="rect">
            <a:avLst/>
          </a:prstGeom>
        </p:spPr>
      </p:pic>
      <p:pic>
        <p:nvPicPr>
          <p:cNvPr id="9" name="Media på Internett 8" title="12 Minute Timer">
            <a:hlinkClick r:id="" action="ppaction://media"/>
            <a:extLst>
              <a:ext uri="{FF2B5EF4-FFF2-40B4-BE49-F238E27FC236}">
                <a16:creationId xmlns:a16="http://schemas.microsoft.com/office/drawing/2014/main" id="{7813BB58-7C8D-81DE-F386-463A7415EA0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4317295" y="839088"/>
            <a:ext cx="2329481" cy="131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9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B68268D-FFCC-3A2F-61EE-81738D7A3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681" y="659011"/>
            <a:ext cx="5286375" cy="396478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2C93E4C-3B8D-F1F4-4145-94519F8958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273844"/>
            <a:ext cx="1207294" cy="994172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196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4D1E95E-D405-F60D-9B42-49CF5A7DC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510219"/>
            <a:ext cx="3943349" cy="3122503"/>
          </a:xfrm>
        </p:spPr>
        <p:txBody>
          <a:bodyPr vert="horz" lIns="68580" tIns="34290" rIns="68580" bIns="34290" rtlCol="0" anchor="t">
            <a:normAutofit/>
          </a:bodyPr>
          <a:lstStyle/>
          <a:p>
            <a:pPr marL="0" indent="0" algn="ctr">
              <a:buNone/>
            </a:pPr>
            <a:endParaRPr lang="en-US" sz="3000"/>
          </a:p>
          <a:p>
            <a:endParaRPr lang="en-US" sz="1500"/>
          </a:p>
        </p:txBody>
      </p:sp>
      <p:pic>
        <p:nvPicPr>
          <p:cNvPr id="5" name="Plassholder for innhold 4" descr="Et bilde som inneholder konstruksjon, dør, Ytterdør, Dørhåndtak">
            <a:extLst>
              <a:ext uri="{FF2B5EF4-FFF2-40B4-BE49-F238E27FC236}">
                <a16:creationId xmlns:a16="http://schemas.microsoft.com/office/drawing/2014/main" id="{8B1D718C-2C05-5C8B-1C66-6A80CCBA0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849479" y="2075113"/>
            <a:ext cx="1547813" cy="2063750"/>
          </a:xfrm>
          <a:prstGeom prst="rect">
            <a:avLst/>
          </a:pr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35B10110-E056-7340-EA5F-88B9E8EA08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05943" y="4993459"/>
            <a:ext cx="2038058" cy="150041"/>
          </a:xfrm>
          <a:prstGeom prst="rect">
            <a:avLst/>
          </a:prstGeom>
          <a:solidFill>
            <a:srgbClr val="000000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non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 defTabSz="685800">
              <a:spcBef>
                <a:spcPts val="0"/>
              </a:spcBef>
              <a:spcAft>
                <a:spcPts val="450"/>
              </a:spcAft>
              <a:defRPr/>
            </a:pPr>
            <a:r>
              <a:rPr lang="en-US" sz="525">
                <a:solidFill>
                  <a:srgbClr val="FFFFFF"/>
                </a:solidFill>
                <a:latin typeface="+mn-lt"/>
                <a:ea typeface="+mn-ea"/>
                <a:cs typeface="+mn-cs"/>
                <a:hlinkClick r:id="rId4" tooltip="https://ecolelestilleuls.wordpress.com/page/4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</a:t>
            </a:r>
            <a:r>
              <a:rPr lang="en-US" sz="525" err="1">
                <a:solidFill>
                  <a:srgbClr val="FFFFFF"/>
                </a:solidFill>
                <a:latin typeface="+mn-lt"/>
                <a:ea typeface="+mn-ea"/>
                <a:cs typeface="+mn-cs"/>
                <a:hlinkClick r:id="rId4" tooltip="https://ecolelestilleuls.wordpress.com/page/4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bildet</a:t>
            </a:r>
            <a:r>
              <a:rPr lang="en-US" sz="5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av </a:t>
            </a:r>
            <a:r>
              <a:rPr lang="en-US" sz="525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Ukjent</a:t>
            </a:r>
            <a:r>
              <a:rPr lang="en-US" sz="5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525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forfatter</a:t>
            </a:r>
            <a:r>
              <a:rPr lang="en-US" sz="5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er </a:t>
            </a:r>
            <a:r>
              <a:rPr lang="en-US" sz="525" err="1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lisensiert</a:t>
            </a:r>
            <a:r>
              <a:rPr lang="en-US" sz="5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under </a:t>
            </a:r>
            <a:r>
              <a:rPr lang="en-US" sz="525">
                <a:solidFill>
                  <a:srgbClr val="FFFFFF"/>
                </a:solidFill>
                <a:latin typeface="+mn-lt"/>
                <a:ea typeface="+mn-ea"/>
                <a:cs typeface="+mn-cs"/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525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969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F1D48C0-25A7-4055-E818-1F1C738028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1" r="3721"/>
          <a:stretch/>
        </p:blipFill>
        <p:spPr bwMode="auto">
          <a:xfrm>
            <a:off x="5862097" y="-2"/>
            <a:ext cx="3281903" cy="514350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</p:spPr>
      </p:pic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FCD9881D-D41A-A90C-6911-0474CDAF1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3829" r="6925"/>
          <a:stretch/>
        </p:blipFill>
        <p:spPr>
          <a:xfrm>
            <a:off x="2696553" y="25"/>
            <a:ext cx="3706724" cy="51434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41062BD-83B1-4957-E1CE-22B4369C7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85" y="1133692"/>
            <a:ext cx="2573219" cy="2172324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3000">
                <a:latin typeface="+mj-lt"/>
              </a:rPr>
              <a:t>Who are we?  </a:t>
            </a:r>
          </a:p>
        </p:txBody>
      </p:sp>
    </p:spTree>
    <p:extLst>
      <p:ext uri="{BB962C8B-B14F-4D97-AF65-F5344CB8AC3E}">
        <p14:creationId xmlns:p14="http://schemas.microsoft.com/office/powerpoint/2010/main" val="309625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42A6AB-71E5-6A09-6B85-256EB947C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</p:spPr>
        <p:txBody>
          <a:bodyPr vert="horz" lIns="68580" tIns="34290" rIns="68580" bIns="3429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b-NO" kern="1200" baseline="0">
                <a:latin typeface="Source Sans Pro"/>
                <a:ea typeface="+mj-ea"/>
                <a:cs typeface="+mj-cs"/>
              </a:rPr>
              <a:t>What is an escape room?</a:t>
            </a:r>
          </a:p>
        </p:txBody>
      </p:sp>
      <p:pic>
        <p:nvPicPr>
          <p:cNvPr id="6" name="Plassholder for innhold 5" descr="Et bilde som inneholder innendørs, møbler, lilla, bord&#10;&#10;Automatisk generert beskrivelse">
            <a:extLst>
              <a:ext uri="{FF2B5EF4-FFF2-40B4-BE49-F238E27FC236}">
                <a16:creationId xmlns:a16="http://schemas.microsoft.com/office/drawing/2014/main" id="{BDA37FD7-ABA5-60D9-0886-0648822079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24184" r="-2" b="12777"/>
          <a:stretch/>
        </p:blipFill>
        <p:spPr>
          <a:xfrm>
            <a:off x="457200" y="1200151"/>
            <a:ext cx="4038600" cy="3394472"/>
          </a:xfrm>
          <a:noFill/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14335C71-2B98-B600-8B7D-CD94AC29A363}"/>
              </a:ext>
            </a:extLst>
          </p:cNvPr>
          <p:cNvSpPr txBox="1"/>
          <p:nvPr/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 rot="0" spcFirstLastPara="0" vertOverflow="overflow" horzOverflow="overflow" vert="horz" lIns="68580" tIns="34290" rIns="68580" bIns="34290" numCol="1" spcCol="0" rtlCol="0" fromWordArt="0" anchor="t" anchorCtr="0" forceAA="0" compatLnSpc="1">
            <a:prstTxWarp prst="textNoShape">
              <a:avLst/>
            </a:prstTxWarp>
            <a:normAutofit lnSpcReduction="10000"/>
          </a:bodyPr>
          <a:lstStyle/>
          <a:p>
            <a:pPr defTabSz="457189">
              <a:spcBef>
                <a:spcPct val="20000"/>
              </a:spcBef>
              <a:buSzPct val="100000"/>
            </a:pPr>
            <a:r>
              <a:rPr lang="en-US" sz="1988" dirty="0">
                <a:latin typeface="Source Sans Pro"/>
              </a:rPr>
              <a:t>“live-action team-based games where players discover clues, solve puzzles, and accomplish tasks in one or more rooms in order to accomplish a specific goal (usually escaping from the room) in a limited amount of time”</a:t>
            </a:r>
            <a:r>
              <a:rPr lang="en-US" sz="1350" dirty="0">
                <a:latin typeface="Source Sans Pro"/>
              </a:rPr>
              <a:t> (Nicholson, 2015, p. 1)</a:t>
            </a:r>
          </a:p>
          <a:p>
            <a:pPr defTabSz="457189">
              <a:spcBef>
                <a:spcPct val="20000"/>
              </a:spcBef>
            </a:pPr>
            <a:endParaRPr lang="en-US" sz="1350" dirty="0">
              <a:latin typeface="Source Sans Pro"/>
              <a:ea typeface="Source Sans Pro"/>
            </a:endParaRPr>
          </a:p>
          <a:p>
            <a:pPr defTabSz="457189">
              <a:spcBef>
                <a:spcPct val="20000"/>
              </a:spcBef>
            </a:pPr>
            <a:endParaRPr lang="en-US" sz="1350" dirty="0">
              <a:latin typeface="Source Sans Pro"/>
              <a:ea typeface="Source Sans Pro"/>
            </a:endParaRPr>
          </a:p>
          <a:p>
            <a:pPr defTabSz="457189">
              <a:spcBef>
                <a:spcPct val="20000"/>
              </a:spcBef>
            </a:pPr>
            <a:endParaRPr lang="en-US" sz="1350" dirty="0">
              <a:latin typeface="Source Sans Pro"/>
              <a:ea typeface="Source Sans Pro"/>
            </a:endParaRPr>
          </a:p>
          <a:p>
            <a:pPr defTabSz="457189">
              <a:spcBef>
                <a:spcPct val="20000"/>
              </a:spcBef>
            </a:pPr>
            <a:endParaRPr lang="en-US" sz="1350" dirty="0">
              <a:latin typeface="Source Sans Pro"/>
              <a:ea typeface="Source Sans Pro"/>
            </a:endParaRPr>
          </a:p>
          <a:p>
            <a:pPr defTabSz="457189">
              <a:spcBef>
                <a:spcPct val="20000"/>
              </a:spcBef>
            </a:pPr>
            <a:r>
              <a:rPr lang="en-US" sz="1350" dirty="0">
                <a:latin typeface="Source Sans Pro"/>
                <a:ea typeface="Source Sans Pro"/>
              </a:rPr>
              <a:t>Picture: Anne-Lene Løvig </a:t>
            </a:r>
            <a:r>
              <a:rPr lang="en-US" sz="1350" dirty="0" err="1">
                <a:latin typeface="Source Sans Pro"/>
                <a:ea typeface="Source Sans Pro"/>
              </a:rPr>
              <a:t>Glomsrød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D360F8-F454-555C-172D-05EF14D536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7" y="4768685"/>
            <a:ext cx="1684420" cy="273844"/>
          </a:xfrm>
        </p:spPr>
        <p:txBody>
          <a:bodyPr vert="horz" lIns="68580" tIns="34290" rIns="68580" bIns="34290" rtlCol="0" anchor="ctr">
            <a:normAutofit/>
          </a:bodyPr>
          <a:lstStyle/>
          <a:p>
            <a:pPr>
              <a:spcAft>
                <a:spcPts val="450"/>
              </a:spcAft>
            </a:pPr>
            <a:fld id="{3434B3D5-64E6-4789-8865-9181F9E58FB9}" type="datetime1">
              <a:rPr lang="nb-NO" smtClean="0"/>
              <a:pPr>
                <a:spcAft>
                  <a:spcPts val="450"/>
                </a:spcAft>
              </a:pPr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C0E61AD-A2AC-6AEB-C550-175737101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4"/>
            <a:ext cx="411747" cy="273844"/>
          </a:xfrm>
        </p:spPr>
        <p:txBody>
          <a:bodyPr vert="horz" lIns="68580" tIns="34290" rIns="68580" bIns="34290" rtlCol="0" anchor="ctr">
            <a:normAutofit/>
          </a:bodyPr>
          <a:lstStyle/>
          <a:p>
            <a:pPr>
              <a:spcAft>
                <a:spcPts val="450"/>
              </a:spcAft>
            </a:pPr>
            <a:fld id="{28ECCE09-4EB9-D24E-99A2-F5BDA1BD657E}" type="slidenum">
              <a:rPr lang="nb-NO" smtClean="0"/>
              <a:pPr>
                <a:spcAft>
                  <a:spcPts val="450"/>
                </a:spcAft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3950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87BE0E-6BE5-7D1E-C2A1-1FDC1EA37C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7" y="4768685"/>
            <a:ext cx="1684420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3434B3D5-64E6-4789-8865-9181F9E58FB9}" type="datetime1">
              <a:rPr lang="nb-NO" smtClean="0"/>
              <a:pPr>
                <a:spcAft>
                  <a:spcPts val="450"/>
                </a:spcAft>
              </a:pPr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4B5A2E5-4C96-A4FC-24BA-0ADB42034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4"/>
            <a:ext cx="411747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28ECCE09-4EB9-D24E-99A2-F5BDA1BD657E}" type="slidenum">
              <a:rPr lang="nb-NO" smtClean="0"/>
              <a:pPr>
                <a:spcAft>
                  <a:spcPts val="450"/>
                </a:spcAft>
              </a:pPr>
              <a:t>9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2C41EC2-6D6C-5C9F-5852-B09BA4CB2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339" y="1314416"/>
            <a:ext cx="2745862" cy="3280145"/>
          </a:xfrm>
          <a:prstGeom prst="rect">
            <a:avLst/>
          </a:prstGeom>
        </p:spPr>
      </p:pic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D3C26838-B789-96E2-F179-F4B87D4A8B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700">
                <a:ea typeface="Source Sans Pro"/>
              </a:rPr>
              <a:t>Physical escape room</a:t>
            </a:r>
            <a:endParaRPr lang="en-US" sz="2700"/>
          </a:p>
          <a:p>
            <a:pPr>
              <a:buFont typeface="Arial" panose="020B0604020202020204" pitchFamily="34" charset="0"/>
              <a:buChar char="•"/>
            </a:pPr>
            <a:r>
              <a:rPr lang="en-US" sz="2700">
                <a:ea typeface="Source Sans Pro"/>
              </a:rPr>
              <a:t>Digital escape room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700">
                <a:ea typeface="Source Sans Pro"/>
              </a:rPr>
              <a:t>Hybrid/</a:t>
            </a:r>
            <a:r>
              <a:rPr lang="en-US" sz="2700" err="1">
                <a:ea typeface="Source Sans Pro"/>
              </a:rPr>
              <a:t>digilog</a:t>
            </a:r>
            <a:endParaRPr lang="en-US" sz="2700">
              <a:ea typeface="Source Sans Pr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700">
                <a:ea typeface="Source Sans Pro"/>
              </a:rPr>
              <a:t>Escape game activities</a:t>
            </a:r>
          </a:p>
          <a:p>
            <a:pPr marL="0" indent="0">
              <a:buNone/>
            </a:pPr>
            <a:endParaRPr lang="en-US" sz="1988">
              <a:ea typeface="Source Sans Pro"/>
            </a:endParaRPr>
          </a:p>
        </p:txBody>
      </p:sp>
      <p:sp>
        <p:nvSpPr>
          <p:cNvPr id="13" name="Tittel 12">
            <a:extLst>
              <a:ext uri="{FF2B5EF4-FFF2-40B4-BE49-F238E27FC236}">
                <a16:creationId xmlns:a16="http://schemas.microsoft.com/office/drawing/2014/main" id="{A8B0C530-1726-1DD9-747C-6F2D054D5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75"/>
              <a:t>Escape room – Different types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CEF9195-0512-A7D8-64DC-FFF8EB329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287" y="3151734"/>
            <a:ext cx="3286290" cy="18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81553C-7FA4-E499-03BE-006933E29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</p:spPr>
        <p:txBody>
          <a:bodyPr>
            <a:normAutofit fontScale="90000"/>
          </a:bodyPr>
          <a:lstStyle/>
          <a:p>
            <a:r>
              <a:rPr lang="en-US">
                <a:hlinkClick r:id="rId3"/>
              </a:rPr>
              <a:t>Digital Escape Room- Animal Farm 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6C81D1-B208-EC7B-5FE3-A2B1B99710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7" y="4768685"/>
            <a:ext cx="1684420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3434B3D5-64E6-4789-8865-9181F9E58FB9}" type="datetime1">
              <a:rPr lang="nb-NO" smtClean="0"/>
              <a:pPr>
                <a:spcAft>
                  <a:spcPts val="450"/>
                </a:spcAft>
              </a:pPr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1C4ED2F-043E-666A-A2BD-3153C316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4"/>
            <a:ext cx="411747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28ECCE09-4EB9-D24E-99A2-F5BDA1BD657E}" type="slidenum">
              <a:rPr lang="nb-NO" smtClean="0"/>
              <a:pPr>
                <a:spcAft>
                  <a:spcPts val="450"/>
                </a:spcAft>
              </a:pPr>
              <a:t>10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4C0914C-CE40-CBB0-589A-9D6E4BBF1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87390">
            <a:off x="565551" y="1140701"/>
            <a:ext cx="7401839" cy="2862098"/>
          </a:xfrm>
          <a:prstGeom prst="rect">
            <a:avLst/>
          </a:prstGeom>
        </p:spPr>
      </p:pic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A7B2142D-8104-F218-09DC-3F3FD2CD38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271733" y="2227179"/>
            <a:ext cx="4415067" cy="2538663"/>
          </a:xfrm>
          <a:noFill/>
        </p:spPr>
      </p:pic>
    </p:spTree>
    <p:extLst>
      <p:ext uri="{BB962C8B-B14F-4D97-AF65-F5344CB8AC3E}">
        <p14:creationId xmlns:p14="http://schemas.microsoft.com/office/powerpoint/2010/main" val="3708032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A94835-E1B0-5663-C206-956B787E9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/>
              <a:t>Inquiry-based practices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FA1BC4-4662-6F95-4CE4-9636552EB2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5354053" cy="33944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/>
              <a:t>To explore is about</a:t>
            </a:r>
            <a:r>
              <a:rPr lang="en-US" sz="2400"/>
              <a:t> </a:t>
            </a:r>
            <a:r>
              <a:rPr lang="en-US" sz="3000" b="1"/>
              <a:t>experiencing</a:t>
            </a:r>
            <a:r>
              <a:rPr lang="en-US" sz="2400"/>
              <a:t> </a:t>
            </a:r>
            <a:r>
              <a:rPr lang="en-US" sz="2100"/>
              <a:t>and</a:t>
            </a:r>
            <a:r>
              <a:rPr lang="en-US" sz="2400"/>
              <a:t> </a:t>
            </a:r>
            <a:r>
              <a:rPr lang="en-US" sz="3000" b="1"/>
              <a:t>experimenting</a:t>
            </a:r>
            <a:r>
              <a:rPr lang="en-US" sz="2100"/>
              <a:t>, nurturing </a:t>
            </a:r>
            <a:r>
              <a:rPr lang="en-US" sz="3000" b="1"/>
              <a:t>curiosity</a:t>
            </a:r>
            <a:r>
              <a:rPr lang="en-US" sz="3000"/>
              <a:t> </a:t>
            </a:r>
            <a:r>
              <a:rPr lang="en-US" sz="2100"/>
              <a:t>and wonder. Exploring can mean </a:t>
            </a:r>
            <a:r>
              <a:rPr lang="en-US" sz="3000" b="1"/>
              <a:t>sensing, seeking</a:t>
            </a:r>
            <a:r>
              <a:rPr lang="en-US" sz="2400"/>
              <a:t>, </a:t>
            </a:r>
            <a:r>
              <a:rPr lang="en-US" sz="2100"/>
              <a:t>discovering, observing, and examining. It can also mean in some cases investigating different aspects of a topic through open and </a:t>
            </a:r>
            <a:r>
              <a:rPr lang="en-US" sz="3000" b="1"/>
              <a:t>critical discussion</a:t>
            </a:r>
            <a:r>
              <a:rPr lang="en-US" sz="2400"/>
              <a:t>. </a:t>
            </a:r>
            <a:r>
              <a:rPr lang="en-US" sz="2100"/>
              <a:t>Exploring can also mean</a:t>
            </a:r>
            <a:r>
              <a:rPr lang="en-US" sz="2100" b="1"/>
              <a:t> </a:t>
            </a:r>
            <a:r>
              <a:rPr lang="en-US" sz="3000" b="1"/>
              <a:t>testing or trying out </a:t>
            </a:r>
            <a:r>
              <a:rPr lang="en-US" sz="2100"/>
              <a:t>and evaluating work methods, products, or equipment.</a:t>
            </a:r>
          </a:p>
          <a:p>
            <a:pPr>
              <a:lnSpc>
                <a:spcPct val="90000"/>
              </a:lnSpc>
            </a:pPr>
            <a:endParaRPr lang="en-US" sz="1875"/>
          </a:p>
        </p:txBody>
      </p:sp>
      <p:pic>
        <p:nvPicPr>
          <p:cNvPr id="13" name="Bilde 12" descr="Et bilde som inneholder sirkel, Fargerikt&#10;&#10;Automatisk generert beskrivelse">
            <a:extLst>
              <a:ext uri="{FF2B5EF4-FFF2-40B4-BE49-F238E27FC236}">
                <a16:creationId xmlns:a16="http://schemas.microsoft.com/office/drawing/2014/main" id="{4DF7CEB7-EA67-2BBE-5AFF-2CF1A1D43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021139" y="1200151"/>
            <a:ext cx="2360741" cy="2337134"/>
          </a:xfrm>
          <a:prstGeom prst="rect">
            <a:avLst/>
          </a:prstGeom>
          <a:noFill/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57CAF7-CFBB-4DFA-2C88-FD0CC8AD4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7" y="4768685"/>
            <a:ext cx="1684420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3434B3D5-64E6-4789-8865-9181F9E58FB9}" type="datetime1">
              <a:rPr lang="nb-NO" smtClean="0"/>
              <a:pPr>
                <a:spcAft>
                  <a:spcPts val="450"/>
                </a:spcAft>
              </a:pPr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1A41183-D5C7-8D84-1D97-90E356AC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4"/>
            <a:ext cx="411747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28ECCE09-4EB9-D24E-99A2-F5BDA1BD657E}" type="slidenum">
              <a:rPr lang="nb-NO" smtClean="0"/>
              <a:pPr>
                <a:spcAft>
                  <a:spcPts val="450"/>
                </a:spcAft>
              </a:pPr>
              <a:t>11</a:t>
            </a:fld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C3E0B88-4895-059C-E599-79E3D83F98FF}"/>
              </a:ext>
            </a:extLst>
          </p:cNvPr>
          <p:cNvSpPr txBox="1"/>
          <p:nvPr/>
        </p:nvSpPr>
        <p:spPr>
          <a:xfrm>
            <a:off x="1818027" y="4767263"/>
            <a:ext cx="577228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latin typeface="__fkGroteskNeue_598ab8"/>
              </a:rPr>
              <a:t>Ministry of Education and Research, 2018 p.16 – author’s translation/perplexity</a:t>
            </a: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26078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4DA2B-E485-CF7E-FE90-1619769F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8365"/>
            <a:ext cx="3296654" cy="485839"/>
          </a:xfrm>
        </p:spPr>
        <p:txBody>
          <a:bodyPr>
            <a:normAutofit fontScale="90000"/>
          </a:bodyPr>
          <a:lstStyle/>
          <a:p>
            <a:r>
              <a:rPr lang="en-US"/>
              <a:t>In English, we explore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F269CF-9523-3BF9-854F-0D5C838A6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1469571"/>
          </a:xfrm>
        </p:spPr>
        <p:txBody>
          <a:bodyPr>
            <a:normAutofit fontScale="97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/>
              <a:t>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communication patterns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ways of life, mindsets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social conditions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0AEAAD-49DC-B4F1-DB2B-78C75AE0C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B3D5-64E6-4789-8865-9181F9E58FB9}" type="datetime1">
              <a:rPr lang="nb-NO" smtClean="0"/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D6D7E11-1D73-BED7-7515-AEA416A70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12</a:t>
            </a:fld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B8E897D2-060A-C519-786C-4668F08D3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3179117"/>
            <a:ext cx="4038600" cy="1967593"/>
          </a:xfrm>
        </p:spPr>
        <p:txBody>
          <a:bodyPr>
            <a:normAutofit fontScale="97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b="0" i="0" err="1">
                <a:effectLst/>
                <a:latin typeface="__fkGroteskNeue_598ab8"/>
              </a:rPr>
              <a:t>open-ended</a:t>
            </a:r>
            <a:r>
              <a:rPr lang="nb-NO" b="0" i="0">
                <a:effectLst/>
                <a:latin typeface="__fkGroteskNeue_598ab8"/>
              </a:rPr>
              <a:t>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err="1">
                <a:latin typeface="__fkGroteskNeue_598ab8"/>
              </a:rPr>
              <a:t>hands-on</a:t>
            </a:r>
            <a:r>
              <a:rPr lang="nb-NO">
                <a:latin typeface="__fkGroteskNeue_598ab8"/>
              </a:rPr>
              <a:t> </a:t>
            </a:r>
            <a:r>
              <a:rPr lang="nb-NO" err="1">
                <a:latin typeface="__fkGroteskNeue_598ab8"/>
              </a:rPr>
              <a:t>activities</a:t>
            </a:r>
            <a:endParaRPr lang="en-US">
              <a:latin typeface="__fkGroteskNeue_598ab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b-NO" err="1">
                <a:latin typeface="__fkGroteskNeue_598ab8"/>
              </a:rPr>
              <a:t>Collaborative</a:t>
            </a:r>
            <a:r>
              <a:rPr lang="nb-NO">
                <a:latin typeface="__fkGroteskNeue_598ab8"/>
              </a:rPr>
              <a:t> </a:t>
            </a:r>
            <a:r>
              <a:rPr lang="nb-NO" err="1">
                <a:latin typeface="__fkGroteskNeue_598ab8"/>
              </a:rPr>
              <a:t>learning</a:t>
            </a:r>
            <a:endParaRPr lang="nb-NO">
              <a:latin typeface="__fkGroteskNeue_598ab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“Structured” Freedom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err="1">
                <a:latin typeface="__fkGroteskNeue_598ab8"/>
              </a:rPr>
              <a:t>Theisis</a:t>
            </a:r>
            <a:r>
              <a:rPr lang="en-US">
                <a:latin typeface="__fkGroteskNeue_598ab8"/>
              </a:rPr>
              <a:t> + research + share</a:t>
            </a:r>
          </a:p>
          <a:p>
            <a:endParaRPr lang="en-US">
              <a:latin typeface="__fkGroteskNeue_598ab8"/>
            </a:endParaRP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4E09341-30DD-C1ED-E67B-58CFD7F6600A}"/>
              </a:ext>
            </a:extLst>
          </p:cNvPr>
          <p:cNvSpPr txBox="1">
            <a:spLocks/>
          </p:cNvSpPr>
          <p:nvPr/>
        </p:nvSpPr>
        <p:spPr>
          <a:xfrm>
            <a:off x="457200" y="2783554"/>
            <a:ext cx="3296653" cy="485839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733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en-US" sz="2800"/>
              <a:t>Through…</a:t>
            </a:r>
          </a:p>
        </p:txBody>
      </p:sp>
      <p:pic>
        <p:nvPicPr>
          <p:cNvPr id="8" name="Bilde 7" descr="Et bilde som inneholder clip art, Tegnefilm, Animasjon, tegnefilm&#10;&#10;Automatisk generert beskrivelse">
            <a:extLst>
              <a:ext uri="{FF2B5EF4-FFF2-40B4-BE49-F238E27FC236}">
                <a16:creationId xmlns:a16="http://schemas.microsoft.com/office/drawing/2014/main" id="{B3350484-9FB0-5A0E-7445-7786EED84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873315" y="1352487"/>
            <a:ext cx="5234863" cy="2748303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DA1A8C49-EC8A-1810-28F0-287988902519}"/>
              </a:ext>
            </a:extLst>
          </p:cNvPr>
          <p:cNvSpPr txBox="1"/>
          <p:nvPr/>
        </p:nvSpPr>
        <p:spPr>
          <a:xfrm>
            <a:off x="6265678" y="4346754"/>
            <a:ext cx="2514599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>
                <a:hlinkClick r:id="rId4" tooltip="https://researchleap.com/tag/social-dialogue/"/>
              </a:rPr>
              <a:t>Dette bildet</a:t>
            </a:r>
            <a:r>
              <a:rPr lang="en-US" sz="675"/>
              <a:t> av Ukjent forfatter er lisensiert under </a:t>
            </a:r>
            <a:r>
              <a:rPr lang="en-US" sz="675">
                <a:hlinkClick r:id="rId5" tooltip="https://creativecommons.org/licenses/by/3.0/"/>
              </a:rPr>
              <a:t>CC BY</a:t>
            </a:r>
            <a:endParaRPr lang="en-US" sz="675"/>
          </a:p>
        </p:txBody>
      </p:sp>
    </p:spTree>
    <p:extLst>
      <p:ext uri="{BB962C8B-B14F-4D97-AF65-F5344CB8AC3E}">
        <p14:creationId xmlns:p14="http://schemas.microsoft.com/office/powerpoint/2010/main" val="29229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CAA566-0219-B36C-99EC-730DB25FC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95879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Use your experience from today: Where might you find elements of inquiry-based practices in English?   </a:t>
            </a:r>
          </a:p>
        </p:txBody>
      </p:sp>
      <p:pic>
        <p:nvPicPr>
          <p:cNvPr id="7" name="Plassholder for innhold 6" descr="Et bilde som inneholder sketch, tegning, clip art, strektegning&#10;&#10;Automatisk generert beskrivelse">
            <a:extLst>
              <a:ext uri="{FF2B5EF4-FFF2-40B4-BE49-F238E27FC236}">
                <a16:creationId xmlns:a16="http://schemas.microsoft.com/office/drawing/2014/main" id="{B8CE50E7-0479-A65C-2F94-E60A5E1C4CD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60947" y="1944273"/>
            <a:ext cx="4038600" cy="2524124"/>
          </a:xfr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B3A6FBD-855A-4B73-A5B7-5230ED0A6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249905"/>
            <a:ext cx="4038600" cy="234471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/>
              <a:t>Think (2 min)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Pair (3 min)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/>
              <a:t>Anything surprising? New?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Share (5 min)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DD18EB-4FB3-2BF7-988E-33F1252851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7" y="4768685"/>
            <a:ext cx="1684420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3434B3D5-64E6-4789-8865-9181F9E58FB9}" type="datetime1">
              <a:rPr lang="nb-NO" smtClean="0"/>
              <a:pPr>
                <a:spcAft>
                  <a:spcPts val="450"/>
                </a:spcAft>
              </a:pPr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CB09612-AAC9-7C9D-3ADA-F1F406F1F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4"/>
            <a:ext cx="411747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28ECCE09-4EB9-D24E-99A2-F5BDA1BD657E}" type="slidenum">
              <a:rPr lang="nb-NO" smtClean="0"/>
              <a:pPr>
                <a:spcAft>
                  <a:spcPts val="450"/>
                </a:spcAft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11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1BD40099-68E8-2B39-A1E2-A3DFAB63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675106"/>
            <a:ext cx="4040188" cy="600242"/>
          </a:xfrm>
        </p:spPr>
        <p:txBody>
          <a:bodyPr>
            <a:normAutofit fontScale="92500"/>
          </a:bodyPr>
          <a:lstStyle/>
          <a:p>
            <a:pPr algn="ctr"/>
            <a:r>
              <a:rPr lang="en-GB"/>
              <a:t>Inquiry-based process, method</a:t>
            </a:r>
            <a:endParaRPr lang="en-US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B1319211-E24B-B69F-7302-0B9695B538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/>
        </p:blipFill>
        <p:spPr>
          <a:xfrm>
            <a:off x="995561" y="1631156"/>
            <a:ext cx="2963466" cy="2963466"/>
          </a:xfrm>
          <a:prstGeom prst="rect">
            <a:avLst/>
          </a:prstGeom>
          <a:noFill/>
        </p:spPr>
      </p:pic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9E2D951F-3BEE-51C1-83D3-17FFE24F8B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7" y="675105"/>
            <a:ext cx="4041775" cy="781989"/>
          </a:xfrm>
        </p:spPr>
        <p:txBody>
          <a:bodyPr/>
          <a:lstStyle/>
          <a:p>
            <a:pPr algn="ctr"/>
            <a:r>
              <a:rPr lang="en-GB"/>
              <a:t>Inquiry-based tasks</a:t>
            </a:r>
            <a:endParaRPr lang="en-US"/>
          </a:p>
        </p:txBody>
      </p:sp>
      <p:pic>
        <p:nvPicPr>
          <p:cNvPr id="15" name="Plassholder for innhold 14" descr="Et bilde som inneholder kunst, maling, sirkel, skjermbilde&#10;&#10;Automatisk generert beskrivelse">
            <a:extLst>
              <a:ext uri="{FF2B5EF4-FFF2-40B4-BE49-F238E27FC236}">
                <a16:creationId xmlns:a16="http://schemas.microsoft.com/office/drawing/2014/main" id="{E7DD65A2-8AEC-AE71-16FB-55B3643DF92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981" y="1631156"/>
            <a:ext cx="2963466" cy="2963466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2F1557-2E5D-C620-C730-281ABC10D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3434B3D5-64E6-4789-8865-9181F9E58FB9}" type="datetime1">
              <a:rPr lang="nb-NO" smtClean="0"/>
              <a:pPr>
                <a:spcAft>
                  <a:spcPts val="450"/>
                </a:spcAft>
              </a:pPr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94C4C41-E826-6C1F-00DD-7D302EBE8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28ECCE09-4EB9-D24E-99A2-F5BDA1BD657E}" type="slidenum">
              <a:rPr lang="nb-NO" smtClean="0"/>
              <a:pPr>
                <a:spcAft>
                  <a:spcPts val="450"/>
                </a:spcAft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31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C8C22A-3A21-9847-9C41-8E6AC0BF8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75"/>
              <a:t>Planning an escape room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E7303E-7476-499C-78F6-3A43907E7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pPr marL="342424" indent="-342424"/>
            <a:endParaRPr lang="en-US">
              <a:ea typeface="Source Sans Pro"/>
            </a:endParaRPr>
          </a:p>
          <a:p>
            <a:pPr marL="342424" indent="-342424"/>
            <a:endParaRPr lang="en-US">
              <a:ea typeface="Source Sans Pro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6C16BA-D823-CAA6-6832-C32C57498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B3D5-64E6-4789-8865-9181F9E58FB9}" type="datetime1">
              <a:rPr lang="nb-NO" smtClean="0"/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431AA07-1559-443F-48B9-1ED17B49A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15</a:t>
            </a:fld>
            <a:endParaRPr lang="nb-NO"/>
          </a:p>
        </p:txBody>
      </p:sp>
      <p:pic>
        <p:nvPicPr>
          <p:cNvPr id="6" name="Bilde 5" descr="Et bilde som inneholder tekst, håndskrift, tusjtavle&#10;&#10;Automatisk generert beskrivelse">
            <a:extLst>
              <a:ext uri="{FF2B5EF4-FFF2-40B4-BE49-F238E27FC236}">
                <a16:creationId xmlns:a16="http://schemas.microsoft.com/office/drawing/2014/main" id="{99CB7466-AAD1-DAAE-982A-9561A4C0F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937" y="1028700"/>
            <a:ext cx="3864185" cy="3086100"/>
          </a:xfrm>
          <a:prstGeom prst="rect">
            <a:avLst/>
          </a:prstGeom>
        </p:spPr>
      </p:pic>
      <p:pic>
        <p:nvPicPr>
          <p:cNvPr id="7" name="Bilde 6" descr="Et bilde som inneholder innendørs, vegg, tak, interiørdesign&#10;&#10;Automatisk generert beskrivelse">
            <a:extLst>
              <a:ext uri="{FF2B5EF4-FFF2-40B4-BE49-F238E27FC236}">
                <a16:creationId xmlns:a16="http://schemas.microsoft.com/office/drawing/2014/main" id="{010499F2-F4AB-7EB2-C17B-869561389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450" y="1201118"/>
            <a:ext cx="2482151" cy="3361196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DE201DC-7259-ACBD-DC54-5524324E5171}"/>
              </a:ext>
            </a:extLst>
          </p:cNvPr>
          <p:cNvSpPr txBox="1"/>
          <p:nvPr/>
        </p:nvSpPr>
        <p:spPr>
          <a:xfrm>
            <a:off x="3666839" y="4309481"/>
            <a:ext cx="429688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1350" dirty="0">
                <a:cs typeface="Arial"/>
              </a:rPr>
              <a:t>Pictures: Anne-Lene Løvig Glomsrød</a:t>
            </a:r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3235164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83B6F6-FA28-CAF7-AEC0-A410D6794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775"/>
              <a:t>Experiences</a:t>
            </a:r>
          </a:p>
        </p:txBody>
      </p:sp>
      <p:pic>
        <p:nvPicPr>
          <p:cNvPr id="6" name="Plassholder for innhold 5" descr="Et bilde som inneholder tekst, gresskar, halloween, squash&#10;&#10;Automatisk generert beskrivelse">
            <a:extLst>
              <a:ext uri="{FF2B5EF4-FFF2-40B4-BE49-F238E27FC236}">
                <a16:creationId xmlns:a16="http://schemas.microsoft.com/office/drawing/2014/main" id="{958B440A-EB7B-F6F3-BA9E-B2D7E8B414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1519215"/>
            <a:ext cx="4038600" cy="2756344"/>
          </a:xfrm>
          <a:noFill/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C1A5E76B-D70A-9999-F615-98CCAB5D4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 vert="horz" lIns="68580" tIns="34290" rIns="68580" bIns="34290" rtlCol="0" anchor="t">
            <a:normAutofit/>
          </a:bodyPr>
          <a:lstStyle/>
          <a:p>
            <a:pPr marL="342424" indent="-342424">
              <a:buFont typeface="Arial" panose="020B0604020202020204" pitchFamily="34" charset="0"/>
              <a:buChar char="•"/>
            </a:pPr>
            <a:r>
              <a:rPr lang="en-US" sz="2100">
                <a:ea typeface="Source Sans Pro"/>
              </a:rPr>
              <a:t>Make and test hypotheses –enhance communicative skills</a:t>
            </a:r>
            <a:endParaRPr lang="nb-NO"/>
          </a:p>
          <a:p>
            <a:pPr marL="342424" indent="-342424">
              <a:buFont typeface="Arial" panose="020B0604020202020204" pitchFamily="34" charset="0"/>
              <a:buChar char="•"/>
            </a:pPr>
            <a:r>
              <a:rPr lang="en-US" sz="2100">
                <a:ea typeface="Source Sans Pro"/>
              </a:rPr>
              <a:t>Work both physically and mentally</a:t>
            </a:r>
          </a:p>
          <a:p>
            <a:pPr marL="342424" indent="-342424">
              <a:buFont typeface="Arial" panose="020B0604020202020204" pitchFamily="34" charset="0"/>
              <a:buChar char="•"/>
            </a:pPr>
            <a:r>
              <a:rPr lang="en-US" sz="2100">
                <a:ea typeface="Source Sans Pro"/>
              </a:rPr>
              <a:t>All pupils were active –use each other's </a:t>
            </a:r>
            <a:r>
              <a:rPr lang="en-US" sz="2100" dirty="0">
                <a:ea typeface="Source Sans Pro"/>
              </a:rPr>
              <a:t>strengths</a:t>
            </a:r>
            <a:endParaRPr lang="en-US" sz="2100">
              <a:ea typeface="Source Sans Pro"/>
            </a:endParaRPr>
          </a:p>
          <a:p>
            <a:pPr marL="342424" indent="-342424">
              <a:buFont typeface="Arial" panose="020B0604020202020204" pitchFamily="34" charset="0"/>
            </a:pPr>
            <a:r>
              <a:rPr lang="en-US" sz="2100">
                <a:ea typeface="Source Sans Pro"/>
              </a:rPr>
              <a:t>Motivation</a:t>
            </a:r>
          </a:p>
          <a:p>
            <a:pPr marL="342424" indent="-342424">
              <a:buFont typeface="Arial" panose="020B0604020202020204" pitchFamily="34" charset="0"/>
            </a:pPr>
            <a:r>
              <a:rPr lang="en-US" sz="2100">
                <a:ea typeface="Source Sans Pro"/>
              </a:rPr>
              <a:t>Group dynamic</a:t>
            </a:r>
          </a:p>
          <a:p>
            <a:pPr marL="342424" indent="-342424"/>
            <a:endParaRPr lang="en-US" sz="1988">
              <a:ea typeface="Source Sans Pro"/>
            </a:endParaRPr>
          </a:p>
          <a:p>
            <a:pPr marL="342424" indent="-342424"/>
            <a:endParaRPr lang="en-US" sz="1988">
              <a:ea typeface="Source Sans Pro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9E726F-C9F3-6AF7-F59D-E68510E2EF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7" y="4768685"/>
            <a:ext cx="1684420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3434B3D5-64E6-4789-8865-9181F9E58FB9}" type="datetime1">
              <a:rPr lang="nb-NO" smtClean="0"/>
              <a:pPr>
                <a:spcAft>
                  <a:spcPts val="450"/>
                </a:spcAft>
              </a:pPr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E452CD4-916F-52E7-F028-ABFFF5422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4"/>
            <a:ext cx="411747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28ECCE09-4EB9-D24E-99A2-F5BDA1BD657E}" type="slidenum">
              <a:rPr lang="nb-NO" smtClean="0"/>
              <a:pPr>
                <a:spcAft>
                  <a:spcPts val="450"/>
                </a:spcAft>
              </a:pPr>
              <a:t>16</a:t>
            </a:fld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FF28FAD-0A9A-C81E-F56F-B0039CDF34C6}"/>
              </a:ext>
            </a:extLst>
          </p:cNvPr>
          <p:cNvSpPr txBox="1"/>
          <p:nvPr/>
        </p:nvSpPr>
        <p:spPr>
          <a:xfrm>
            <a:off x="592239" y="4511095"/>
            <a:ext cx="481351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1350" dirty="0">
                <a:cs typeface="Arial"/>
              </a:rPr>
              <a:t>Picture: Anne-Lene Løvig Glomsrød</a:t>
            </a:r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3280170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533BE3-9E5D-2800-08BF-5F149498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Hybrid Escape room </a:t>
            </a:r>
          </a:p>
        </p:txBody>
      </p:sp>
      <p:pic>
        <p:nvPicPr>
          <p:cNvPr id="7" name="Plassholder for innhold 6" descr="Et bilde som inneholder lilla, Grafikk, fiol, grafisk design&#10;&#10;Automatisk generert beskrivelse">
            <a:extLst>
              <a:ext uri="{FF2B5EF4-FFF2-40B4-BE49-F238E27FC236}">
                <a16:creationId xmlns:a16="http://schemas.microsoft.com/office/drawing/2014/main" id="{0BDB3916-0D75-6454-A587-2FF228A108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894005" y="1782464"/>
            <a:ext cx="1607143" cy="1578572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7E00ED-D138-787D-909A-84533C965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B3D5-64E6-4789-8865-9181F9E58FB9}" type="datetime1">
              <a:rPr lang="nb-NO" smtClean="0"/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4AAA6C-0A25-C2E0-6172-3DDE84CA4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8B8094B-052E-CC81-68A6-6E7B7725B68A}"/>
              </a:ext>
            </a:extLst>
          </p:cNvPr>
          <p:cNvSpPr txBox="1"/>
          <p:nvPr/>
        </p:nvSpPr>
        <p:spPr>
          <a:xfrm>
            <a:off x="3768429" y="3686671"/>
            <a:ext cx="160714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>
                <a:hlinkClick r:id="rId4" tooltip="https://ecampusontario.pressbooks.pub/oer4students/chapter/onenote-and-whiteboard/"/>
              </a:rPr>
              <a:t>Dette bildet</a:t>
            </a:r>
            <a:r>
              <a:rPr lang="en-US" sz="675"/>
              <a:t> av Ukjent forfatter er lisensiert under </a:t>
            </a:r>
            <a:r>
              <a:rPr lang="en-US" sz="675">
                <a:hlinkClick r:id="rId5" tooltip="https://creativecommons.org/licenses/by-nc-sa/3.0/"/>
              </a:rPr>
              <a:t>CC BY-SA-NC</a:t>
            </a:r>
            <a:endParaRPr lang="en-US" sz="675"/>
          </a:p>
        </p:txBody>
      </p:sp>
      <p:pic>
        <p:nvPicPr>
          <p:cNvPr id="10" name="Bilde 9" descr="Et bilde som inneholder tekst, skjermbilde, logo, Font&#10;&#10;Automatisk generert beskrivelse">
            <a:extLst>
              <a:ext uri="{FF2B5EF4-FFF2-40B4-BE49-F238E27FC236}">
                <a16:creationId xmlns:a16="http://schemas.microsoft.com/office/drawing/2014/main" id="{C3DA90ED-E11A-FFCF-379C-476042E5CB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25743" y="1512597"/>
            <a:ext cx="3609374" cy="168437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134E236-BA72-F65F-7A54-FFD8965D61FF}"/>
              </a:ext>
            </a:extLst>
          </p:cNvPr>
          <p:cNvSpPr txBox="1"/>
          <p:nvPr/>
        </p:nvSpPr>
        <p:spPr>
          <a:xfrm>
            <a:off x="1" y="5188823"/>
            <a:ext cx="5250656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>
                <a:hlinkClick r:id="rId7" tooltip="https://www.new-educ.com/%D8%A7%D8%B3%D8%AA%D8%AE%D8%AF%D8%A7%D9%85-%D9%86%D9%85%D8%A7%D8%B0%D8%AC-%D8%AC%D9%88%D8%AC%D9%84-%D9%81%D9%8A-%D8%A7%D9%84%D8%AA%D8%B9%D9%84%D9%8A%D9%85"/>
              </a:rPr>
              <a:t>Dette bildet</a:t>
            </a:r>
            <a:r>
              <a:rPr lang="en-US" sz="675"/>
              <a:t> av Ukjent forfatter er lisensiert under </a:t>
            </a:r>
            <a:r>
              <a:rPr lang="en-US" sz="675">
                <a:hlinkClick r:id="rId5" tooltip="https://creativecommons.org/licenses/by-nc-sa/3.0/"/>
              </a:rPr>
              <a:t>CC BY-SA-NC</a:t>
            </a:r>
            <a:endParaRPr lang="en-US" sz="675"/>
          </a:p>
        </p:txBody>
      </p:sp>
    </p:spTree>
    <p:extLst>
      <p:ext uri="{BB962C8B-B14F-4D97-AF65-F5344CB8AC3E}">
        <p14:creationId xmlns:p14="http://schemas.microsoft.com/office/powerpoint/2010/main" val="220747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A82D9B-B683-1331-4E83-43862D45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270" y="585264"/>
            <a:ext cx="3316390" cy="454527"/>
          </a:xfrm>
        </p:spPr>
        <p:txBody>
          <a:bodyPr>
            <a:normAutofit fontScale="90000"/>
          </a:bodyPr>
          <a:lstStyle/>
          <a:p>
            <a:r>
              <a:rPr lang="en-US" sz="3000"/>
              <a:t>Around the World: travel together to each continent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508BC5-2B81-CE79-6D84-759B04260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85" y="1788475"/>
            <a:ext cx="2406316" cy="2978789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en-US" b="0" i="0" dirty="0">
                <a:effectLst/>
                <a:latin typeface="__fkGroteskNeue_598ab8"/>
              </a:rPr>
              <a:t>North America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effectLst/>
                <a:latin typeface="__fkGroteskNeue_598ab8"/>
              </a:rPr>
              <a:t>South America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effectLst/>
                <a:latin typeface="__fkGroteskNeue_598ab8"/>
              </a:rPr>
              <a:t>Oceania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effectLst/>
                <a:latin typeface="__fkGroteskNeue_598ab8"/>
              </a:rPr>
              <a:t>Asia</a:t>
            </a:r>
          </a:p>
          <a:p>
            <a:pPr algn="l">
              <a:buFont typeface="+mj-lt"/>
              <a:buAutoNum type="arabicPeriod"/>
            </a:pPr>
            <a:r>
              <a:rPr lang="en-US" sz="3300" b="1" dirty="0">
                <a:latin typeface="__fkGroteskNeue_598ab8"/>
              </a:rPr>
              <a:t>Africa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effectLst/>
                <a:latin typeface="__fkGroteskNeue_598ab8"/>
              </a:rPr>
              <a:t>Norway</a:t>
            </a:r>
          </a:p>
          <a:p>
            <a:endParaRPr lang="en-US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9F17D9-8800-1EDE-2B39-69552BC26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B3D5-64E6-4789-8865-9181F9E58FB9}" type="datetime1">
              <a:rPr lang="nb-NO" smtClean="0"/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2CC5677-59F1-C781-C392-B5CBFE72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18</a:t>
            </a:fld>
            <a:endParaRPr lang="nb-NO"/>
          </a:p>
        </p:txBody>
      </p:sp>
      <p:pic>
        <p:nvPicPr>
          <p:cNvPr id="7" name="Bilde 6" descr="Et bilde som inneholder vegg, innendørs, tekst, klokke&#10;&#10;Automatisk generert beskrivelse">
            <a:extLst>
              <a:ext uri="{FF2B5EF4-FFF2-40B4-BE49-F238E27FC236}">
                <a16:creationId xmlns:a16="http://schemas.microsoft.com/office/drawing/2014/main" id="{CE86A20D-7AE8-ED8F-4CA1-1B9F21C531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3" y="1037896"/>
            <a:ext cx="2286147" cy="4064261"/>
          </a:xfrm>
          <a:prstGeom prst="rect">
            <a:avLst/>
          </a:prstGeom>
        </p:spPr>
      </p:pic>
      <p:pic>
        <p:nvPicPr>
          <p:cNvPr id="8" name="Bilde 7" descr="Et bilde som inneholder klær, person, vegg, innendørs&#10;&#10;Automatisk generert beskrivelse">
            <a:extLst>
              <a:ext uri="{FF2B5EF4-FFF2-40B4-BE49-F238E27FC236}">
                <a16:creationId xmlns:a16="http://schemas.microsoft.com/office/drawing/2014/main" id="{7591EF87-E34D-BDB5-F8CE-21E008751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647" y="3070026"/>
            <a:ext cx="3562533" cy="201464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6EE61DE-DC9D-4D8F-D90F-AB44E7E08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1454" y="592228"/>
            <a:ext cx="2344277" cy="280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5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BD1866-06D7-DAE4-8AD9-B8B07CB27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775" dirty="0">
                <a:ea typeface="Source Sans Pro"/>
              </a:rPr>
              <a:t>Storyline and </a:t>
            </a:r>
            <a:r>
              <a:rPr lang="nb-NO" sz="2775" dirty="0" err="1">
                <a:ea typeface="Source Sans Pro"/>
              </a:rPr>
              <a:t>escape</a:t>
            </a:r>
            <a:r>
              <a:rPr lang="nb-NO" sz="2775" dirty="0">
                <a:ea typeface="Source Sans Pro"/>
              </a:rPr>
              <a:t> </a:t>
            </a:r>
            <a:r>
              <a:rPr lang="nb-NO" sz="2775" dirty="0" err="1">
                <a:ea typeface="Source Sans Pro"/>
              </a:rPr>
              <a:t>room</a:t>
            </a:r>
            <a:r>
              <a:rPr lang="nb-NO" sz="2775" dirty="0">
                <a:ea typeface="Source Sans Pro"/>
              </a:rPr>
              <a:t>- Chapter </a:t>
            </a:r>
            <a:r>
              <a:rPr lang="nb-NO" sz="2775" dirty="0" err="1">
                <a:ea typeface="Source Sans Pro"/>
              </a:rPr>
              <a:t>on</a:t>
            </a:r>
            <a:r>
              <a:rPr lang="nb-NO" sz="2775" dirty="0">
                <a:ea typeface="Source Sans Pro"/>
              </a:rPr>
              <a:t> </a:t>
            </a:r>
            <a:r>
              <a:rPr lang="nb-NO" sz="2775" dirty="0" err="1">
                <a:ea typeface="Source Sans Pro"/>
              </a:rPr>
              <a:t>inclusion</a:t>
            </a:r>
            <a:r>
              <a:rPr lang="nb-NO" sz="2775" dirty="0">
                <a:ea typeface="Source Sans Pro"/>
              </a:rPr>
              <a:t> </a:t>
            </a: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03A3B06D-4FC4-DF7D-12B0-3C9A2FE3BD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1382911"/>
            <a:ext cx="4038600" cy="3028950"/>
          </a:xfrm>
          <a:prstGeom prst="rect">
            <a:avLst/>
          </a:prstGeom>
        </p:spPr>
      </p:pic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CF91A929-BB3A-895C-EEEF-A562B2ACB0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949801" y="1156188"/>
            <a:ext cx="1943987" cy="2399984"/>
          </a:xfrm>
          <a:prstGeom prst="rect">
            <a:avLst/>
          </a:prstGeo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3854F99-6B0F-F115-CFCF-2721E6B8D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23AE-6161-4878-91ED-C3B951F4CCC6}" type="datetime1">
              <a:rPr lang="nb-NO" smtClean="0"/>
              <a:t>15.11.2024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6D5127-CA20-CF91-C77C-0E75FFD88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19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40ACAE1-ECAE-9CAA-D0E0-EC89C067D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2848" y="1166386"/>
            <a:ext cx="1904729" cy="2351517"/>
          </a:xfrm>
          <a:prstGeom prst="rect">
            <a:avLst/>
          </a:prstGeom>
        </p:spPr>
      </p:pic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28EE156A-D746-5B5D-32BA-CFDE837B42C5}"/>
              </a:ext>
            </a:extLst>
          </p:cNvPr>
          <p:cNvSpPr/>
          <p:nvPr/>
        </p:nvSpPr>
        <p:spPr>
          <a:xfrm>
            <a:off x="5871325" y="2685811"/>
            <a:ext cx="1904729" cy="204460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Storyline </a:t>
            </a:r>
            <a:r>
              <a:rPr lang="en-US" sz="1350" err="1"/>
              <a:t>Demokrati</a:t>
            </a:r>
            <a:r>
              <a:rPr lang="en-US" sz="1350"/>
              <a:t> </a:t>
            </a:r>
            <a:r>
              <a:rPr lang="en-US" sz="1350" err="1"/>
              <a:t>og</a:t>
            </a:r>
            <a:r>
              <a:rPr lang="en-US" sz="1350"/>
              <a:t> </a:t>
            </a:r>
            <a:r>
              <a:rPr lang="en-US" sz="1350" err="1"/>
              <a:t>medborgerskap</a:t>
            </a:r>
            <a:endParaRPr lang="en-US" sz="1350"/>
          </a:p>
          <a:p>
            <a:pPr algn="ctr"/>
            <a:r>
              <a:rPr lang="en-US" sz="1350" err="1"/>
              <a:t>Mellomtrinn</a:t>
            </a:r>
            <a:endParaRPr lang="en-US" sz="1350"/>
          </a:p>
          <a:p>
            <a:pPr algn="ctr"/>
            <a:r>
              <a:rPr lang="en-US" sz="1350"/>
              <a:t>(coming soon!) </a:t>
            </a:r>
          </a:p>
        </p:txBody>
      </p:sp>
    </p:spTree>
    <p:extLst>
      <p:ext uri="{BB962C8B-B14F-4D97-AF65-F5344CB8AC3E}">
        <p14:creationId xmlns:p14="http://schemas.microsoft.com/office/powerpoint/2010/main" val="35168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8596A6-004A-F87B-E19B-4188B09EE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/>
              <a:t>Thank you!  </a:t>
            </a:r>
          </a:p>
        </p:txBody>
      </p:sp>
      <p:pic>
        <p:nvPicPr>
          <p:cNvPr id="7" name="Plassholder for innhold 6" descr="Et bilde som inneholder tekst, konstruksjon, dør, sort&#10;&#10;Automatisk generert beskrivelse">
            <a:extLst>
              <a:ext uri="{FF2B5EF4-FFF2-40B4-BE49-F238E27FC236}">
                <a16:creationId xmlns:a16="http://schemas.microsoft.com/office/drawing/2014/main" id="{BC4BBD87-29DD-5FFF-7536-01BC03648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7200" y="1632086"/>
            <a:ext cx="8229600" cy="2530602"/>
          </a:xfrm>
          <a:noFill/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7C1CA6-ADCC-4515-CBAC-21C875676F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7" y="4768685"/>
            <a:ext cx="1684420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3434B3D5-64E6-4789-8865-9181F9E58FB9}" type="datetime1">
              <a:rPr lang="nb-NO" smtClean="0"/>
              <a:pPr>
                <a:spcAft>
                  <a:spcPts val="450"/>
                </a:spcAft>
              </a:pPr>
              <a:t>15.11.2024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2B33997-548C-CAD1-B569-460AA237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4"/>
            <a:ext cx="411747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28ECCE09-4EB9-D24E-99A2-F5BDA1BD657E}" type="slidenum">
              <a:rPr lang="nb-NO" smtClean="0"/>
              <a:pPr>
                <a:spcAft>
                  <a:spcPts val="450"/>
                </a:spcAft>
              </a:pPr>
              <a:t>20</a:t>
            </a:fld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1F693C7-FB8B-8234-2009-7A99F7AC2041}"/>
              </a:ext>
            </a:extLst>
          </p:cNvPr>
          <p:cNvSpPr txBox="1"/>
          <p:nvPr/>
        </p:nvSpPr>
        <p:spPr>
          <a:xfrm>
            <a:off x="6727609" y="4012646"/>
            <a:ext cx="1959191" cy="173124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450"/>
              </a:spcAft>
            </a:pPr>
            <a:r>
              <a:rPr lang="en-US" sz="525">
                <a:solidFill>
                  <a:srgbClr val="FFFFFF"/>
                </a:solidFill>
                <a:hlinkClick r:id="rId4" tooltip="https://giochidatavolotop.com/escape-room-gioco-da-tavolo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bildet</a:t>
            </a:r>
            <a:r>
              <a:rPr lang="en-US" sz="525">
                <a:solidFill>
                  <a:srgbClr val="FFFFFF"/>
                </a:solidFill>
              </a:rPr>
              <a:t> av Ukjent forfatter er lisensiert under </a:t>
            </a:r>
            <a:r>
              <a:rPr lang="en-US" sz="525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525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93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99259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_presentasjon_m Navn_HIØ_logo" id="{47FCE6C5-9406-E148-8D36-38A4BD4289D3}" vid="{AA516CDC-4EF5-6A45-B6BB-0A60E86BA9E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75191625ED074C86DF93794C010480" ma:contentTypeVersion="14" ma:contentTypeDescription="Opprett et nytt dokument." ma:contentTypeScope="" ma:versionID="c89f3e24d4ed5d301f45af6ac045f5f9">
  <xsd:schema xmlns:xsd="http://www.w3.org/2001/XMLSchema" xmlns:xs="http://www.w3.org/2001/XMLSchema" xmlns:p="http://schemas.microsoft.com/office/2006/metadata/properties" xmlns:ns2="1c47aad1-0d21-4344-a926-3dbc28c6bbbb" xmlns:ns3="d0cd48da-12e1-47d3-83b4-3360d64bb684" targetNamespace="http://schemas.microsoft.com/office/2006/metadata/properties" ma:root="true" ma:fieldsID="07e4ba836575b3907ed4a88fed9865a2" ns2:_="" ns3:_="">
    <xsd:import namespace="1c47aad1-0d21-4344-a926-3dbc28c6bbbb"/>
    <xsd:import namespace="d0cd48da-12e1-47d3-83b4-3360d64bb6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47aad1-0d21-4344-a926-3dbc28c6bb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cd48da-12e1-47d3-83b4-3360d64bb68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9a9709c-b996-4d36-bdc7-eb597c871ac0}" ma:internalName="TaxCatchAll" ma:showField="CatchAllData" ma:web="d0cd48da-12e1-47d3-83b4-3360d64bb6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cd48da-12e1-47d3-83b4-3360d64bb684" xsi:nil="true"/>
    <lcf76f155ced4ddcb4097134ff3c332f xmlns="1c47aad1-0d21-4344-a926-3dbc28c6bb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DD465E0-3C3B-485B-91BD-32070C8F0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47aad1-0d21-4344-a926-3dbc28c6bbbb"/>
    <ds:schemaRef ds:uri="d0cd48da-12e1-47d3-83b4-3360d64bb6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A083E5-D799-4A54-A29F-23F50E073E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C8C388-5FAF-413E-BB93-2CAE271A92C3}">
  <ds:schemaRefs>
    <ds:schemaRef ds:uri="http://www.w3.org/XML/1998/namespace"/>
    <ds:schemaRef ds:uri="http://purl.org/dc/dcmitype/"/>
    <ds:schemaRef ds:uri="d0cd48da-12e1-47d3-83b4-3360d64bb684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documentManagement/types"/>
    <ds:schemaRef ds:uri="1c47aad1-0d21-4344-a926-3dbc28c6bbbb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HIOF-template-7.13.Presentasjonsmal-NOR-v.0.0</Template>
  <TotalTime>0</TotalTime>
  <Words>867</Words>
  <Application>Microsoft Macintosh PowerPoint</Application>
  <PresentationFormat>On-screen Show (16:9)</PresentationFormat>
  <Paragraphs>172</Paragraphs>
  <Slides>21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__fkGroteskNeue_598ab8</vt:lpstr>
      <vt:lpstr>Arial</vt:lpstr>
      <vt:lpstr>Calibri</vt:lpstr>
      <vt:lpstr>Mulish</vt:lpstr>
      <vt:lpstr>Source Sans Pro</vt:lpstr>
      <vt:lpstr>var(--font-fk-grotesk-neue)</vt:lpstr>
      <vt:lpstr>HIOF-template-7.13.Presentasjonsmal-NOR-v.0.0.3</vt:lpstr>
      <vt:lpstr>Presentasjon av Fremmedspråksenteret </vt:lpstr>
      <vt:lpstr>Døra er last </vt:lpstr>
      <vt:lpstr>The task</vt:lpstr>
      <vt:lpstr>Escape room</vt:lpstr>
      <vt:lpstr>PowerPoint Presentation</vt:lpstr>
      <vt:lpstr>Dette bildet av Ukjent forfatter er lisensiert under CC BY-NC-ND</vt:lpstr>
      <vt:lpstr>Who are we?  </vt:lpstr>
      <vt:lpstr>What is an escape room?</vt:lpstr>
      <vt:lpstr>Escape room – Different types</vt:lpstr>
      <vt:lpstr>Digital Escape Room- Animal Farm </vt:lpstr>
      <vt:lpstr>Inquiry-based practices</vt:lpstr>
      <vt:lpstr>In English, we explore</vt:lpstr>
      <vt:lpstr>Use your experience from today: Where might you find elements of inquiry-based practices in English?   </vt:lpstr>
      <vt:lpstr>PowerPoint Presentation</vt:lpstr>
      <vt:lpstr>Planning an escape room </vt:lpstr>
      <vt:lpstr>Experiences</vt:lpstr>
      <vt:lpstr>Hybrid Escape room </vt:lpstr>
      <vt:lpstr>Around the World: travel together to each continent</vt:lpstr>
      <vt:lpstr>Storyline and escape room- Chapter on inclusion </vt:lpstr>
      <vt:lpstr>Thank you! 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av Fremmedspråksenteret</dc:title>
  <dc:subject/>
  <dc:creator>Tina Louise Buckholm</dc:creator>
  <cp:keywords/>
  <dc:description/>
  <cp:lastModifiedBy>Tina Louise Buckholm</cp:lastModifiedBy>
  <cp:revision>38</cp:revision>
  <dcterms:created xsi:type="dcterms:W3CDTF">2021-11-08T09:18:49Z</dcterms:created>
  <dcterms:modified xsi:type="dcterms:W3CDTF">2024-11-15T11:50:50Z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0x0101005475191625ED074C86DF93794C010480</vt:lpwstr>
  </property>
  <property fmtid="{D5CDD505-2E9C-101B-9397-08002B2CF9AE}" pid="3" name="MediaServiceImageTags">
    <vt:lpwstr/>
  </property>
</Properties>
</file>