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29"/>
  </p:notesMasterIdLst>
  <p:handoutMasterIdLst>
    <p:handoutMasterId r:id="rId30"/>
  </p:handoutMasterIdLst>
  <p:sldIdLst>
    <p:sldId id="258" r:id="rId5"/>
    <p:sldId id="873" r:id="rId6"/>
    <p:sldId id="877" r:id="rId7"/>
    <p:sldId id="874" r:id="rId8"/>
    <p:sldId id="883" r:id="rId9"/>
    <p:sldId id="687" r:id="rId10"/>
    <p:sldId id="868" r:id="rId11"/>
    <p:sldId id="292" r:id="rId12"/>
    <p:sldId id="296" r:id="rId13"/>
    <p:sldId id="285" r:id="rId14"/>
    <p:sldId id="884" r:id="rId15"/>
    <p:sldId id="302" r:id="rId16"/>
    <p:sldId id="297" r:id="rId17"/>
    <p:sldId id="871" r:id="rId18"/>
    <p:sldId id="290" r:id="rId19"/>
    <p:sldId id="287" r:id="rId20"/>
    <p:sldId id="886" r:id="rId21"/>
    <p:sldId id="281" r:id="rId22"/>
    <p:sldId id="885" r:id="rId23"/>
    <p:sldId id="881" r:id="rId24"/>
    <p:sldId id="259" r:id="rId25"/>
    <p:sldId id="887" r:id="rId26"/>
    <p:sldId id="276" r:id="rId27"/>
    <p:sldId id="875" r:id="rId28"/>
  </p:sldIdLst>
  <p:sldSz cx="9144000" cy="5143500" type="screen16x9"/>
  <p:notesSz cx="6669088" cy="97536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464"/>
    <a:srgbClr val="A16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51" autoAdjust="0"/>
    <p:restoredTop sz="77806" autoAdjust="0"/>
  </p:normalViewPr>
  <p:slideViewPr>
    <p:cSldViewPr snapToGrid="0">
      <p:cViewPr varScale="1">
        <p:scale>
          <a:sx n="163" d="100"/>
          <a:sy n="163" d="100"/>
        </p:scale>
        <p:origin x="1980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it Hope Blå" userId="S::bho@hiof.no::3bf6603d-cf0c-4358-8a25-932e1d4caab4" providerId="AD" clId="Web-{82941C3F-E250-AC45-A18F-D23615B7F39D}"/>
    <pc:docChg chg="modSld">
      <pc:chgData name="Berit Hope Blå" userId="S::bho@hiof.no::3bf6603d-cf0c-4358-8a25-932e1d4caab4" providerId="AD" clId="Web-{82941C3F-E250-AC45-A18F-D23615B7F39D}" dt="2024-10-22T12:17:18.900" v="4"/>
      <pc:docMkLst>
        <pc:docMk/>
      </pc:docMkLst>
      <pc:sldChg chg="modNotes">
        <pc:chgData name="Berit Hope Blå" userId="S::bho@hiof.no::3bf6603d-cf0c-4358-8a25-932e1d4caab4" providerId="AD" clId="Web-{82941C3F-E250-AC45-A18F-D23615B7F39D}" dt="2024-10-22T12:17:16.010" v="3"/>
        <pc:sldMkLst>
          <pc:docMk/>
          <pc:sldMk cId="1273748805" sldId="287"/>
        </pc:sldMkLst>
      </pc:sldChg>
      <pc:sldChg chg="modNotes">
        <pc:chgData name="Berit Hope Blå" userId="S::bho@hiof.no::3bf6603d-cf0c-4358-8a25-932e1d4caab4" providerId="AD" clId="Web-{82941C3F-E250-AC45-A18F-D23615B7F39D}" dt="2024-10-22T12:17:12.994" v="2"/>
        <pc:sldMkLst>
          <pc:docMk/>
          <pc:sldMk cId="2073865572" sldId="290"/>
        </pc:sldMkLst>
      </pc:sldChg>
      <pc:sldChg chg="modNotes">
        <pc:chgData name="Berit Hope Blå" userId="S::bho@hiof.no::3bf6603d-cf0c-4358-8a25-932e1d4caab4" providerId="AD" clId="Web-{82941C3F-E250-AC45-A18F-D23615B7F39D}" dt="2024-10-22T12:17:06.525" v="0"/>
        <pc:sldMkLst>
          <pc:docMk/>
          <pc:sldMk cId="59560596" sldId="297"/>
        </pc:sldMkLst>
      </pc:sldChg>
      <pc:sldChg chg="modNotes">
        <pc:chgData name="Berit Hope Blå" userId="S::bho@hiof.no::3bf6603d-cf0c-4358-8a25-932e1d4caab4" providerId="AD" clId="Web-{82941C3F-E250-AC45-A18F-D23615B7F39D}" dt="2024-10-22T12:17:10.494" v="1"/>
        <pc:sldMkLst>
          <pc:docMk/>
          <pc:sldMk cId="1478024827" sldId="871"/>
        </pc:sldMkLst>
      </pc:sldChg>
      <pc:sldChg chg="modNotes">
        <pc:chgData name="Berit Hope Blå" userId="S::bho@hiof.no::3bf6603d-cf0c-4358-8a25-932e1d4caab4" providerId="AD" clId="Web-{82941C3F-E250-AC45-A18F-D23615B7F39D}" dt="2024-10-22T12:17:18.900" v="4"/>
        <pc:sldMkLst>
          <pc:docMk/>
          <pc:sldMk cId="169243365" sldId="88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EA7454-26F6-4A33-B1BC-C8913A7F5F01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1F77BBD1-8418-4BDC-875A-81D6EF882DB4}">
      <dgm:prSet phldrT="[Tekst]"/>
      <dgm:spPr>
        <a:solidFill>
          <a:schemeClr val="tx1">
            <a:lumMod val="50000"/>
            <a:lumOff val="50000"/>
            <a:alpha val="50000"/>
          </a:schemeClr>
        </a:solidFill>
      </dgm:spPr>
      <dgm:t>
        <a:bodyPr/>
        <a:lstStyle/>
        <a:p>
          <a:endParaRPr lang="nb-NO" dirty="0"/>
        </a:p>
        <a:p>
          <a:endParaRPr lang="nb-NO" dirty="0"/>
        </a:p>
      </dgm:t>
    </dgm:pt>
    <dgm:pt modelId="{CE5EA254-1F72-4BBE-960D-C24EB0F56F19}" type="parTrans" cxnId="{CA339C55-26CB-44ED-848C-BF318577095B}">
      <dgm:prSet/>
      <dgm:spPr/>
      <dgm:t>
        <a:bodyPr/>
        <a:lstStyle/>
        <a:p>
          <a:endParaRPr lang="nb-NO"/>
        </a:p>
      </dgm:t>
    </dgm:pt>
    <dgm:pt modelId="{4617863E-7202-43C4-83FF-F674833E6DB4}" type="sibTrans" cxnId="{CA339C55-26CB-44ED-848C-BF318577095B}">
      <dgm:prSet/>
      <dgm:spPr/>
      <dgm:t>
        <a:bodyPr/>
        <a:lstStyle/>
        <a:p>
          <a:endParaRPr lang="nb-NO"/>
        </a:p>
      </dgm:t>
    </dgm:pt>
    <dgm:pt modelId="{257BFAFE-ABE8-4DDF-9C50-E36A7D19CF2C}">
      <dgm:prSet phldrT="[Tekst]"/>
      <dgm:spPr>
        <a:solidFill>
          <a:schemeClr val="tx1">
            <a:lumMod val="50000"/>
            <a:lumOff val="50000"/>
            <a:alpha val="50000"/>
          </a:schemeClr>
        </a:solidFill>
      </dgm:spPr>
      <dgm:t>
        <a:bodyPr/>
        <a:lstStyle/>
        <a:p>
          <a:endParaRPr lang="nb-NO" dirty="0"/>
        </a:p>
        <a:p>
          <a:endParaRPr lang="nb-NO" dirty="0"/>
        </a:p>
      </dgm:t>
    </dgm:pt>
    <dgm:pt modelId="{1CAADE58-4647-4A23-A2B2-7AA2C3E6B003}" type="parTrans" cxnId="{A1032C39-C4FD-4AE2-8607-B7F88A669193}">
      <dgm:prSet/>
      <dgm:spPr/>
      <dgm:t>
        <a:bodyPr/>
        <a:lstStyle/>
        <a:p>
          <a:endParaRPr lang="nb-NO"/>
        </a:p>
      </dgm:t>
    </dgm:pt>
    <dgm:pt modelId="{2B69504E-6B8F-4C84-8855-DAA454992E81}" type="sibTrans" cxnId="{A1032C39-C4FD-4AE2-8607-B7F88A669193}">
      <dgm:prSet/>
      <dgm:spPr/>
      <dgm:t>
        <a:bodyPr/>
        <a:lstStyle/>
        <a:p>
          <a:endParaRPr lang="nb-NO"/>
        </a:p>
      </dgm:t>
    </dgm:pt>
    <dgm:pt modelId="{CFA8B49A-67CB-4878-BC40-FE1D6C440B5A}" type="pres">
      <dgm:prSet presAssocID="{CEEA7454-26F6-4A33-B1BC-C8913A7F5F01}" presName="compositeShape" presStyleCnt="0">
        <dgm:presLayoutVars>
          <dgm:chMax val="7"/>
          <dgm:dir/>
          <dgm:resizeHandles val="exact"/>
        </dgm:presLayoutVars>
      </dgm:prSet>
      <dgm:spPr/>
    </dgm:pt>
    <dgm:pt modelId="{AF6A0C3D-7E7A-49CA-9CBF-8D5B56A64C82}" type="pres">
      <dgm:prSet presAssocID="{1F77BBD1-8418-4BDC-875A-81D6EF882DB4}" presName="circ1" presStyleLbl="vennNode1" presStyleIdx="0" presStyleCnt="2" custLinFactNeighborX="4112" custLinFactNeighborY="-745"/>
      <dgm:spPr/>
    </dgm:pt>
    <dgm:pt modelId="{3D6736B0-0AB7-4F2D-BE21-619E11637F74}" type="pres">
      <dgm:prSet presAssocID="{1F77BBD1-8418-4BDC-875A-81D6EF882DB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ACB7C44-6F5D-498C-B5A8-CF78E173C018}" type="pres">
      <dgm:prSet presAssocID="{257BFAFE-ABE8-4DDF-9C50-E36A7D19CF2C}" presName="circ2" presStyleLbl="vennNode1" presStyleIdx="1" presStyleCnt="2" custScaleY="101498" custLinFactNeighborX="-4897" custLinFactNeighborY="-87"/>
      <dgm:spPr/>
    </dgm:pt>
    <dgm:pt modelId="{CA0DA1EC-2FF6-4E65-9AA3-6EA7646376AA}" type="pres">
      <dgm:prSet presAssocID="{257BFAFE-ABE8-4DDF-9C50-E36A7D19CF2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1BB8C2D-2E83-4DDB-8005-F1F63B1D9BB6}" type="presOf" srcId="{1F77BBD1-8418-4BDC-875A-81D6EF882DB4}" destId="{3D6736B0-0AB7-4F2D-BE21-619E11637F74}" srcOrd="1" destOrd="0" presId="urn:microsoft.com/office/officeart/2005/8/layout/venn1"/>
    <dgm:cxn modelId="{9488AC33-617E-4DCE-A415-2DF141A69B27}" type="presOf" srcId="{1F77BBD1-8418-4BDC-875A-81D6EF882DB4}" destId="{AF6A0C3D-7E7A-49CA-9CBF-8D5B56A64C82}" srcOrd="0" destOrd="0" presId="urn:microsoft.com/office/officeart/2005/8/layout/venn1"/>
    <dgm:cxn modelId="{A1032C39-C4FD-4AE2-8607-B7F88A669193}" srcId="{CEEA7454-26F6-4A33-B1BC-C8913A7F5F01}" destId="{257BFAFE-ABE8-4DDF-9C50-E36A7D19CF2C}" srcOrd="1" destOrd="0" parTransId="{1CAADE58-4647-4A23-A2B2-7AA2C3E6B003}" sibTransId="{2B69504E-6B8F-4C84-8855-DAA454992E81}"/>
    <dgm:cxn modelId="{90116E67-E38C-437B-8390-85B99C3FE4B1}" type="presOf" srcId="{257BFAFE-ABE8-4DDF-9C50-E36A7D19CF2C}" destId="{9ACB7C44-6F5D-498C-B5A8-CF78E173C018}" srcOrd="0" destOrd="0" presId="urn:microsoft.com/office/officeart/2005/8/layout/venn1"/>
    <dgm:cxn modelId="{CA339C55-26CB-44ED-848C-BF318577095B}" srcId="{CEEA7454-26F6-4A33-B1BC-C8913A7F5F01}" destId="{1F77BBD1-8418-4BDC-875A-81D6EF882DB4}" srcOrd="0" destOrd="0" parTransId="{CE5EA254-1F72-4BBE-960D-C24EB0F56F19}" sibTransId="{4617863E-7202-43C4-83FF-F674833E6DB4}"/>
    <dgm:cxn modelId="{9A64FD9A-A9E9-4068-99B1-769434BDC151}" type="presOf" srcId="{CEEA7454-26F6-4A33-B1BC-C8913A7F5F01}" destId="{CFA8B49A-67CB-4878-BC40-FE1D6C440B5A}" srcOrd="0" destOrd="0" presId="urn:microsoft.com/office/officeart/2005/8/layout/venn1"/>
    <dgm:cxn modelId="{102F8AB4-905A-4ECB-8220-8BB5131482F0}" type="presOf" srcId="{257BFAFE-ABE8-4DDF-9C50-E36A7D19CF2C}" destId="{CA0DA1EC-2FF6-4E65-9AA3-6EA7646376AA}" srcOrd="1" destOrd="0" presId="urn:microsoft.com/office/officeart/2005/8/layout/venn1"/>
    <dgm:cxn modelId="{B0154F25-973D-45D6-9B22-89E96CE613F1}" type="presParOf" srcId="{CFA8B49A-67CB-4878-BC40-FE1D6C440B5A}" destId="{AF6A0C3D-7E7A-49CA-9CBF-8D5B56A64C82}" srcOrd="0" destOrd="0" presId="urn:microsoft.com/office/officeart/2005/8/layout/venn1"/>
    <dgm:cxn modelId="{05144969-15CB-4B55-8912-AC97F009F744}" type="presParOf" srcId="{CFA8B49A-67CB-4878-BC40-FE1D6C440B5A}" destId="{3D6736B0-0AB7-4F2D-BE21-619E11637F74}" srcOrd="1" destOrd="0" presId="urn:microsoft.com/office/officeart/2005/8/layout/venn1"/>
    <dgm:cxn modelId="{48C66AD4-474E-4956-B3FE-335066384F5F}" type="presParOf" srcId="{CFA8B49A-67CB-4878-BC40-FE1D6C440B5A}" destId="{9ACB7C44-6F5D-498C-B5A8-CF78E173C018}" srcOrd="2" destOrd="0" presId="urn:microsoft.com/office/officeart/2005/8/layout/venn1"/>
    <dgm:cxn modelId="{F7CCFE1C-70FB-4C81-9926-F8C0EB420F45}" type="presParOf" srcId="{CFA8B49A-67CB-4878-BC40-FE1D6C440B5A}" destId="{CA0DA1EC-2FF6-4E65-9AA3-6EA7646376AA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6A0C3D-7E7A-49CA-9CBF-8D5B56A64C82}">
      <dsp:nvSpPr>
        <dsp:cNvPr id="0" name=""/>
        <dsp:cNvSpPr/>
      </dsp:nvSpPr>
      <dsp:spPr>
        <a:xfrm>
          <a:off x="328592" y="381329"/>
          <a:ext cx="4023885" cy="4023885"/>
        </a:xfrm>
        <a:prstGeom prst="ellipse">
          <a:avLst/>
        </a:prstGeom>
        <a:solidFill>
          <a:schemeClr val="tx1">
            <a:lumMod val="50000"/>
            <a:lumOff val="5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6500" kern="1200" dirty="0"/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6500" kern="1200" dirty="0"/>
        </a:p>
      </dsp:txBody>
      <dsp:txXfrm>
        <a:off x="890486" y="855832"/>
        <a:ext cx="2320078" cy="3074880"/>
      </dsp:txXfrm>
    </dsp:sp>
    <dsp:sp modelId="{9ACB7C44-6F5D-498C-B5A8-CF78E173C018}">
      <dsp:nvSpPr>
        <dsp:cNvPr id="0" name=""/>
        <dsp:cNvSpPr/>
      </dsp:nvSpPr>
      <dsp:spPr>
        <a:xfrm>
          <a:off x="2866178" y="377668"/>
          <a:ext cx="4023885" cy="4084163"/>
        </a:xfrm>
        <a:prstGeom prst="ellipse">
          <a:avLst/>
        </a:prstGeom>
        <a:solidFill>
          <a:schemeClr val="tx1">
            <a:lumMod val="50000"/>
            <a:lumOff val="5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6500" kern="1200" dirty="0"/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6500" kern="1200" dirty="0"/>
        </a:p>
      </dsp:txBody>
      <dsp:txXfrm>
        <a:off x="4008091" y="859278"/>
        <a:ext cx="2320078" cy="3120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264227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777607" y="9264227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44867-3A3C-8F4F-AA72-C1B9EB729F72}" type="datetimeFigureOut">
              <a:rPr lang="nb-NO" smtClean="0"/>
              <a:t>22.10.2024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31838"/>
            <a:ext cx="6500812" cy="3657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909" y="4632960"/>
            <a:ext cx="5335270" cy="438912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264227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7607" y="9264227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C457E-F630-C147-B67D-734B6B1CD9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8038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2164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4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0752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3249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4884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5463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78289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3273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8096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5109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u="none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0369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2229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48722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6887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55696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4995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9740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01486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259EA3-93C9-48D7-8FC9-218BAC916842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93647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259EA3-93C9-48D7-8FC9-218BAC916842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81015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87939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8089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69D97299-2ACC-2246-9998-AAC0BBB7B871}" type="datetime1">
              <a:rPr lang="nb-NO" smtClean="0"/>
              <a:t>22.10.2024</a:t>
            </a:fld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C3B65663-CE2E-9243-8334-6C2062E48C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5759" y="1203159"/>
            <a:ext cx="8321041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44AB339-F0E1-A746-A0DD-B8B314440945}" type="datetime1">
              <a:rPr lang="nb-NO" smtClean="0"/>
              <a:pPr/>
              <a:t>22.10.2024</a:t>
            </a:fld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55F3B6F9-433F-0E46-95E5-EAF47831AB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9E94112C-0478-EE43-A921-899B54C76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1-Bl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662A4D14-E063-8C4B-BD5B-67DBF4AA5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1203159"/>
            <a:ext cx="8321041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 dirty="0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B1E2CD10-F059-6C4C-8E30-7139917AF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  <p:sp>
        <p:nvSpPr>
          <p:cNvPr id="7" name="Plassholder for dato 2">
            <a:extLst>
              <a:ext uri="{FF2B5EF4-FFF2-40B4-BE49-F238E27FC236}">
                <a16:creationId xmlns:a16="http://schemas.microsoft.com/office/drawing/2014/main" id="{4CC3EB2D-31A2-1247-A756-2910CD3139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108520" y="4768684"/>
            <a:ext cx="1273475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644AB339-F0E1-A746-A0DD-B8B314440945}" type="datetime1">
              <a:rPr lang="nb-NO" smtClean="0"/>
              <a:pPr/>
              <a:t>22.10.2024</a:t>
            </a:fld>
            <a:endParaRPr lang="nb-NO" dirty="0"/>
          </a:p>
        </p:txBody>
      </p:sp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7B555837-32CA-464A-BA8C-0298870664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FF5EF9-C484-D748-964B-06FC147FE0F7}" type="datetime1">
              <a:rPr lang="nb-NO" smtClean="0"/>
              <a:t>22.10.2024</a:t>
            </a:fld>
            <a:endParaRPr lang="nb-NO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FDA8A719-80B3-9D4C-BB35-11A6CAA48C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7108518" y="4768684"/>
            <a:ext cx="127347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22.10.2024</a:t>
            </a:fld>
            <a:endParaRPr lang="nb-NO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86491754-3342-654B-8581-BC1EB96B71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17D421F3-CC1C-BF4E-9AEE-D1C1583F39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>
                <a:solidFill>
                  <a:schemeClr val="bg2"/>
                </a:solidFill>
              </a:rPr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7108519" y="4768684"/>
            <a:ext cx="1273477" cy="273844"/>
          </a:xfrm>
          <a:prstGeom prst="rect">
            <a:avLst/>
          </a:prstGeom>
        </p:spPr>
        <p:txBody>
          <a:bodyPr/>
          <a:lstStyle/>
          <a:p>
            <a:fld id="{9BD46D0C-2F8A-B642-A138-BA59C775D20D}" type="datetime1">
              <a:rPr lang="nb-NO" smtClean="0"/>
              <a:t>22.10.2024</a:t>
            </a:fld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bunntekst 3">
            <a:extLst>
              <a:ext uri="{FF2B5EF4-FFF2-40B4-BE49-F238E27FC236}">
                <a16:creationId xmlns:a16="http://schemas.microsoft.com/office/drawing/2014/main" id="{24D1C6CD-A7A7-BC44-8A11-50C7EECC8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AB5A204A-9A75-3C4C-BAD0-3FE6FE661701}" type="datetime1">
              <a:rPr lang="nb-NO" smtClean="0"/>
              <a:t>22.10.2024</a:t>
            </a:fld>
            <a:endParaRPr lang="nb-NO" dirty="0"/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bunntekst 3">
            <a:extLst>
              <a:ext uri="{FF2B5EF4-FFF2-40B4-BE49-F238E27FC236}">
                <a16:creationId xmlns:a16="http://schemas.microsoft.com/office/drawing/2014/main" id="{010D248C-C7DA-7E43-8626-31737E6822E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E7682955-BE7A-5C4C-84B8-41580681C190}" type="datetime1">
              <a:rPr lang="nb-NO" smtClean="0"/>
              <a:t>22.10.2024</a:t>
            </a:fld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451479CC-CFAC-754E-8AE4-4381A271CC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7108519" y="4768684"/>
            <a:ext cx="1273477" cy="273844"/>
          </a:xfrm>
          <a:prstGeom prst="rect">
            <a:avLst/>
          </a:prstGeom>
        </p:spPr>
        <p:txBody>
          <a:bodyPr/>
          <a:lstStyle/>
          <a:p>
            <a:fld id="{691A57B6-EDFB-B447-8B14-79CCE6E543ED}" type="datetime1">
              <a:rPr lang="nb-NO" smtClean="0"/>
              <a:t>22.10.2024</a:t>
            </a:fld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bunntekst 3">
            <a:extLst>
              <a:ext uri="{FF2B5EF4-FFF2-40B4-BE49-F238E27FC236}">
                <a16:creationId xmlns:a16="http://schemas.microsoft.com/office/drawing/2014/main" id="{3382E16C-3084-874F-A02F-454AE6AA9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her for å sette inn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7E02B3D7-CAAD-CD4A-9ADE-B7023038E292}" type="datetime1">
              <a:rPr lang="nb-NO" smtClean="0"/>
              <a:t>22.10.2024</a:t>
            </a:fld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17E843E-5DBB-0E4F-AD77-0BCCA3B626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0256" y="4734492"/>
            <a:ext cx="1427177" cy="409008"/>
          </a:xfrm>
          <a:prstGeom prst="rect">
            <a:avLst/>
          </a:prstGeom>
        </p:spPr>
      </p:pic>
      <p:sp>
        <p:nvSpPr>
          <p:cNvPr id="9" name="Plassholder for bunntekst 3">
            <a:extLst>
              <a:ext uri="{FF2B5EF4-FFF2-40B4-BE49-F238E27FC236}">
                <a16:creationId xmlns:a16="http://schemas.microsoft.com/office/drawing/2014/main" id="{87B9B688-F0B5-124C-8510-8D3A75F6B9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file:////Users/heidi/Dropbox/jobber/DROPBOX%202020/M20066_FSS_Powerpointmal/JPG/FSS_PPT_MAL%20SKISSEunderlag4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r:link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E0BCA7D-D86F-3243-896F-8EB4AFE1C71D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50256" y="4734492"/>
            <a:ext cx="1427177" cy="409008"/>
          </a:xfrm>
          <a:prstGeom prst="rect">
            <a:avLst/>
          </a:prstGeom>
        </p:spPr>
      </p:pic>
      <p:sp>
        <p:nvSpPr>
          <p:cNvPr id="7" name="Plassholder for dato 2">
            <a:extLst>
              <a:ext uri="{FF2B5EF4-FFF2-40B4-BE49-F238E27FC236}">
                <a16:creationId xmlns:a16="http://schemas.microsoft.com/office/drawing/2014/main" id="{32FDBD63-E452-314D-B5C7-A2664932A8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108520" y="4768684"/>
            <a:ext cx="1273475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44AB339-F0E1-A746-A0DD-B8B314440945}" type="datetime1">
              <a:rPr lang="nb-NO" smtClean="0"/>
              <a:pPr/>
              <a:t>22.10.2024</a:t>
            </a:fld>
            <a:endParaRPr lang="nb-NO" dirty="0"/>
          </a:p>
        </p:txBody>
      </p:sp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6E899F66-3572-574A-868D-4CE1BF8876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v.uio.no/forskning/satsinger/fiks/kunnskapsbase/elevaktive-arbeidsformer/lering-gjennom-a-utforske/lereplanen-lk20-forventer-utforskning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udir.no/lk20/overordnet-del/opplaringens-verdigrunnlag/1.4-skaperglede-engasjement-og-utforskertrang?lang=nob" TargetMode="Externa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dir.no/lk20/overordnet-del/opplaringens-verdigrunnlag/1.4-skaperglede-engasjement-og-utforskertrang?lang=nob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dir.no/laring-og-trivsel/lareplanverket/forsok-og-pagaende-arbeid/Retningslinjer-for-utforming-av-lareplaner-for-fag-/vedlegg/#verbbeskrivels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herrspitau.de/rtfm/90_denkebene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wav"/><Relationship Id="rId5" Type="http://schemas.microsoft.com/office/2007/relationships/media" Target="../media/media3.wav"/><Relationship Id="rId10" Type="http://schemas.openxmlformats.org/officeDocument/2006/relationships/image" Target="../media/image15.png"/><Relationship Id="rId4" Type="http://schemas.openxmlformats.org/officeDocument/2006/relationships/audio" Target="../media/media2.mp3"/><Relationship Id="rId9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hyperlink" Target="https://www.slideshare.net/slideshow/ein-bild-beschreiben/72955825" TargetMode="External"/><Relationship Id="rId4" Type="http://schemas.openxmlformats.org/officeDocument/2006/relationships/hyperlink" Target="https://online-sammlung.hamburger-kunsthalle.de/en/objekt/HK-5161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de.wikipedia.org/wiki/Der_Watzmann_(Gem%C3%A4lde)#/media/Datei:Caspar_David_Friedrich_-_The_Watzmann_(1824-25).jpg" TargetMode="External"/><Relationship Id="rId13" Type="http://schemas.openxmlformats.org/officeDocument/2006/relationships/hyperlink" Target="https://upload.wikimedia.org/wikipedia/commons/6/65/Caspar_David_Friedrich_-_Nordische_Landschaft%2C_Fr%C3%BChling.jpg" TargetMode="External"/><Relationship Id="rId3" Type="http://schemas.openxmlformats.org/officeDocument/2006/relationships/image" Target="../media/image22.png"/><Relationship Id="rId7" Type="http://schemas.openxmlformats.org/officeDocument/2006/relationships/hyperlink" Target="https://upload.wikimedia.org/wikipedia/commons/0/0e/CasparDavidFriedrich_Der_Abend.jpg" TargetMode="External"/><Relationship Id="rId12" Type="http://schemas.openxmlformats.org/officeDocument/2006/relationships/hyperlink" Target="https://upload.wikimedia.org/wikipedia/commons/d/d1/Caspar_David_Friedrich_-_Felsenlandschaft_im_Elbsandsteingebirge.jp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e.wikipedia.org/wiki/Gebirgslandschaft_mit_Regenbogen#/media/Datei:Caspar_David_Friedrich_020.jpg" TargetMode="External"/><Relationship Id="rId11" Type="http://schemas.openxmlformats.org/officeDocument/2006/relationships/hyperlink" Target="https://upload.wikimedia.org/wikipedia/commons/a/ac/Caspar_David_Friedrich_-_Der_Sommer_%28Landschaft_mit_Liebespaar%29.jpg" TargetMode="External"/><Relationship Id="rId5" Type="http://schemas.openxmlformats.org/officeDocument/2006/relationships/image" Target="../media/image23.png"/><Relationship Id="rId15" Type="http://schemas.openxmlformats.org/officeDocument/2006/relationships/hyperlink" Target="https://upload.wikimedia.org/wikipedia/commons/b/bf/Kreidefelsen_%281825-1826%29_-_Caspar_David_Friedrich_%28MbK%2C_Leipzig%29.jpg" TargetMode="External"/><Relationship Id="rId10" Type="http://schemas.openxmlformats.org/officeDocument/2006/relationships/hyperlink" Target="https://upload.wikimedia.org/wikipedia/commons/6/64/Caspar_David_Friedrich_027.jpg" TargetMode="External"/><Relationship Id="rId4" Type="http://schemas.microsoft.com/office/2007/relationships/hdphoto" Target="../media/hdphoto2.wdp"/><Relationship Id="rId9" Type="http://schemas.openxmlformats.org/officeDocument/2006/relationships/hyperlink" Target="https://upload.wikimedia.org/wikipedia/commons/7/7e/Caspar_David_Friedrich_-_Frau_vor_untergehender_Sonne.jpg" TargetMode="External"/><Relationship Id="rId14" Type="http://schemas.openxmlformats.org/officeDocument/2006/relationships/hyperlink" Target="https://upload.wikimedia.org/wikipedia/commons/4/42/Rast_bei_der_Heuernte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online-sammlung.hamburger-kunsthalle.de/en/objekt/HK-5161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9.png"/><Relationship Id="rId4" Type="http://schemas.openxmlformats.org/officeDocument/2006/relationships/diagramLayout" Target="../diagrams/layout1.xml"/><Relationship Id="rId9" Type="http://schemas.openxmlformats.org/officeDocument/2006/relationships/hyperlink" Target="https://www.nasjonalmuseet.no/samlingen/objekt/NG.M.0054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hyperlink" Target="https://www.hiof.no/fss/leringsressurser/skole-i-praksis/drama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uckomenta-shop.de/shop/gem%C3%A4lde-repliken-ungerahmt/klassische-meister/" TargetMode="External"/><Relationship Id="rId3" Type="http://schemas.openxmlformats.org/officeDocument/2006/relationships/hyperlink" Target="https://www.faz.net/aktuell/feuilleton/kunst-und-architektur/die-letzte-generation-versucht-caspar-david-friedrichs-wanderer-zu-ueberkleben-18790672.html" TargetMode="External"/><Relationship Id="rId7" Type="http://schemas.openxmlformats.org/officeDocument/2006/relationships/hyperlink" Target="https://fotografieundreisen.de/caspar-david-friedrich-in-hambur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welt.de/kultur/literarischewelt/plus157584811/Unsere-neue-Romantik-Flucht-oder-Bewusstseinswandel.html" TargetMode="External"/><Relationship Id="rId11" Type="http://schemas.openxmlformats.org/officeDocument/2006/relationships/hyperlink" Target="https://www.redbubble.com/de/i/poster/Wanderer-%C3%BCber-dem-Nebelmeer-wieder-besucht-von-exceedthedose/63925664.LVTDI" TargetMode="External"/><Relationship Id="rId5" Type="http://schemas.openxmlformats.org/officeDocument/2006/relationships/hyperlink" Target="https://www.gymnasium-oberalster.de/aktuelles/auf-den-spuren-von-caspar-david-friedrich-in-der-hamburger-kunsthalle/" TargetMode="External"/><Relationship Id="rId10" Type="http://schemas.openxmlformats.org/officeDocument/2006/relationships/hyperlink" Target="https://blog.saechsische-schweiz.de/ausflugtipps/kunstwettbewerb/" TargetMode="External"/><Relationship Id="rId4" Type="http://schemas.openxmlformats.org/officeDocument/2006/relationships/hyperlink" Target="https://www.redbubble.com/de/i/poster/Wanderer-%C3%BCber-dem-M%C3%BCllmeer-von-7115/41255051.LVTDI" TargetMode="External"/><Relationship Id="rId9" Type="http://schemas.openxmlformats.org/officeDocument/2006/relationships/hyperlink" Target="https://www.edgehill.ac.uk/news/2019/05/the-romantic-ridiculous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lbertinum.skd.museum/ausstellungen/dahl-friedrich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fototour-deutschland.de/portfolios/wanderer-ueber-dem-nebelmeer-saechsische-schweiz" TargetMode="Externa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upload.wikimedia.org/wikipedia/commons/a/ac/Caspar_David_Friedrich_-_Der_Sommer_%28Landschaft_mit_Liebespaar%29.jpg" TargetMode="External"/><Relationship Id="rId3" Type="http://schemas.openxmlformats.org/officeDocument/2006/relationships/hyperlink" Target="https://de.wikipedia.org/wiki/Gebirgslandschaft_mit_Regenbogen#/media/Datei:Caspar_David_Friedrich_020.jpg" TargetMode="External"/><Relationship Id="rId7" Type="http://schemas.openxmlformats.org/officeDocument/2006/relationships/hyperlink" Target="https://upload.wikimedia.org/wikipedia/commons/6/64/Caspar_David_Friedrich_027.jpg" TargetMode="External"/><Relationship Id="rId12" Type="http://schemas.openxmlformats.org/officeDocument/2006/relationships/hyperlink" Target="https://upload.wikimedia.org/wikipedia/commons/b/bf/Kreidefelsen_%281825-1826%29_-_Caspar_David_Friedrich_%28MbK%2C_Leipzig%29.jp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pload.wikimedia.org/wikipedia/commons/7/7e/Caspar_David_Friedrich_-_Frau_vor_untergehender_Sonne.jpg" TargetMode="External"/><Relationship Id="rId11" Type="http://schemas.openxmlformats.org/officeDocument/2006/relationships/hyperlink" Target="https://upload.wikimedia.org/wikipedia/commons/4/42/Rast_bei_der_Heuernte.jpg" TargetMode="External"/><Relationship Id="rId5" Type="http://schemas.openxmlformats.org/officeDocument/2006/relationships/hyperlink" Target="https://de.wikipedia.org/wiki/Der_Watzmann_(Gem%C3%A4lde)#/media/Datei:Caspar_David_Friedrich_-_The_Watzmann_(1824-25).jpg" TargetMode="External"/><Relationship Id="rId10" Type="http://schemas.openxmlformats.org/officeDocument/2006/relationships/hyperlink" Target="https://upload.wikimedia.org/wikipedia/commons/6/65/Caspar_David_Friedrich_-_Nordische_Landschaft%2C_Fr%C3%BChling.jpg" TargetMode="External"/><Relationship Id="rId4" Type="http://schemas.openxmlformats.org/officeDocument/2006/relationships/hyperlink" Target="https://upload.wikimedia.org/wikipedia/commons/0/0e/CasparDavidFriedrich_Der_Abend.jpg" TargetMode="External"/><Relationship Id="rId9" Type="http://schemas.openxmlformats.org/officeDocument/2006/relationships/hyperlink" Target="https://upload.wikimedia.org/wikipedia/commons/d/d1/Caspar_David_Friedrich_-_Felsenlandschaft_im_Elbsandsteingebirge.jp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RM3uJRVn54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350617" y="1054914"/>
            <a:ext cx="8329962" cy="1784684"/>
          </a:xfrm>
        </p:spPr>
        <p:txBody>
          <a:bodyPr>
            <a:normAutofit/>
          </a:bodyPr>
          <a:lstStyle/>
          <a:p>
            <a:r>
              <a:rPr lang="de-DE" sz="3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Bildende Kunst </a:t>
            </a:r>
            <a:r>
              <a:rPr lang="de-DE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̶</a:t>
            </a:r>
            <a:br>
              <a:rPr lang="de-DE" sz="3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DE" sz="3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exploratorische Ansätze </a:t>
            </a:r>
            <a:br>
              <a:rPr lang="de-DE" sz="3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de-DE" sz="3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 Deutschunterricht</a:t>
            </a:r>
            <a:endParaRPr lang="nb-NO" sz="660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2"/>
          </p:nvPr>
        </p:nvSpPr>
        <p:spPr>
          <a:xfrm>
            <a:off x="7108520" y="4768684"/>
            <a:ext cx="1273476" cy="273844"/>
          </a:xfrm>
        </p:spPr>
        <p:txBody>
          <a:bodyPr/>
          <a:lstStyle/>
          <a:p>
            <a:fld id="{CEBE5A08-4597-EE48-8595-2652A3602EC3}" type="datetime1">
              <a:rPr lang="nb-NO" smtClean="0"/>
              <a:t>22.10.2024</a:t>
            </a:fld>
            <a:endParaRPr lang="nb-NO" dirty="0"/>
          </a:p>
        </p:txBody>
      </p:sp>
      <p:sp>
        <p:nvSpPr>
          <p:cNvPr id="10" name="Plassholder for bunntekst 3">
            <a:extLst>
              <a:ext uri="{FF2B5EF4-FFF2-40B4-BE49-F238E27FC236}">
                <a16:creationId xmlns:a16="http://schemas.microsoft.com/office/drawing/2014/main" id="{D6F015DF-D963-4A4E-B68B-C04447B776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>
                <a:solidFill>
                  <a:schemeClr val="bg2"/>
                </a:solidFill>
              </a:rPr>
              <a:t>Berit Hope Blå</a:t>
            </a:r>
          </a:p>
        </p:txBody>
      </p:sp>
    </p:spTree>
    <p:extLst>
      <p:ext uri="{BB962C8B-B14F-4D97-AF65-F5344CB8AC3E}">
        <p14:creationId xmlns:p14="http://schemas.microsoft.com/office/powerpoint/2010/main" val="1509090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5156AECB-7409-CC20-1C36-1B3C255C3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>
                <a:latin typeface="Source Sans Pro" panose="020B0503030403020204" pitchFamily="34" charset="0"/>
              </a:rPr>
              <a:t>E</a:t>
            </a:r>
            <a:r>
              <a:rPr lang="de-DE" dirty="0"/>
              <a:t>ntdeckendes lernen – </a:t>
            </a:r>
            <a:r>
              <a:rPr lang="nb-NO" sz="4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warum</a:t>
            </a:r>
            <a:r>
              <a:rPr lang="nb-NO" dirty="0">
                <a:latin typeface="Source Sans Pro" panose="020B0503030403020204" pitchFamily="34" charset="0"/>
              </a:rPr>
              <a:t>? 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7BE1E46B-F553-5512-A342-DC3591BE0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84C64BE9-A47D-A8BC-6DAB-E5FC6A520AD3}"/>
              </a:ext>
            </a:extLst>
          </p:cNvPr>
          <p:cNvSpPr txBox="1"/>
          <p:nvPr/>
        </p:nvSpPr>
        <p:spPr>
          <a:xfrm>
            <a:off x="8538183" y="4835072"/>
            <a:ext cx="5587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 err="1">
                <a:hlinkClick r:id="rId3"/>
              </a:rPr>
              <a:t>Quelle</a:t>
            </a:r>
            <a:endParaRPr lang="nb-NO" sz="1000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C5A299A5-72E3-89EA-EBED-06ECEAFE4BE8}"/>
              </a:ext>
            </a:extLst>
          </p:cNvPr>
          <p:cNvSpPr/>
          <p:nvPr/>
        </p:nvSpPr>
        <p:spPr>
          <a:xfrm>
            <a:off x="6675593" y="185317"/>
            <a:ext cx="2274155" cy="45452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Illustration magnifying glass question mark Black and White Stock Photos &amp;  Images - Alamy">
            <a:extLst>
              <a:ext uri="{FF2B5EF4-FFF2-40B4-BE49-F238E27FC236}">
                <a16:creationId xmlns:a16="http://schemas.microsoft.com/office/drawing/2014/main" id="{C69F35B8-AD33-E146-4B62-D53D1AEA1C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0" t="15505" r="16974" b="23333"/>
          <a:stretch/>
        </p:blipFill>
        <p:spPr bwMode="auto">
          <a:xfrm rot="992125">
            <a:off x="6799584" y="716839"/>
            <a:ext cx="2493366" cy="244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0E03AE17-5DA4-BCC9-0590-BEA7CDC354F0}"/>
              </a:ext>
            </a:extLst>
          </p:cNvPr>
          <p:cNvSpPr txBox="1"/>
          <p:nvPr/>
        </p:nvSpPr>
        <p:spPr>
          <a:xfrm>
            <a:off x="457200" y="2211566"/>
            <a:ext cx="808098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alibri" panose="020F0502020204030204" pitchFamily="34" charset="0"/>
              <a:buChar char="̶"/>
            </a:pPr>
            <a:r>
              <a:rPr lang="de-DE" sz="2000" dirty="0">
                <a:latin typeface="Source Sans Pro" panose="020B0503030403020204" pitchFamily="34" charset="0"/>
              </a:rPr>
              <a:t>… gehört zu den </a:t>
            </a:r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Grundwert</a:t>
            </a:r>
            <a:r>
              <a:rPr lang="de-DE" sz="2000" dirty="0">
                <a:latin typeface="Source Sans Pro" panose="020B0503030403020204" pitchFamily="34" charset="0"/>
              </a:rPr>
              <a:t>en der (Aus)Bildung</a:t>
            </a:r>
          </a:p>
          <a:p>
            <a:pPr marL="285750" indent="-285750">
              <a:buFont typeface="Calibri" panose="020F0502020204030204" pitchFamily="34" charset="0"/>
              <a:buChar char="̶"/>
            </a:pPr>
            <a:endParaRPr lang="de-DE" sz="2000" b="1" dirty="0">
              <a:latin typeface="Source Sans Pro" panose="020B0503030403020204" pitchFamily="34" charset="0"/>
            </a:endParaRPr>
          </a:p>
          <a:p>
            <a:pPr marL="285750" indent="-285750">
              <a:buFont typeface="Calibri" panose="020F0502020204030204" pitchFamily="34" charset="0"/>
              <a:buChar char="̶"/>
            </a:pPr>
            <a:r>
              <a:rPr lang="de-DE" sz="2000" dirty="0">
                <a:latin typeface="Source Sans Pro" panose="020B0503030403020204" pitchFamily="34" charset="0"/>
              </a:rPr>
              <a:t>… ist das im Lehrplanwerk am </a:t>
            </a:r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häufigste</a:t>
            </a:r>
            <a:r>
              <a:rPr lang="de-DE" sz="2000" dirty="0">
                <a:latin typeface="Source Sans Pro" panose="020B0503030403020204" pitchFamily="34" charset="0"/>
              </a:rPr>
              <a:t>n verwendete </a:t>
            </a:r>
            <a:r>
              <a:rPr lang="nb-NO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«</a:t>
            </a:r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Verb</a:t>
            </a:r>
            <a:r>
              <a:rPr lang="nb-NO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»</a:t>
            </a:r>
            <a:endParaRPr lang="de-DE" sz="2000" b="1" dirty="0">
              <a:solidFill>
                <a:schemeClr val="tx1">
                  <a:lumMod val="50000"/>
                  <a:lumOff val="50000"/>
                </a:schemeClr>
              </a:solidFill>
              <a:latin typeface="Source Sans Pro" panose="020B0503030403020204" pitchFamily="34" charset="0"/>
            </a:endParaRPr>
          </a:p>
          <a:p>
            <a:pPr marL="285750" indent="-285750">
              <a:buFont typeface="Calibri" panose="020F0502020204030204" pitchFamily="34" charset="0"/>
              <a:buChar char="̶"/>
            </a:pPr>
            <a:endParaRPr lang="de-DE" sz="2000" dirty="0">
              <a:latin typeface="Source Sans Pro" panose="020B0503030403020204" pitchFamily="34" charset="0"/>
            </a:endParaRPr>
          </a:p>
          <a:p>
            <a:pPr marL="285750" indent="-285750">
              <a:buFont typeface="Calibri" panose="020F0502020204030204" pitchFamily="34" charset="0"/>
              <a:buChar char="̶"/>
            </a:pPr>
            <a:r>
              <a:rPr lang="nb-NO" sz="2000" dirty="0">
                <a:latin typeface="Source Sans Pro" panose="020B0503030403020204" pitchFamily="34" charset="0"/>
              </a:rPr>
              <a:t>... </a:t>
            </a:r>
            <a:r>
              <a:rPr lang="de-DE" sz="2000" dirty="0">
                <a:latin typeface="Source Sans Pro" panose="020B0503030403020204" pitchFamily="34" charset="0"/>
              </a:rPr>
              <a:t>ist ein relativ </a:t>
            </a:r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neues Konzept </a:t>
            </a:r>
            <a:r>
              <a:rPr lang="de-DE" sz="2000" dirty="0">
                <a:latin typeface="Source Sans Pro" panose="020B0503030403020204" pitchFamily="34" charset="0"/>
              </a:rPr>
              <a:t>im Lehrplan für Fremdsprachen (LK20)</a:t>
            </a:r>
            <a:endParaRPr lang="nb-NO" sz="2000" b="1" dirty="0">
              <a:latin typeface="Source Sans Pro" panose="020B0503030403020204" pitchFamily="34" charset="0"/>
            </a:endParaRPr>
          </a:p>
          <a:p>
            <a:endParaRPr lang="nb-NO" sz="2000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187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in Line Frame Clipart Images - Free Download on Freepik">
            <a:extLst>
              <a:ext uri="{FF2B5EF4-FFF2-40B4-BE49-F238E27FC236}">
                <a16:creationId xmlns:a16="http://schemas.microsoft.com/office/drawing/2014/main" id="{8B5832A8-F2EF-4DAF-FF80-F9964B7C8F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991" t="11386" r="12177" b="11222"/>
          <a:stretch/>
        </p:blipFill>
        <p:spPr bwMode="auto">
          <a:xfrm>
            <a:off x="322762" y="1486823"/>
            <a:ext cx="8498475" cy="347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F25AFCD8-E45D-4B03-9641-3B029FB67C5C}"/>
              </a:ext>
            </a:extLst>
          </p:cNvPr>
          <p:cNvSpPr/>
          <p:nvPr/>
        </p:nvSpPr>
        <p:spPr>
          <a:xfrm>
            <a:off x="6675593" y="185317"/>
            <a:ext cx="2274155" cy="45452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DBE362F1-4832-47E3-9370-A2E44DF8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800" dirty="0" err="1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Enteckendes</a:t>
            </a:r>
            <a:r>
              <a:rPr lang="nb-NO" sz="2800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800" dirty="0" err="1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Lernen</a:t>
            </a:r>
            <a:r>
              <a:rPr lang="nb-NO" sz="2800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b="0" i="0" dirty="0" err="1">
                <a:solidFill>
                  <a:srgbClr val="040C28"/>
                </a:solidFill>
                <a:effectLst/>
                <a:latin typeface="Google Sans"/>
              </a:rPr>
              <a:t>iVm</a:t>
            </a:r>
            <a:r>
              <a:rPr lang="nb-NO" b="0" i="0" dirty="0">
                <a:solidFill>
                  <a:srgbClr val="040C28"/>
                </a:solidFill>
                <a:effectLst/>
                <a:latin typeface="Google Sans"/>
              </a:rPr>
              <a:t>. </a:t>
            </a:r>
            <a:r>
              <a:rPr lang="nb-NO" sz="2800" dirty="0" err="1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Kunstbild</a:t>
            </a:r>
            <a:r>
              <a:rPr lang="nb-NO" sz="2800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nb-NO" sz="4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warum</a:t>
            </a:r>
            <a:r>
              <a:rPr lang="nb-NO" sz="2800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endParaRPr lang="de-DE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6E0E54D-AD42-0488-F1DA-0AB6C1214FDF}"/>
              </a:ext>
            </a:extLst>
          </p:cNvPr>
          <p:cNvSpPr txBox="1"/>
          <p:nvPr/>
        </p:nvSpPr>
        <p:spPr>
          <a:xfrm>
            <a:off x="1360450" y="1928294"/>
            <a:ext cx="778355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e-DE" sz="2000" dirty="0">
              <a:latin typeface="Source Sans Pro" panose="020B0503030403020204" pitchFamily="34" charset="0"/>
            </a:endParaRPr>
          </a:p>
          <a:p>
            <a:pPr marL="180000" indent="-180000">
              <a:buFont typeface="Calibri" panose="020F0502020204030204" pitchFamily="34" charset="0"/>
              <a:buChar char="̶"/>
            </a:pPr>
            <a:r>
              <a:rPr lang="de-DE" sz="2000" dirty="0">
                <a:latin typeface="Source Sans Pro" panose="020B0503030403020204" pitchFamily="34" charset="0"/>
              </a:rPr>
              <a:t>Entdeckendes Lernen ist im Lehrplan für Fremdsprachen </a:t>
            </a:r>
            <a:br>
              <a:rPr lang="de-DE" sz="2000" dirty="0">
                <a:latin typeface="Source Sans Pro" panose="020B0503030403020204" pitchFamily="34" charset="0"/>
              </a:rPr>
            </a:br>
            <a:r>
              <a:rPr lang="de-DE" sz="2000" u="sng" dirty="0">
                <a:latin typeface="Source Sans Pro" panose="020B0503030403020204" pitchFamily="34" charset="0"/>
              </a:rPr>
              <a:t>in erster Linie </a:t>
            </a:r>
            <a:r>
              <a:rPr lang="de-DE" sz="2000" dirty="0">
                <a:latin typeface="Source Sans Pro" panose="020B0503030403020204" pitchFamily="34" charset="0"/>
              </a:rPr>
              <a:t>mit </a:t>
            </a:r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Interkulturalität</a:t>
            </a:r>
            <a:r>
              <a:rPr lang="de-DE" sz="2000" b="1" dirty="0">
                <a:latin typeface="Source Sans Pro" panose="020B0503030403020204" pitchFamily="34" charset="0"/>
              </a:rPr>
              <a:t> </a:t>
            </a:r>
            <a:r>
              <a:rPr lang="de-DE" sz="2000" dirty="0">
                <a:latin typeface="Source Sans Pro" panose="020B0503030403020204" pitchFamily="34" charset="0"/>
              </a:rPr>
              <a:t>verbunden</a:t>
            </a:r>
          </a:p>
          <a:p>
            <a:pPr marL="285750" indent="-285750">
              <a:buFont typeface="Calibri" panose="020F0502020204030204" pitchFamily="34" charset="0"/>
              <a:buChar char="̶"/>
            </a:pPr>
            <a:endParaRPr lang="de-DE" sz="2800" dirty="0">
              <a:latin typeface="Source Sans Pro" panose="020B0503030403020204" pitchFamily="34" charset="0"/>
            </a:endParaRPr>
          </a:p>
          <a:p>
            <a:pPr marL="180000" indent="-180000">
              <a:buFont typeface="Calibri" panose="020F0502020204030204" pitchFamily="34" charset="0"/>
              <a:buChar char="̶"/>
            </a:pPr>
            <a:r>
              <a:rPr lang="de-DE" sz="2000" dirty="0">
                <a:latin typeface="Source Sans Pro" panose="020B0503030403020204" pitchFamily="34" charset="0"/>
              </a:rPr>
              <a:t>Entdeckendes Lernen  wird in den fachübergreifenden </a:t>
            </a:r>
            <a:br>
              <a:rPr lang="de-DE" sz="2000" dirty="0">
                <a:latin typeface="Source Sans Pro" panose="020B0503030403020204" pitchFamily="34" charset="0"/>
              </a:rPr>
            </a:br>
            <a:r>
              <a:rPr lang="de-DE" sz="2000" dirty="0">
                <a:latin typeface="Source Sans Pro" panose="020B0503030403020204" pitchFamily="34" charset="0"/>
              </a:rPr>
              <a:t>Bestimmungen unter anderem im Zusammenhang mit </a:t>
            </a:r>
            <a:br>
              <a:rPr lang="de-DE" sz="2000" dirty="0">
                <a:latin typeface="Source Sans Pro" panose="020B0503030403020204" pitchFamily="34" charset="0"/>
              </a:rPr>
            </a:br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ästhetischen Ausdrucksformen </a:t>
            </a:r>
            <a:r>
              <a:rPr lang="de-DE" sz="2000" dirty="0">
                <a:latin typeface="Source Sans Pro" panose="020B0503030403020204" pitchFamily="34" charset="0"/>
              </a:rPr>
              <a:t>gesetzt  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C0234786-0662-CB89-74EE-B1FA0518BA3B}"/>
              </a:ext>
            </a:extLst>
          </p:cNvPr>
          <p:cNvSpPr txBox="1"/>
          <p:nvPr/>
        </p:nvSpPr>
        <p:spPr>
          <a:xfrm>
            <a:off x="5735325" y="4894553"/>
            <a:ext cx="324729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800" dirty="0">
                <a:hlinkClick r:id="rId5"/>
              </a:rPr>
              <a:t>Overordnet del: 1.4 Skaperglede, engasjement og utforskertrang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3379410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F25AFCD8-E45D-4B03-9641-3B029FB67C5C}"/>
              </a:ext>
            </a:extLst>
          </p:cNvPr>
          <p:cNvSpPr/>
          <p:nvPr/>
        </p:nvSpPr>
        <p:spPr>
          <a:xfrm>
            <a:off x="6675593" y="185317"/>
            <a:ext cx="2274155" cy="45452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DBE362F1-4832-47E3-9370-A2E44DF8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800" i="1" dirty="0"/>
              <a:t>Overordnet del – verdier og prinsipper for grunnopplæringen</a:t>
            </a:r>
            <a:endParaRPr lang="de-D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64F347FE-7E5A-4A47-AD87-C81837634D2D}"/>
              </a:ext>
            </a:extLst>
          </p:cNvPr>
          <p:cNvSpPr/>
          <p:nvPr/>
        </p:nvSpPr>
        <p:spPr>
          <a:xfrm>
            <a:off x="457200" y="1561499"/>
            <a:ext cx="7929475" cy="3096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b-NO" i="1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1.4 Skaperglede, engasjement og </a:t>
            </a:r>
            <a:r>
              <a:rPr lang="nb-NO" b="1" i="1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utforske</a:t>
            </a:r>
            <a:r>
              <a:rPr lang="nb-NO" i="1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rtrang</a:t>
            </a:r>
          </a:p>
          <a:p>
            <a:pPr>
              <a:lnSpc>
                <a:spcPct val="150000"/>
              </a:lnSpc>
            </a:pPr>
            <a:endParaRPr lang="nb-NO" sz="500" dirty="0">
              <a:solidFill>
                <a:srgbClr val="3030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Barn og unge er </a:t>
            </a:r>
            <a:r>
              <a:rPr lang="nb-NO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nysgjerrige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og ønsker å </a:t>
            </a:r>
            <a:r>
              <a:rPr lang="nb-NO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oppdage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og skape. I opplæringen skal elevene få rike muligheter til å utvikle engasjement og utforskertrang. Evnen til å </a:t>
            </a:r>
            <a:r>
              <a:rPr lang="nb-NO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stille spørsmål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utforske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og </a:t>
            </a:r>
            <a:r>
              <a:rPr lang="nb-NO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eksperimentere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er viktig for dybdelæring. Skolen skal respektere og dyrke fram forskjellige måter å utforske og </a:t>
            </a:r>
            <a:r>
              <a:rPr lang="nb-NO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skape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på. Elevene skal lære og utvikle seg gjennom </a:t>
            </a:r>
            <a:r>
              <a:rPr lang="nb-NO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sansning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og </a:t>
            </a:r>
            <a:r>
              <a:rPr lang="nb-NO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tenkning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estetiske uttrykksformer og praktiske aktiviteter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1E63DF8-1C94-25CF-5BFB-1844D9E7D61E}"/>
              </a:ext>
            </a:extLst>
          </p:cNvPr>
          <p:cNvSpPr/>
          <p:nvPr/>
        </p:nvSpPr>
        <p:spPr>
          <a:xfrm>
            <a:off x="457200" y="3846705"/>
            <a:ext cx="2765502" cy="360082"/>
          </a:xfrm>
          <a:prstGeom prst="rect">
            <a:avLst/>
          </a:prstGeom>
          <a:solidFill>
            <a:schemeClr val="bg1">
              <a:lumMod val="25000"/>
              <a:lumOff val="75000"/>
              <a:alpha val="3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ED85EDF-3E7E-9B92-5CB7-7B4C331FDD70}"/>
              </a:ext>
            </a:extLst>
          </p:cNvPr>
          <p:cNvSpPr/>
          <p:nvPr/>
        </p:nvSpPr>
        <p:spPr>
          <a:xfrm>
            <a:off x="5263375" y="3846705"/>
            <a:ext cx="2352908" cy="360082"/>
          </a:xfrm>
          <a:prstGeom prst="rect">
            <a:avLst/>
          </a:prstGeom>
          <a:solidFill>
            <a:schemeClr val="bg1">
              <a:lumMod val="25000"/>
              <a:lumOff val="75000"/>
              <a:alpha val="3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948851C-47A7-EE5B-2E64-F9CAE92C07A5}"/>
              </a:ext>
            </a:extLst>
          </p:cNvPr>
          <p:cNvSpPr txBox="1"/>
          <p:nvPr/>
        </p:nvSpPr>
        <p:spPr>
          <a:xfrm>
            <a:off x="8261773" y="4681184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>
                <a:hlinkClick r:id="rId3"/>
              </a:rPr>
              <a:t>quelle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874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519920" y="988620"/>
            <a:ext cx="8229600" cy="339447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br>
              <a:rPr lang="nb-NO" sz="1800" dirty="0">
                <a:solidFill>
                  <a:srgbClr val="30303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</a:br>
            <a:endParaRPr lang="nb-NO" sz="500" b="1" dirty="0">
              <a:solidFill>
                <a:srgbClr val="303030"/>
              </a:solidFill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marL="216000" indent="-2160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30303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Kompetansemål (I):</a:t>
            </a:r>
            <a:r>
              <a:rPr lang="nb-NO" sz="180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nb-NO" sz="1800" b="1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utforske</a:t>
            </a:r>
            <a: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 og </a:t>
            </a:r>
            <a:r>
              <a:rPr lang="nb-NO" sz="180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beskrive</a:t>
            </a:r>
            <a: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 levemåter, tradisjoner og </a:t>
            </a:r>
            <a:r>
              <a:rPr lang="nb-NO" sz="1800" b="0" i="0" u="sng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geografi</a:t>
            </a:r>
            <a: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 […], </a:t>
            </a:r>
            <a:b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</a:br>
            <a: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og </a:t>
            </a:r>
            <a:r>
              <a:rPr lang="nb-NO" sz="1800" b="1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se sammenhenger </a:t>
            </a:r>
            <a: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med egen bakgrunn</a:t>
            </a:r>
            <a:b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</a:br>
            <a:b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</a:br>
            <a:endParaRPr lang="nb-NO" sz="700" b="0" i="0" dirty="0">
              <a:solidFill>
                <a:srgbClr val="30303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marL="216000" indent="-216000">
              <a:buFont typeface="Arial" panose="020B0604020202020204" pitchFamily="34" charset="0"/>
              <a:buChar char="•"/>
            </a:pPr>
            <a:r>
              <a:rPr lang="nb-NO" sz="1800" dirty="0">
                <a:solidFill>
                  <a:srgbClr val="30303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Kompetansemål (I): </a:t>
            </a:r>
            <a:r>
              <a:rPr lang="nb-NO" sz="1800" b="1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utforske</a:t>
            </a:r>
            <a: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 og </a:t>
            </a:r>
            <a:r>
              <a:rPr lang="nb-NO" sz="180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beskrive</a:t>
            </a:r>
            <a: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 kunstneriske og </a:t>
            </a:r>
            <a:r>
              <a:rPr lang="nb-NO" sz="1800" b="0" i="0" u="sng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kultur</a:t>
            </a:r>
            <a: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elle uttrykk […], </a:t>
            </a:r>
            <a:b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</a:br>
            <a: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og </a:t>
            </a:r>
            <a:r>
              <a:rPr lang="nb-NO" sz="180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gi uttrykk for </a:t>
            </a:r>
            <a: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egne opplevelser</a:t>
            </a:r>
          </a:p>
          <a:p>
            <a:pPr marL="0" lvl="0" indent="0">
              <a:buNone/>
            </a:pPr>
            <a:endParaRPr lang="nb-NO" sz="900" dirty="0">
              <a:latin typeface="Source Sans Pro" panose="020B0503030403020204" pitchFamily="34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nb-NO" sz="1800" dirty="0">
                <a:latin typeface="Source Sans Pro" panose="020B0503030403020204" pitchFamily="34" charset="0"/>
              </a:rPr>
              <a:t> </a:t>
            </a:r>
            <a:br>
              <a:rPr lang="nb-NO" sz="1800" dirty="0">
                <a:latin typeface="Source Sans Pro" panose="020B0503030403020204" pitchFamily="34" charset="0"/>
              </a:rPr>
            </a:br>
            <a:endParaRPr lang="nb-NO" sz="500" dirty="0">
              <a:latin typeface="Source Sans Pro" panose="020B0503030403020204" pitchFamily="34" charset="0"/>
            </a:endParaRPr>
          </a:p>
          <a:p>
            <a:pPr marL="216000" indent="-2160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nb-NO" sz="1800" i="1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Interkulturell kompetanse</a:t>
            </a:r>
            <a:r>
              <a:rPr lang="nb-NO" sz="180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: </a:t>
            </a:r>
            <a:r>
              <a:rPr lang="nb-NO" sz="1800" i="1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nb-NO" sz="1800" dirty="0">
                <a:solidFill>
                  <a:srgbClr val="30303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…</a:t>
            </a:r>
            <a: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 en </a:t>
            </a:r>
            <a:r>
              <a:rPr lang="nb-NO" sz="1800" b="1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utforske</a:t>
            </a:r>
            <a:r>
              <a:rPr lang="nb-NO" sz="180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nde</a:t>
            </a:r>
            <a:r>
              <a:rPr lang="nb-NO" sz="1800" b="1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tilnærming til andre </a:t>
            </a:r>
            <a:r>
              <a:rPr lang="nb-NO" sz="1800" b="0" i="0" u="sng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språk</a:t>
            </a:r>
            <a: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, </a:t>
            </a:r>
            <a:r>
              <a:rPr lang="nb-NO" sz="1800" b="0" i="0" u="sng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kultur</a:t>
            </a:r>
            <a:r>
              <a:rPr lang="nb-NO" sz="1800" b="0" i="0" dirty="0">
                <a:solidFill>
                  <a:srgbClr val="303030"/>
                </a:solidFill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er […] åpner for nye perspektiver  […].</a:t>
            </a:r>
          </a:p>
          <a:p>
            <a:pPr marL="0" indent="0">
              <a:buNone/>
            </a:pPr>
            <a:endParaRPr lang="nb-NO" sz="500" dirty="0">
              <a:solidFill>
                <a:srgbClr val="303030"/>
              </a:solidFill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marL="0" indent="0">
              <a:buNone/>
            </a:pPr>
            <a:endParaRPr lang="nb-NO" sz="1600" dirty="0">
              <a:latin typeface="Source Sans Pro" panose="020B0503030403020204" pitchFamily="34" charset="0"/>
            </a:endParaRPr>
          </a:p>
          <a:p>
            <a:pPr marL="0" lvl="0" indent="0">
              <a:buNone/>
            </a:pPr>
            <a:endParaRPr lang="nb-NO" sz="1600" dirty="0">
              <a:latin typeface="Source Sans Pro" panose="020B0503030403020204" pitchFamily="34" charset="0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F3567049-3500-07E7-5463-3AFC71A53371}"/>
              </a:ext>
            </a:extLst>
          </p:cNvPr>
          <p:cNvSpPr/>
          <p:nvPr/>
        </p:nvSpPr>
        <p:spPr>
          <a:xfrm>
            <a:off x="6237027" y="181970"/>
            <a:ext cx="2752297" cy="50786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ittel 5">
            <a:extLst>
              <a:ext uri="{FF2B5EF4-FFF2-40B4-BE49-F238E27FC236}">
                <a16:creationId xmlns:a16="http://schemas.microsoft.com/office/drawing/2014/main" id="{4A3C0B5A-F32D-44DC-8865-9C990187E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9581"/>
            <a:ext cx="8229600" cy="454527"/>
          </a:xfrm>
        </p:spPr>
        <p:txBody>
          <a:bodyPr>
            <a:normAutofit fontScale="90000"/>
          </a:bodyPr>
          <a:lstStyle/>
          <a:p>
            <a:r>
              <a:rPr lang="nb-NO" i="1" dirty="0"/>
              <a:t>Læreplan i fremmedspråk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70819EC1-CB4F-5B65-6061-1B13344FD82B}"/>
              </a:ext>
            </a:extLst>
          </p:cNvPr>
          <p:cNvSpPr txBox="1"/>
          <p:nvPr/>
        </p:nvSpPr>
        <p:spPr>
          <a:xfrm>
            <a:off x="7776409" y="202359"/>
            <a:ext cx="16143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«Kulturelles»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A9E29A7-CBA4-9986-A8EF-87C636670E8F}"/>
              </a:ext>
            </a:extLst>
          </p:cNvPr>
          <p:cNvSpPr txBox="1"/>
          <p:nvPr/>
        </p:nvSpPr>
        <p:spPr>
          <a:xfrm>
            <a:off x="327810" y="4780508"/>
            <a:ext cx="1467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«</a:t>
            </a:r>
            <a:r>
              <a:rPr lang="nb-NO" sz="1400" dirty="0" err="1"/>
              <a:t>Sprachliches</a:t>
            </a:r>
            <a:r>
              <a:rPr lang="nb-NO" sz="1400" dirty="0"/>
              <a:t>»</a:t>
            </a:r>
          </a:p>
        </p:txBody>
      </p:sp>
      <p:sp>
        <p:nvSpPr>
          <p:cNvPr id="8" name="Snakkeboble: rektangel med avrundede hjørner 7">
            <a:extLst>
              <a:ext uri="{FF2B5EF4-FFF2-40B4-BE49-F238E27FC236}">
                <a16:creationId xmlns:a16="http://schemas.microsoft.com/office/drawing/2014/main" id="{1232E64F-27F2-FCEB-F36E-FC907A6ED0E5}"/>
              </a:ext>
            </a:extLst>
          </p:cNvPr>
          <p:cNvSpPr/>
          <p:nvPr/>
        </p:nvSpPr>
        <p:spPr>
          <a:xfrm rot="10800000">
            <a:off x="394480" y="1067295"/>
            <a:ext cx="8683813" cy="3506216"/>
          </a:xfrm>
          <a:custGeom>
            <a:avLst/>
            <a:gdLst>
              <a:gd name="connsiteX0" fmla="*/ 0 w 8683813"/>
              <a:gd name="connsiteY0" fmla="*/ 584381 h 3506216"/>
              <a:gd name="connsiteX1" fmla="*/ 584381 w 8683813"/>
              <a:gd name="connsiteY1" fmla="*/ 0 h 3506216"/>
              <a:gd name="connsiteX2" fmla="*/ 1007212 w 8683813"/>
              <a:gd name="connsiteY2" fmla="*/ 0 h 3506216"/>
              <a:gd name="connsiteX3" fmla="*/ 1447302 w 8683813"/>
              <a:gd name="connsiteY3" fmla="*/ 0 h 3506216"/>
              <a:gd name="connsiteX4" fmla="*/ 1447302 w 8683813"/>
              <a:gd name="connsiteY4" fmla="*/ 0 h 3506216"/>
              <a:gd name="connsiteX5" fmla="*/ 2033459 w 8683813"/>
              <a:gd name="connsiteY5" fmla="*/ 0 h 3506216"/>
              <a:gd name="connsiteX6" fmla="*/ 2554488 w 8683813"/>
              <a:gd name="connsiteY6" fmla="*/ 0 h 3506216"/>
              <a:gd name="connsiteX7" fmla="*/ 3118936 w 8683813"/>
              <a:gd name="connsiteY7" fmla="*/ 0 h 3506216"/>
              <a:gd name="connsiteX8" fmla="*/ 3618255 w 8683813"/>
              <a:gd name="connsiteY8" fmla="*/ 0 h 3506216"/>
              <a:gd name="connsiteX9" fmla="*/ 4268026 w 8683813"/>
              <a:gd name="connsiteY9" fmla="*/ 0 h 3506216"/>
              <a:gd name="connsiteX10" fmla="*/ 4693737 w 8683813"/>
              <a:gd name="connsiteY10" fmla="*/ 0 h 3506216"/>
              <a:gd name="connsiteX11" fmla="*/ 5343508 w 8683813"/>
              <a:gd name="connsiteY11" fmla="*/ 0 h 3506216"/>
              <a:gd name="connsiteX12" fmla="*/ 5769220 w 8683813"/>
              <a:gd name="connsiteY12" fmla="*/ 0 h 3506216"/>
              <a:gd name="connsiteX13" fmla="*/ 6418991 w 8683813"/>
              <a:gd name="connsiteY13" fmla="*/ 0 h 3506216"/>
              <a:gd name="connsiteX14" fmla="*/ 7068761 w 8683813"/>
              <a:gd name="connsiteY14" fmla="*/ 0 h 3506216"/>
              <a:gd name="connsiteX15" fmla="*/ 8099432 w 8683813"/>
              <a:gd name="connsiteY15" fmla="*/ 0 h 3506216"/>
              <a:gd name="connsiteX16" fmla="*/ 8683813 w 8683813"/>
              <a:gd name="connsiteY16" fmla="*/ 584381 h 3506216"/>
              <a:gd name="connsiteX17" fmla="*/ 8683813 w 8683813"/>
              <a:gd name="connsiteY17" fmla="*/ 1100570 h 3506216"/>
              <a:gd name="connsiteX18" fmla="*/ 8683813 w 8683813"/>
              <a:gd name="connsiteY18" fmla="*/ 1572931 h 3506216"/>
              <a:gd name="connsiteX19" fmla="*/ 8683813 w 8683813"/>
              <a:gd name="connsiteY19" fmla="*/ 2045293 h 3506216"/>
              <a:gd name="connsiteX20" fmla="*/ 8683813 w 8683813"/>
              <a:gd name="connsiteY20" fmla="*/ 2045293 h 3506216"/>
              <a:gd name="connsiteX21" fmla="*/ 8683813 w 8683813"/>
              <a:gd name="connsiteY21" fmla="*/ 2492336 h 3506216"/>
              <a:gd name="connsiteX22" fmla="*/ 8683813 w 8683813"/>
              <a:gd name="connsiteY22" fmla="*/ 2921847 h 3506216"/>
              <a:gd name="connsiteX23" fmla="*/ 8683813 w 8683813"/>
              <a:gd name="connsiteY23" fmla="*/ 2921835 h 3506216"/>
              <a:gd name="connsiteX24" fmla="*/ 8099432 w 8683813"/>
              <a:gd name="connsiteY24" fmla="*/ 3506216 h 3506216"/>
              <a:gd name="connsiteX25" fmla="*/ 7584097 w 8683813"/>
              <a:gd name="connsiteY25" fmla="*/ 3506216 h 3506216"/>
              <a:gd name="connsiteX26" fmla="*/ 7023950 w 8683813"/>
              <a:gd name="connsiteY26" fmla="*/ 3506216 h 3506216"/>
              <a:gd name="connsiteX27" fmla="*/ 6598238 w 8683813"/>
              <a:gd name="connsiteY27" fmla="*/ 3506216 h 3506216"/>
              <a:gd name="connsiteX28" fmla="*/ 6127714 w 8683813"/>
              <a:gd name="connsiteY28" fmla="*/ 3506216 h 3506216"/>
              <a:gd name="connsiteX29" fmla="*/ 5702002 w 8683813"/>
              <a:gd name="connsiteY29" fmla="*/ 3506216 h 3506216"/>
              <a:gd name="connsiteX30" fmla="*/ 5276290 w 8683813"/>
              <a:gd name="connsiteY30" fmla="*/ 3506216 h 3506216"/>
              <a:gd name="connsiteX31" fmla="*/ 4671332 w 8683813"/>
              <a:gd name="connsiteY31" fmla="*/ 3506216 h 3506216"/>
              <a:gd name="connsiteX32" fmla="*/ 3618255 w 8683813"/>
              <a:gd name="connsiteY32" fmla="*/ 3506216 h 3506216"/>
              <a:gd name="connsiteX33" fmla="*/ 3096221 w 8683813"/>
              <a:gd name="connsiteY33" fmla="*/ 3602367 h 3506216"/>
              <a:gd name="connsiteX34" fmla="*/ 2487181 w 8683813"/>
              <a:gd name="connsiteY34" fmla="*/ 3714543 h 3506216"/>
              <a:gd name="connsiteX35" fmla="*/ 1994148 w 8683813"/>
              <a:gd name="connsiteY35" fmla="*/ 3805352 h 3506216"/>
              <a:gd name="connsiteX36" fmla="*/ 1385108 w 8683813"/>
              <a:gd name="connsiteY36" fmla="*/ 3917528 h 3506216"/>
              <a:gd name="connsiteX37" fmla="*/ 718064 w 8683813"/>
              <a:gd name="connsiteY37" fmla="*/ 4040388 h 3506216"/>
              <a:gd name="connsiteX38" fmla="*/ 1082683 w 8683813"/>
              <a:gd name="connsiteY38" fmla="*/ 3773302 h 3506216"/>
              <a:gd name="connsiteX39" fmla="*/ 1447302 w 8683813"/>
              <a:gd name="connsiteY39" fmla="*/ 3506216 h 3506216"/>
              <a:gd name="connsiteX40" fmla="*/ 1041729 w 8683813"/>
              <a:gd name="connsiteY40" fmla="*/ 3506216 h 3506216"/>
              <a:gd name="connsiteX41" fmla="*/ 584381 w 8683813"/>
              <a:gd name="connsiteY41" fmla="*/ 3506216 h 3506216"/>
              <a:gd name="connsiteX42" fmla="*/ 0 w 8683813"/>
              <a:gd name="connsiteY42" fmla="*/ 2921835 h 3506216"/>
              <a:gd name="connsiteX43" fmla="*/ 0 w 8683813"/>
              <a:gd name="connsiteY43" fmla="*/ 2921847 h 3506216"/>
              <a:gd name="connsiteX44" fmla="*/ 0 w 8683813"/>
              <a:gd name="connsiteY44" fmla="*/ 2466039 h 3506216"/>
              <a:gd name="connsiteX45" fmla="*/ 0 w 8683813"/>
              <a:gd name="connsiteY45" fmla="*/ 2045293 h 3506216"/>
              <a:gd name="connsiteX46" fmla="*/ 0 w 8683813"/>
              <a:gd name="connsiteY46" fmla="*/ 2045293 h 3506216"/>
              <a:gd name="connsiteX47" fmla="*/ 0 w 8683813"/>
              <a:gd name="connsiteY47" fmla="*/ 1543713 h 3506216"/>
              <a:gd name="connsiteX48" fmla="*/ 0 w 8683813"/>
              <a:gd name="connsiteY48" fmla="*/ 1071352 h 3506216"/>
              <a:gd name="connsiteX49" fmla="*/ 0 w 8683813"/>
              <a:gd name="connsiteY49" fmla="*/ 584381 h 3506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683813" h="3506216" fill="none" extrusionOk="0">
                <a:moveTo>
                  <a:pt x="0" y="584381"/>
                </a:moveTo>
                <a:cubicBezTo>
                  <a:pt x="-84926" y="217017"/>
                  <a:pt x="320738" y="-25989"/>
                  <a:pt x="584381" y="0"/>
                </a:cubicBezTo>
                <a:cubicBezTo>
                  <a:pt x="793493" y="-20697"/>
                  <a:pt x="873783" y="6279"/>
                  <a:pt x="1007212" y="0"/>
                </a:cubicBezTo>
                <a:cubicBezTo>
                  <a:pt x="1140641" y="-6279"/>
                  <a:pt x="1342898" y="46590"/>
                  <a:pt x="1447302" y="0"/>
                </a:cubicBezTo>
                <a:lnTo>
                  <a:pt x="1447302" y="0"/>
                </a:lnTo>
                <a:cubicBezTo>
                  <a:pt x="1579758" y="-65473"/>
                  <a:pt x="1813987" y="47098"/>
                  <a:pt x="2033459" y="0"/>
                </a:cubicBezTo>
                <a:cubicBezTo>
                  <a:pt x="2252931" y="-47098"/>
                  <a:pt x="2325763" y="8221"/>
                  <a:pt x="2554488" y="0"/>
                </a:cubicBezTo>
                <a:cubicBezTo>
                  <a:pt x="2783213" y="-8221"/>
                  <a:pt x="2841607" y="62574"/>
                  <a:pt x="3118936" y="0"/>
                </a:cubicBezTo>
                <a:cubicBezTo>
                  <a:pt x="3396265" y="-62574"/>
                  <a:pt x="3460615" y="49466"/>
                  <a:pt x="3618255" y="0"/>
                </a:cubicBezTo>
                <a:cubicBezTo>
                  <a:pt x="3773558" y="-46682"/>
                  <a:pt x="3976795" y="27860"/>
                  <a:pt x="4268026" y="0"/>
                </a:cubicBezTo>
                <a:cubicBezTo>
                  <a:pt x="4559257" y="-27860"/>
                  <a:pt x="4574605" y="50365"/>
                  <a:pt x="4693737" y="0"/>
                </a:cubicBezTo>
                <a:cubicBezTo>
                  <a:pt x="4812869" y="-50365"/>
                  <a:pt x="5020881" y="30646"/>
                  <a:pt x="5343508" y="0"/>
                </a:cubicBezTo>
                <a:cubicBezTo>
                  <a:pt x="5666135" y="-30646"/>
                  <a:pt x="5616250" y="43393"/>
                  <a:pt x="5769220" y="0"/>
                </a:cubicBezTo>
                <a:cubicBezTo>
                  <a:pt x="5922190" y="-43393"/>
                  <a:pt x="6267838" y="64571"/>
                  <a:pt x="6418991" y="0"/>
                </a:cubicBezTo>
                <a:cubicBezTo>
                  <a:pt x="6570144" y="-64571"/>
                  <a:pt x="6869300" y="38430"/>
                  <a:pt x="7068761" y="0"/>
                </a:cubicBezTo>
                <a:cubicBezTo>
                  <a:pt x="7268222" y="-38430"/>
                  <a:pt x="7747199" y="37794"/>
                  <a:pt x="8099432" y="0"/>
                </a:cubicBezTo>
                <a:cubicBezTo>
                  <a:pt x="8406943" y="90546"/>
                  <a:pt x="8607909" y="290811"/>
                  <a:pt x="8683813" y="584381"/>
                </a:cubicBezTo>
                <a:cubicBezTo>
                  <a:pt x="8685887" y="688012"/>
                  <a:pt x="8655088" y="844440"/>
                  <a:pt x="8683813" y="1100570"/>
                </a:cubicBezTo>
                <a:cubicBezTo>
                  <a:pt x="8712538" y="1356700"/>
                  <a:pt x="8653728" y="1451716"/>
                  <a:pt x="8683813" y="1572931"/>
                </a:cubicBezTo>
                <a:cubicBezTo>
                  <a:pt x="8713898" y="1694146"/>
                  <a:pt x="8673928" y="1886739"/>
                  <a:pt x="8683813" y="2045293"/>
                </a:cubicBezTo>
                <a:lnTo>
                  <a:pt x="8683813" y="2045293"/>
                </a:lnTo>
                <a:cubicBezTo>
                  <a:pt x="8689678" y="2241814"/>
                  <a:pt x="8640022" y="2382744"/>
                  <a:pt x="8683813" y="2492336"/>
                </a:cubicBezTo>
                <a:cubicBezTo>
                  <a:pt x="8727604" y="2601928"/>
                  <a:pt x="8652183" y="2733343"/>
                  <a:pt x="8683813" y="2921847"/>
                </a:cubicBezTo>
                <a:cubicBezTo>
                  <a:pt x="8683812" y="2921843"/>
                  <a:pt x="8683813" y="2921837"/>
                  <a:pt x="8683813" y="2921835"/>
                </a:cubicBezTo>
                <a:cubicBezTo>
                  <a:pt x="8747397" y="3222323"/>
                  <a:pt x="8439551" y="3500168"/>
                  <a:pt x="8099432" y="3506216"/>
                </a:cubicBezTo>
                <a:cubicBezTo>
                  <a:pt x="7897214" y="3548776"/>
                  <a:pt x="7688824" y="3460252"/>
                  <a:pt x="7584097" y="3506216"/>
                </a:cubicBezTo>
                <a:cubicBezTo>
                  <a:pt x="7479370" y="3552180"/>
                  <a:pt x="7153178" y="3467461"/>
                  <a:pt x="7023950" y="3506216"/>
                </a:cubicBezTo>
                <a:cubicBezTo>
                  <a:pt x="6894722" y="3544971"/>
                  <a:pt x="6763873" y="3497450"/>
                  <a:pt x="6598238" y="3506216"/>
                </a:cubicBezTo>
                <a:cubicBezTo>
                  <a:pt x="6432603" y="3514982"/>
                  <a:pt x="6228981" y="3483744"/>
                  <a:pt x="6127714" y="3506216"/>
                </a:cubicBezTo>
                <a:cubicBezTo>
                  <a:pt x="6026447" y="3528688"/>
                  <a:pt x="5850019" y="3491185"/>
                  <a:pt x="5702002" y="3506216"/>
                </a:cubicBezTo>
                <a:cubicBezTo>
                  <a:pt x="5553985" y="3521247"/>
                  <a:pt x="5472734" y="3460297"/>
                  <a:pt x="5276290" y="3506216"/>
                </a:cubicBezTo>
                <a:cubicBezTo>
                  <a:pt x="5079846" y="3552135"/>
                  <a:pt x="4828018" y="3490191"/>
                  <a:pt x="4671332" y="3506216"/>
                </a:cubicBezTo>
                <a:cubicBezTo>
                  <a:pt x="4514646" y="3522241"/>
                  <a:pt x="3982547" y="3500114"/>
                  <a:pt x="3618255" y="3506216"/>
                </a:cubicBezTo>
                <a:cubicBezTo>
                  <a:pt x="3451209" y="3559968"/>
                  <a:pt x="3339262" y="3553385"/>
                  <a:pt x="3096221" y="3602367"/>
                </a:cubicBezTo>
                <a:cubicBezTo>
                  <a:pt x="2853180" y="3651349"/>
                  <a:pt x="2619254" y="3684675"/>
                  <a:pt x="2487181" y="3714543"/>
                </a:cubicBezTo>
                <a:cubicBezTo>
                  <a:pt x="2355108" y="3744411"/>
                  <a:pt x="2230124" y="3761614"/>
                  <a:pt x="1994148" y="3805352"/>
                </a:cubicBezTo>
                <a:cubicBezTo>
                  <a:pt x="1758172" y="3849090"/>
                  <a:pt x="1672527" y="3839233"/>
                  <a:pt x="1385108" y="3917528"/>
                </a:cubicBezTo>
                <a:cubicBezTo>
                  <a:pt x="1097689" y="3995823"/>
                  <a:pt x="898060" y="3927439"/>
                  <a:pt x="718064" y="4040388"/>
                </a:cubicBezTo>
                <a:cubicBezTo>
                  <a:pt x="801548" y="3962102"/>
                  <a:pt x="960512" y="3913363"/>
                  <a:pt x="1082683" y="3773302"/>
                </a:cubicBezTo>
                <a:cubicBezTo>
                  <a:pt x="1204854" y="3633241"/>
                  <a:pt x="1322220" y="3641694"/>
                  <a:pt x="1447302" y="3506216"/>
                </a:cubicBezTo>
                <a:cubicBezTo>
                  <a:pt x="1281658" y="3541498"/>
                  <a:pt x="1155036" y="3486749"/>
                  <a:pt x="1041729" y="3506216"/>
                </a:cubicBezTo>
                <a:cubicBezTo>
                  <a:pt x="928422" y="3525683"/>
                  <a:pt x="774326" y="3496144"/>
                  <a:pt x="584381" y="3506216"/>
                </a:cubicBezTo>
                <a:cubicBezTo>
                  <a:pt x="284375" y="3482321"/>
                  <a:pt x="81006" y="3234535"/>
                  <a:pt x="0" y="2921835"/>
                </a:cubicBezTo>
                <a:cubicBezTo>
                  <a:pt x="0" y="2921842"/>
                  <a:pt x="0" y="2921843"/>
                  <a:pt x="0" y="2921847"/>
                </a:cubicBezTo>
                <a:cubicBezTo>
                  <a:pt x="-25259" y="2812438"/>
                  <a:pt x="12226" y="2639846"/>
                  <a:pt x="0" y="2466039"/>
                </a:cubicBezTo>
                <a:cubicBezTo>
                  <a:pt x="-12226" y="2292232"/>
                  <a:pt x="11172" y="2179562"/>
                  <a:pt x="0" y="2045293"/>
                </a:cubicBezTo>
                <a:lnTo>
                  <a:pt x="0" y="2045293"/>
                </a:lnTo>
                <a:cubicBezTo>
                  <a:pt x="-31209" y="1920517"/>
                  <a:pt x="9729" y="1730833"/>
                  <a:pt x="0" y="1543713"/>
                </a:cubicBezTo>
                <a:cubicBezTo>
                  <a:pt x="-9729" y="1356593"/>
                  <a:pt x="9878" y="1236006"/>
                  <a:pt x="0" y="1071352"/>
                </a:cubicBezTo>
                <a:cubicBezTo>
                  <a:pt x="-9878" y="906698"/>
                  <a:pt x="37135" y="745169"/>
                  <a:pt x="0" y="584381"/>
                </a:cubicBezTo>
                <a:close/>
              </a:path>
              <a:path w="8683813" h="3506216" stroke="0" extrusionOk="0">
                <a:moveTo>
                  <a:pt x="0" y="584381"/>
                </a:moveTo>
                <a:cubicBezTo>
                  <a:pt x="-57921" y="291487"/>
                  <a:pt x="316046" y="36701"/>
                  <a:pt x="584381" y="0"/>
                </a:cubicBezTo>
                <a:cubicBezTo>
                  <a:pt x="761785" y="-21183"/>
                  <a:pt x="902410" y="22687"/>
                  <a:pt x="1015842" y="0"/>
                </a:cubicBezTo>
                <a:cubicBezTo>
                  <a:pt x="1129274" y="-22687"/>
                  <a:pt x="1344985" y="1803"/>
                  <a:pt x="1447302" y="0"/>
                </a:cubicBezTo>
                <a:lnTo>
                  <a:pt x="1447302" y="0"/>
                </a:lnTo>
                <a:cubicBezTo>
                  <a:pt x="1607758" y="-6133"/>
                  <a:pt x="1818725" y="49858"/>
                  <a:pt x="1946621" y="0"/>
                </a:cubicBezTo>
                <a:cubicBezTo>
                  <a:pt x="2074517" y="-49858"/>
                  <a:pt x="2247543" y="400"/>
                  <a:pt x="2511069" y="0"/>
                </a:cubicBezTo>
                <a:cubicBezTo>
                  <a:pt x="2774595" y="-400"/>
                  <a:pt x="2882986" y="62583"/>
                  <a:pt x="3097226" y="0"/>
                </a:cubicBezTo>
                <a:cubicBezTo>
                  <a:pt x="3311466" y="-62583"/>
                  <a:pt x="3482501" y="25670"/>
                  <a:pt x="3618255" y="0"/>
                </a:cubicBezTo>
                <a:cubicBezTo>
                  <a:pt x="3830711" y="-33384"/>
                  <a:pt x="3868592" y="16729"/>
                  <a:pt x="4043967" y="0"/>
                </a:cubicBezTo>
                <a:cubicBezTo>
                  <a:pt x="4219342" y="-16729"/>
                  <a:pt x="4395280" y="20946"/>
                  <a:pt x="4693737" y="0"/>
                </a:cubicBezTo>
                <a:cubicBezTo>
                  <a:pt x="4992194" y="-20946"/>
                  <a:pt x="5034215" y="61690"/>
                  <a:pt x="5209073" y="0"/>
                </a:cubicBezTo>
                <a:cubicBezTo>
                  <a:pt x="5383931" y="-61690"/>
                  <a:pt x="5470262" y="53600"/>
                  <a:pt x="5679596" y="0"/>
                </a:cubicBezTo>
                <a:cubicBezTo>
                  <a:pt x="5888930" y="-53600"/>
                  <a:pt x="6063775" y="13979"/>
                  <a:pt x="6194932" y="0"/>
                </a:cubicBezTo>
                <a:cubicBezTo>
                  <a:pt x="6326089" y="-13979"/>
                  <a:pt x="6614252" y="8450"/>
                  <a:pt x="6844702" y="0"/>
                </a:cubicBezTo>
                <a:cubicBezTo>
                  <a:pt x="7075152" y="-8450"/>
                  <a:pt x="7249350" y="22654"/>
                  <a:pt x="7404850" y="0"/>
                </a:cubicBezTo>
                <a:cubicBezTo>
                  <a:pt x="7560350" y="-22654"/>
                  <a:pt x="7754759" y="62223"/>
                  <a:pt x="8099432" y="0"/>
                </a:cubicBezTo>
                <a:cubicBezTo>
                  <a:pt x="8517921" y="-7523"/>
                  <a:pt x="8649842" y="300244"/>
                  <a:pt x="8683813" y="584381"/>
                </a:cubicBezTo>
                <a:cubicBezTo>
                  <a:pt x="8687003" y="732870"/>
                  <a:pt x="8670901" y="969792"/>
                  <a:pt x="8683813" y="1085961"/>
                </a:cubicBezTo>
                <a:cubicBezTo>
                  <a:pt x="8696725" y="1202130"/>
                  <a:pt x="8646526" y="1353245"/>
                  <a:pt x="8683813" y="1587541"/>
                </a:cubicBezTo>
                <a:cubicBezTo>
                  <a:pt x="8721100" y="1821837"/>
                  <a:pt x="8660573" y="1949154"/>
                  <a:pt x="8683813" y="2045293"/>
                </a:cubicBezTo>
                <a:lnTo>
                  <a:pt x="8683813" y="2045293"/>
                </a:lnTo>
                <a:cubicBezTo>
                  <a:pt x="8730051" y="2166148"/>
                  <a:pt x="8635484" y="2290298"/>
                  <a:pt x="8683813" y="2483570"/>
                </a:cubicBezTo>
                <a:cubicBezTo>
                  <a:pt x="8732142" y="2676842"/>
                  <a:pt x="8670196" y="2799540"/>
                  <a:pt x="8683813" y="2921847"/>
                </a:cubicBezTo>
                <a:cubicBezTo>
                  <a:pt x="8683812" y="2921843"/>
                  <a:pt x="8683814" y="2921839"/>
                  <a:pt x="8683813" y="2921835"/>
                </a:cubicBezTo>
                <a:cubicBezTo>
                  <a:pt x="8732636" y="3305973"/>
                  <a:pt x="8407569" y="3412882"/>
                  <a:pt x="8099432" y="3506216"/>
                </a:cubicBezTo>
                <a:cubicBezTo>
                  <a:pt x="7939294" y="3543723"/>
                  <a:pt x="7713377" y="3477042"/>
                  <a:pt x="7539285" y="3506216"/>
                </a:cubicBezTo>
                <a:cubicBezTo>
                  <a:pt x="7365193" y="3535390"/>
                  <a:pt x="7201707" y="3464200"/>
                  <a:pt x="7023950" y="3506216"/>
                </a:cubicBezTo>
                <a:cubicBezTo>
                  <a:pt x="6846194" y="3548232"/>
                  <a:pt x="6595135" y="3438689"/>
                  <a:pt x="6374179" y="3506216"/>
                </a:cubicBezTo>
                <a:cubicBezTo>
                  <a:pt x="6153223" y="3573743"/>
                  <a:pt x="6093432" y="3490408"/>
                  <a:pt x="5858844" y="3506216"/>
                </a:cubicBezTo>
                <a:cubicBezTo>
                  <a:pt x="5624257" y="3522024"/>
                  <a:pt x="5449367" y="3500113"/>
                  <a:pt x="5253885" y="3506216"/>
                </a:cubicBezTo>
                <a:cubicBezTo>
                  <a:pt x="5058403" y="3512319"/>
                  <a:pt x="4924260" y="3450508"/>
                  <a:pt x="4738549" y="3506216"/>
                </a:cubicBezTo>
                <a:cubicBezTo>
                  <a:pt x="4552838" y="3561924"/>
                  <a:pt x="4428442" y="3478200"/>
                  <a:pt x="4268026" y="3506216"/>
                </a:cubicBezTo>
                <a:cubicBezTo>
                  <a:pt x="4107610" y="3534232"/>
                  <a:pt x="3790082" y="3460726"/>
                  <a:pt x="3618255" y="3506216"/>
                </a:cubicBezTo>
                <a:cubicBezTo>
                  <a:pt x="3386560" y="3611701"/>
                  <a:pt x="3285297" y="3509599"/>
                  <a:pt x="3067219" y="3607709"/>
                </a:cubicBezTo>
                <a:cubicBezTo>
                  <a:pt x="2849141" y="3705818"/>
                  <a:pt x="2688611" y="3631696"/>
                  <a:pt x="2487181" y="3714543"/>
                </a:cubicBezTo>
                <a:cubicBezTo>
                  <a:pt x="2285751" y="3797391"/>
                  <a:pt x="2076674" y="3749088"/>
                  <a:pt x="1849138" y="3832061"/>
                </a:cubicBezTo>
                <a:cubicBezTo>
                  <a:pt x="1621602" y="3915034"/>
                  <a:pt x="1579253" y="3861295"/>
                  <a:pt x="1356106" y="3922870"/>
                </a:cubicBezTo>
                <a:cubicBezTo>
                  <a:pt x="1132959" y="3984445"/>
                  <a:pt x="950275" y="3927612"/>
                  <a:pt x="718064" y="4040388"/>
                </a:cubicBezTo>
                <a:cubicBezTo>
                  <a:pt x="793653" y="3954759"/>
                  <a:pt x="985139" y="3882375"/>
                  <a:pt x="1068098" y="3783985"/>
                </a:cubicBezTo>
                <a:cubicBezTo>
                  <a:pt x="1151058" y="3685595"/>
                  <a:pt x="1314972" y="3611164"/>
                  <a:pt x="1447302" y="3506216"/>
                </a:cubicBezTo>
                <a:cubicBezTo>
                  <a:pt x="1289495" y="3544719"/>
                  <a:pt x="1192465" y="3478901"/>
                  <a:pt x="1007212" y="3506216"/>
                </a:cubicBezTo>
                <a:cubicBezTo>
                  <a:pt x="821959" y="3533531"/>
                  <a:pt x="672567" y="3459821"/>
                  <a:pt x="584381" y="3506216"/>
                </a:cubicBezTo>
                <a:cubicBezTo>
                  <a:pt x="296789" y="3535576"/>
                  <a:pt x="28251" y="3203628"/>
                  <a:pt x="0" y="2921835"/>
                </a:cubicBezTo>
                <a:cubicBezTo>
                  <a:pt x="0" y="2921842"/>
                  <a:pt x="0" y="2921845"/>
                  <a:pt x="0" y="2921847"/>
                </a:cubicBezTo>
                <a:cubicBezTo>
                  <a:pt x="-43998" y="2825305"/>
                  <a:pt x="16161" y="2591751"/>
                  <a:pt x="0" y="2466039"/>
                </a:cubicBezTo>
                <a:cubicBezTo>
                  <a:pt x="-16161" y="2340327"/>
                  <a:pt x="40614" y="2231762"/>
                  <a:pt x="0" y="2045293"/>
                </a:cubicBezTo>
                <a:lnTo>
                  <a:pt x="0" y="2045293"/>
                </a:lnTo>
                <a:cubicBezTo>
                  <a:pt x="-9612" y="1939913"/>
                  <a:pt x="37418" y="1693424"/>
                  <a:pt x="0" y="1529104"/>
                </a:cubicBezTo>
                <a:cubicBezTo>
                  <a:pt x="-37418" y="1364784"/>
                  <a:pt x="13691" y="1202211"/>
                  <a:pt x="0" y="1042133"/>
                </a:cubicBezTo>
                <a:cubicBezTo>
                  <a:pt x="-13691" y="882055"/>
                  <a:pt x="2734" y="726169"/>
                  <a:pt x="0" y="584381"/>
                </a:cubicBezTo>
                <a:close/>
              </a:path>
            </a:pathLst>
          </a:custGeom>
          <a:solidFill>
            <a:schemeClr val="bg1">
              <a:lumMod val="25000"/>
              <a:lumOff val="75000"/>
              <a:alpha val="10000"/>
            </a:schemeClr>
          </a:solidFill>
          <a:ln w="19050">
            <a:solidFill>
              <a:schemeClr val="bg1">
                <a:lumMod val="25000"/>
                <a:lumOff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781541334">
                  <a:prstGeom prst="wedgeRoundRectCallout">
                    <a:avLst>
                      <a:gd name="adj1" fmla="val -41731"/>
                      <a:gd name="adj2" fmla="val 65235"/>
                      <a:gd name="adj3" fmla="val 1666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Snakkeboble: rektangel med avrundede hjørner 9">
            <a:extLst>
              <a:ext uri="{FF2B5EF4-FFF2-40B4-BE49-F238E27FC236}">
                <a16:creationId xmlns:a16="http://schemas.microsoft.com/office/drawing/2014/main" id="{76381CDD-93C1-1ABB-7328-3E39FD8E0BDF}"/>
              </a:ext>
            </a:extLst>
          </p:cNvPr>
          <p:cNvSpPr/>
          <p:nvPr/>
        </p:nvSpPr>
        <p:spPr>
          <a:xfrm rot="10800000">
            <a:off x="457199" y="3331725"/>
            <a:ext cx="8683813" cy="1254553"/>
          </a:xfrm>
          <a:custGeom>
            <a:avLst/>
            <a:gdLst>
              <a:gd name="connsiteX0" fmla="*/ 0 w 8683813"/>
              <a:gd name="connsiteY0" fmla="*/ 209096 h 1254553"/>
              <a:gd name="connsiteX1" fmla="*/ 209096 w 8683813"/>
              <a:gd name="connsiteY1" fmla="*/ 0 h 1254553"/>
              <a:gd name="connsiteX2" fmla="*/ 845832 w 8683813"/>
              <a:gd name="connsiteY2" fmla="*/ 0 h 1254553"/>
              <a:gd name="connsiteX3" fmla="*/ 1385439 w 8683813"/>
              <a:gd name="connsiteY3" fmla="*/ 0 h 1254553"/>
              <a:gd name="connsiteX4" fmla="*/ 1925046 w 8683813"/>
              <a:gd name="connsiteY4" fmla="*/ 0 h 1254553"/>
              <a:gd name="connsiteX5" fmla="*/ 2561782 w 8683813"/>
              <a:gd name="connsiteY5" fmla="*/ 0 h 1254553"/>
              <a:gd name="connsiteX6" fmla="*/ 2955695 w 8683813"/>
              <a:gd name="connsiteY6" fmla="*/ 0 h 1254553"/>
              <a:gd name="connsiteX7" fmla="*/ 3398173 w 8683813"/>
              <a:gd name="connsiteY7" fmla="*/ 0 h 1254553"/>
              <a:gd name="connsiteX8" fmla="*/ 3986344 w 8683813"/>
              <a:gd name="connsiteY8" fmla="*/ 0 h 1254553"/>
              <a:gd name="connsiteX9" fmla="*/ 4477386 w 8683813"/>
              <a:gd name="connsiteY9" fmla="*/ 0 h 1254553"/>
              <a:gd name="connsiteX10" fmla="*/ 5065558 w 8683813"/>
              <a:gd name="connsiteY10" fmla="*/ 0 h 1254553"/>
              <a:gd name="connsiteX11" fmla="*/ 5563829 w 8683813"/>
              <a:gd name="connsiteY11" fmla="*/ -53893 h 1254553"/>
              <a:gd name="connsiteX12" fmla="*/ 6062101 w 8683813"/>
              <a:gd name="connsiteY12" fmla="*/ -107786 h 1254553"/>
              <a:gd name="connsiteX13" fmla="*/ 6485631 w 8683813"/>
              <a:gd name="connsiteY13" fmla="*/ -153595 h 1254553"/>
              <a:gd name="connsiteX14" fmla="*/ 7008816 w 8683813"/>
              <a:gd name="connsiteY14" fmla="*/ -210183 h 1254553"/>
              <a:gd name="connsiteX15" fmla="*/ 7556915 w 8683813"/>
              <a:gd name="connsiteY15" fmla="*/ -269465 h 1254553"/>
              <a:gd name="connsiteX16" fmla="*/ 7236511 w 8683813"/>
              <a:gd name="connsiteY16" fmla="*/ 0 h 1254553"/>
              <a:gd name="connsiteX17" fmla="*/ 7674010 w 8683813"/>
              <a:gd name="connsiteY17" fmla="*/ 0 h 1254553"/>
              <a:gd name="connsiteX18" fmla="*/ 8061982 w 8683813"/>
              <a:gd name="connsiteY18" fmla="*/ 0 h 1254553"/>
              <a:gd name="connsiteX19" fmla="*/ 8474717 w 8683813"/>
              <a:gd name="connsiteY19" fmla="*/ 0 h 1254553"/>
              <a:gd name="connsiteX20" fmla="*/ 8683813 w 8683813"/>
              <a:gd name="connsiteY20" fmla="*/ 209096 h 1254553"/>
              <a:gd name="connsiteX21" fmla="*/ 8683813 w 8683813"/>
              <a:gd name="connsiteY21" fmla="*/ 209092 h 1254553"/>
              <a:gd name="connsiteX22" fmla="*/ 8683813 w 8683813"/>
              <a:gd name="connsiteY22" fmla="*/ 209092 h 1254553"/>
              <a:gd name="connsiteX23" fmla="*/ 8683813 w 8683813"/>
              <a:gd name="connsiteY23" fmla="*/ 522730 h 1254553"/>
              <a:gd name="connsiteX24" fmla="*/ 8683813 w 8683813"/>
              <a:gd name="connsiteY24" fmla="*/ 1045457 h 1254553"/>
              <a:gd name="connsiteX25" fmla="*/ 8474717 w 8683813"/>
              <a:gd name="connsiteY25" fmla="*/ 1254553 h 1254553"/>
              <a:gd name="connsiteX26" fmla="*/ 8049600 w 8683813"/>
              <a:gd name="connsiteY26" fmla="*/ 1254553 h 1254553"/>
              <a:gd name="connsiteX27" fmla="*/ 7612100 w 8683813"/>
              <a:gd name="connsiteY27" fmla="*/ 1254553 h 1254553"/>
              <a:gd name="connsiteX28" fmla="*/ 7236511 w 8683813"/>
              <a:gd name="connsiteY28" fmla="*/ 1254553 h 1254553"/>
              <a:gd name="connsiteX29" fmla="*/ 6737192 w 8683813"/>
              <a:gd name="connsiteY29" fmla="*/ 1254553 h 1254553"/>
              <a:gd name="connsiteX30" fmla="*/ 6216163 w 8683813"/>
              <a:gd name="connsiteY30" fmla="*/ 1254553 h 1254553"/>
              <a:gd name="connsiteX31" fmla="*/ 5695134 w 8683813"/>
              <a:gd name="connsiteY31" fmla="*/ 1254553 h 1254553"/>
              <a:gd name="connsiteX32" fmla="*/ 5065558 w 8683813"/>
              <a:gd name="connsiteY32" fmla="*/ 1254553 h 1254553"/>
              <a:gd name="connsiteX33" fmla="*/ 5065558 w 8683813"/>
              <a:gd name="connsiteY33" fmla="*/ 1254553 h 1254553"/>
              <a:gd name="connsiteX34" fmla="*/ 4428822 w 8683813"/>
              <a:gd name="connsiteY34" fmla="*/ 1254553 h 1254553"/>
              <a:gd name="connsiteX35" fmla="*/ 4034909 w 8683813"/>
              <a:gd name="connsiteY35" fmla="*/ 1254553 h 1254553"/>
              <a:gd name="connsiteX36" fmla="*/ 3640996 w 8683813"/>
              <a:gd name="connsiteY36" fmla="*/ 1254553 h 1254553"/>
              <a:gd name="connsiteX37" fmla="*/ 3052824 w 8683813"/>
              <a:gd name="connsiteY37" fmla="*/ 1254553 h 1254553"/>
              <a:gd name="connsiteX38" fmla="*/ 2464653 w 8683813"/>
              <a:gd name="connsiteY38" fmla="*/ 1254553 h 1254553"/>
              <a:gd name="connsiteX39" fmla="*/ 2022175 w 8683813"/>
              <a:gd name="connsiteY39" fmla="*/ 1254553 h 1254553"/>
              <a:gd name="connsiteX40" fmla="*/ 1434004 w 8683813"/>
              <a:gd name="connsiteY40" fmla="*/ 1254553 h 1254553"/>
              <a:gd name="connsiteX41" fmla="*/ 942961 w 8683813"/>
              <a:gd name="connsiteY41" fmla="*/ 1254553 h 1254553"/>
              <a:gd name="connsiteX42" fmla="*/ 209096 w 8683813"/>
              <a:gd name="connsiteY42" fmla="*/ 1254553 h 1254553"/>
              <a:gd name="connsiteX43" fmla="*/ 0 w 8683813"/>
              <a:gd name="connsiteY43" fmla="*/ 1045457 h 1254553"/>
              <a:gd name="connsiteX44" fmla="*/ 0 w 8683813"/>
              <a:gd name="connsiteY44" fmla="*/ 522730 h 1254553"/>
              <a:gd name="connsiteX45" fmla="*/ 0 w 8683813"/>
              <a:gd name="connsiteY45" fmla="*/ 209092 h 1254553"/>
              <a:gd name="connsiteX46" fmla="*/ 0 w 8683813"/>
              <a:gd name="connsiteY46" fmla="*/ 209092 h 1254553"/>
              <a:gd name="connsiteX47" fmla="*/ 0 w 8683813"/>
              <a:gd name="connsiteY47" fmla="*/ 209096 h 1254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8683813" h="1254553" fill="none" extrusionOk="0">
                <a:moveTo>
                  <a:pt x="0" y="209096"/>
                </a:moveTo>
                <a:cubicBezTo>
                  <a:pt x="18570" y="76057"/>
                  <a:pt x="77277" y="-1164"/>
                  <a:pt x="209096" y="0"/>
                </a:cubicBezTo>
                <a:cubicBezTo>
                  <a:pt x="392026" y="-43843"/>
                  <a:pt x="658033" y="39184"/>
                  <a:pt x="845832" y="0"/>
                </a:cubicBezTo>
                <a:cubicBezTo>
                  <a:pt x="1033631" y="-39184"/>
                  <a:pt x="1218901" y="31224"/>
                  <a:pt x="1385439" y="0"/>
                </a:cubicBezTo>
                <a:cubicBezTo>
                  <a:pt x="1551977" y="-31224"/>
                  <a:pt x="1738282" y="12237"/>
                  <a:pt x="1925046" y="0"/>
                </a:cubicBezTo>
                <a:cubicBezTo>
                  <a:pt x="2111810" y="-12237"/>
                  <a:pt x="2337793" y="45697"/>
                  <a:pt x="2561782" y="0"/>
                </a:cubicBezTo>
                <a:cubicBezTo>
                  <a:pt x="2785771" y="-45697"/>
                  <a:pt x="2816078" y="31955"/>
                  <a:pt x="2955695" y="0"/>
                </a:cubicBezTo>
                <a:cubicBezTo>
                  <a:pt x="3095312" y="-31955"/>
                  <a:pt x="3286841" y="31364"/>
                  <a:pt x="3398173" y="0"/>
                </a:cubicBezTo>
                <a:cubicBezTo>
                  <a:pt x="3509505" y="-31364"/>
                  <a:pt x="3847154" y="54444"/>
                  <a:pt x="3986344" y="0"/>
                </a:cubicBezTo>
                <a:cubicBezTo>
                  <a:pt x="4125534" y="-54444"/>
                  <a:pt x="4248853" y="55283"/>
                  <a:pt x="4477386" y="0"/>
                </a:cubicBezTo>
                <a:cubicBezTo>
                  <a:pt x="4705919" y="-55283"/>
                  <a:pt x="4789730" y="42764"/>
                  <a:pt x="5065558" y="0"/>
                </a:cubicBezTo>
                <a:cubicBezTo>
                  <a:pt x="5216183" y="-67933"/>
                  <a:pt x="5328095" y="21426"/>
                  <a:pt x="5563829" y="-53893"/>
                </a:cubicBezTo>
                <a:cubicBezTo>
                  <a:pt x="5799563" y="-129212"/>
                  <a:pt x="5952700" y="-78136"/>
                  <a:pt x="6062101" y="-107786"/>
                </a:cubicBezTo>
                <a:cubicBezTo>
                  <a:pt x="6171502" y="-137437"/>
                  <a:pt x="6284476" y="-100664"/>
                  <a:pt x="6485631" y="-153595"/>
                </a:cubicBezTo>
                <a:cubicBezTo>
                  <a:pt x="6686786" y="-206527"/>
                  <a:pt x="6761957" y="-171166"/>
                  <a:pt x="7008816" y="-210183"/>
                </a:cubicBezTo>
                <a:cubicBezTo>
                  <a:pt x="7255675" y="-249199"/>
                  <a:pt x="7402180" y="-208484"/>
                  <a:pt x="7556915" y="-269465"/>
                </a:cubicBezTo>
                <a:cubicBezTo>
                  <a:pt x="7466506" y="-162821"/>
                  <a:pt x="7378164" y="-150011"/>
                  <a:pt x="7236511" y="0"/>
                </a:cubicBezTo>
                <a:cubicBezTo>
                  <a:pt x="7363614" y="-51237"/>
                  <a:pt x="7520733" y="51338"/>
                  <a:pt x="7674010" y="0"/>
                </a:cubicBezTo>
                <a:cubicBezTo>
                  <a:pt x="7827287" y="-51338"/>
                  <a:pt x="7903957" y="40779"/>
                  <a:pt x="8061982" y="0"/>
                </a:cubicBezTo>
                <a:cubicBezTo>
                  <a:pt x="8220007" y="-40779"/>
                  <a:pt x="8386473" y="27932"/>
                  <a:pt x="8474717" y="0"/>
                </a:cubicBezTo>
                <a:cubicBezTo>
                  <a:pt x="8596678" y="3923"/>
                  <a:pt x="8682780" y="99756"/>
                  <a:pt x="8683813" y="209096"/>
                </a:cubicBezTo>
                <a:lnTo>
                  <a:pt x="8683813" y="209092"/>
                </a:lnTo>
                <a:lnTo>
                  <a:pt x="8683813" y="209092"/>
                </a:lnTo>
                <a:cubicBezTo>
                  <a:pt x="8691180" y="355072"/>
                  <a:pt x="8671912" y="390037"/>
                  <a:pt x="8683813" y="522730"/>
                </a:cubicBezTo>
                <a:cubicBezTo>
                  <a:pt x="8687523" y="661253"/>
                  <a:pt x="8683073" y="791668"/>
                  <a:pt x="8683813" y="1045457"/>
                </a:cubicBezTo>
                <a:cubicBezTo>
                  <a:pt x="8677616" y="1154943"/>
                  <a:pt x="8590611" y="1246050"/>
                  <a:pt x="8474717" y="1254553"/>
                </a:cubicBezTo>
                <a:cubicBezTo>
                  <a:pt x="8313812" y="1258767"/>
                  <a:pt x="8210308" y="1240756"/>
                  <a:pt x="8049600" y="1254553"/>
                </a:cubicBezTo>
                <a:cubicBezTo>
                  <a:pt x="7888892" y="1268350"/>
                  <a:pt x="7816465" y="1218589"/>
                  <a:pt x="7612100" y="1254553"/>
                </a:cubicBezTo>
                <a:cubicBezTo>
                  <a:pt x="7407735" y="1290517"/>
                  <a:pt x="7322715" y="1232504"/>
                  <a:pt x="7236511" y="1254553"/>
                </a:cubicBezTo>
                <a:cubicBezTo>
                  <a:pt x="6999858" y="1308170"/>
                  <a:pt x="6887438" y="1214978"/>
                  <a:pt x="6737192" y="1254553"/>
                </a:cubicBezTo>
                <a:cubicBezTo>
                  <a:pt x="6586946" y="1294128"/>
                  <a:pt x="6417375" y="1237201"/>
                  <a:pt x="6216163" y="1254553"/>
                </a:cubicBezTo>
                <a:cubicBezTo>
                  <a:pt x="6014951" y="1271905"/>
                  <a:pt x="5861466" y="1229225"/>
                  <a:pt x="5695134" y="1254553"/>
                </a:cubicBezTo>
                <a:cubicBezTo>
                  <a:pt x="5528802" y="1279881"/>
                  <a:pt x="5272085" y="1226550"/>
                  <a:pt x="5065558" y="1254553"/>
                </a:cubicBezTo>
                <a:lnTo>
                  <a:pt x="5065558" y="1254553"/>
                </a:lnTo>
                <a:cubicBezTo>
                  <a:pt x="4785760" y="1280271"/>
                  <a:pt x="4718340" y="1212506"/>
                  <a:pt x="4428822" y="1254553"/>
                </a:cubicBezTo>
                <a:cubicBezTo>
                  <a:pt x="4139304" y="1296600"/>
                  <a:pt x="4118140" y="1216440"/>
                  <a:pt x="4034909" y="1254553"/>
                </a:cubicBezTo>
                <a:cubicBezTo>
                  <a:pt x="3951678" y="1292666"/>
                  <a:pt x="3833112" y="1208074"/>
                  <a:pt x="3640996" y="1254553"/>
                </a:cubicBezTo>
                <a:cubicBezTo>
                  <a:pt x="3448880" y="1301032"/>
                  <a:pt x="3318926" y="1230420"/>
                  <a:pt x="3052824" y="1254553"/>
                </a:cubicBezTo>
                <a:cubicBezTo>
                  <a:pt x="2786722" y="1278686"/>
                  <a:pt x="2590969" y="1192869"/>
                  <a:pt x="2464653" y="1254553"/>
                </a:cubicBezTo>
                <a:cubicBezTo>
                  <a:pt x="2338337" y="1316237"/>
                  <a:pt x="2132726" y="1239373"/>
                  <a:pt x="2022175" y="1254553"/>
                </a:cubicBezTo>
                <a:cubicBezTo>
                  <a:pt x="1911624" y="1269733"/>
                  <a:pt x="1699787" y="1226456"/>
                  <a:pt x="1434004" y="1254553"/>
                </a:cubicBezTo>
                <a:cubicBezTo>
                  <a:pt x="1168221" y="1282650"/>
                  <a:pt x="1149065" y="1245294"/>
                  <a:pt x="942961" y="1254553"/>
                </a:cubicBezTo>
                <a:cubicBezTo>
                  <a:pt x="736857" y="1263812"/>
                  <a:pt x="405343" y="1242324"/>
                  <a:pt x="209096" y="1254553"/>
                </a:cubicBezTo>
                <a:cubicBezTo>
                  <a:pt x="80270" y="1239632"/>
                  <a:pt x="-4951" y="1143460"/>
                  <a:pt x="0" y="1045457"/>
                </a:cubicBezTo>
                <a:cubicBezTo>
                  <a:pt x="-2697" y="909366"/>
                  <a:pt x="60213" y="679372"/>
                  <a:pt x="0" y="522730"/>
                </a:cubicBezTo>
                <a:cubicBezTo>
                  <a:pt x="-269" y="437319"/>
                  <a:pt x="34433" y="322494"/>
                  <a:pt x="0" y="209092"/>
                </a:cubicBezTo>
                <a:lnTo>
                  <a:pt x="0" y="209092"/>
                </a:lnTo>
                <a:lnTo>
                  <a:pt x="0" y="209096"/>
                </a:lnTo>
                <a:close/>
              </a:path>
              <a:path w="8683813" h="1254553" stroke="0" extrusionOk="0">
                <a:moveTo>
                  <a:pt x="0" y="209096"/>
                </a:moveTo>
                <a:cubicBezTo>
                  <a:pt x="-25893" y="106960"/>
                  <a:pt x="118230" y="16603"/>
                  <a:pt x="209096" y="0"/>
                </a:cubicBezTo>
                <a:cubicBezTo>
                  <a:pt x="429915" y="-53091"/>
                  <a:pt x="509071" y="27097"/>
                  <a:pt x="748703" y="0"/>
                </a:cubicBezTo>
                <a:cubicBezTo>
                  <a:pt x="988335" y="-27097"/>
                  <a:pt x="1152182" y="5832"/>
                  <a:pt x="1385439" y="0"/>
                </a:cubicBezTo>
                <a:cubicBezTo>
                  <a:pt x="1618696" y="-5832"/>
                  <a:pt x="1641659" y="8853"/>
                  <a:pt x="1827917" y="0"/>
                </a:cubicBezTo>
                <a:cubicBezTo>
                  <a:pt x="2014175" y="-8853"/>
                  <a:pt x="2086751" y="22159"/>
                  <a:pt x="2270394" y="0"/>
                </a:cubicBezTo>
                <a:cubicBezTo>
                  <a:pt x="2454037" y="-22159"/>
                  <a:pt x="2677901" y="5705"/>
                  <a:pt x="2907130" y="0"/>
                </a:cubicBezTo>
                <a:cubicBezTo>
                  <a:pt x="3136359" y="-5705"/>
                  <a:pt x="3252682" y="7204"/>
                  <a:pt x="3349608" y="0"/>
                </a:cubicBezTo>
                <a:cubicBezTo>
                  <a:pt x="3446534" y="-7204"/>
                  <a:pt x="3773626" y="34749"/>
                  <a:pt x="3889215" y="0"/>
                </a:cubicBezTo>
                <a:cubicBezTo>
                  <a:pt x="4004804" y="-34749"/>
                  <a:pt x="4265794" y="28101"/>
                  <a:pt x="4428822" y="0"/>
                </a:cubicBezTo>
                <a:cubicBezTo>
                  <a:pt x="4591850" y="-28101"/>
                  <a:pt x="4821970" y="12279"/>
                  <a:pt x="5065558" y="0"/>
                </a:cubicBezTo>
                <a:cubicBezTo>
                  <a:pt x="5236634" y="-31077"/>
                  <a:pt x="5342247" y="5283"/>
                  <a:pt x="5538916" y="-51198"/>
                </a:cubicBezTo>
                <a:cubicBezTo>
                  <a:pt x="5735585" y="-107680"/>
                  <a:pt x="5845277" y="-47712"/>
                  <a:pt x="5987360" y="-99702"/>
                </a:cubicBezTo>
                <a:cubicBezTo>
                  <a:pt x="6129443" y="-151692"/>
                  <a:pt x="6324107" y="-134062"/>
                  <a:pt x="6485631" y="-153595"/>
                </a:cubicBezTo>
                <a:cubicBezTo>
                  <a:pt x="6647155" y="-173129"/>
                  <a:pt x="6792498" y="-145512"/>
                  <a:pt x="6934076" y="-202099"/>
                </a:cubicBezTo>
                <a:cubicBezTo>
                  <a:pt x="7075654" y="-258686"/>
                  <a:pt x="7326976" y="-221225"/>
                  <a:pt x="7556915" y="-269465"/>
                </a:cubicBezTo>
                <a:cubicBezTo>
                  <a:pt x="7493053" y="-175770"/>
                  <a:pt x="7365550" y="-150925"/>
                  <a:pt x="7236511" y="0"/>
                </a:cubicBezTo>
                <a:cubicBezTo>
                  <a:pt x="7391833" y="-39886"/>
                  <a:pt x="7449387" y="26329"/>
                  <a:pt x="7612100" y="0"/>
                </a:cubicBezTo>
                <a:cubicBezTo>
                  <a:pt x="7774813" y="-26329"/>
                  <a:pt x="7919421" y="39908"/>
                  <a:pt x="8012453" y="0"/>
                </a:cubicBezTo>
                <a:cubicBezTo>
                  <a:pt x="8105485" y="-39908"/>
                  <a:pt x="8349273" y="10156"/>
                  <a:pt x="8474717" y="0"/>
                </a:cubicBezTo>
                <a:cubicBezTo>
                  <a:pt x="8615004" y="-2071"/>
                  <a:pt x="8715650" y="98709"/>
                  <a:pt x="8683813" y="209096"/>
                </a:cubicBezTo>
                <a:lnTo>
                  <a:pt x="8683813" y="209092"/>
                </a:lnTo>
                <a:lnTo>
                  <a:pt x="8683813" y="209092"/>
                </a:lnTo>
                <a:cubicBezTo>
                  <a:pt x="8714287" y="308287"/>
                  <a:pt x="8647817" y="443121"/>
                  <a:pt x="8683813" y="522730"/>
                </a:cubicBezTo>
                <a:cubicBezTo>
                  <a:pt x="8701260" y="779030"/>
                  <a:pt x="8647969" y="845488"/>
                  <a:pt x="8683813" y="1045457"/>
                </a:cubicBezTo>
                <a:cubicBezTo>
                  <a:pt x="8691080" y="1170076"/>
                  <a:pt x="8588101" y="1241157"/>
                  <a:pt x="8474717" y="1254553"/>
                </a:cubicBezTo>
                <a:cubicBezTo>
                  <a:pt x="8351122" y="1292402"/>
                  <a:pt x="8211016" y="1250973"/>
                  <a:pt x="8061982" y="1254553"/>
                </a:cubicBezTo>
                <a:cubicBezTo>
                  <a:pt x="7912949" y="1258133"/>
                  <a:pt x="7762681" y="1240191"/>
                  <a:pt x="7661628" y="1254553"/>
                </a:cubicBezTo>
                <a:cubicBezTo>
                  <a:pt x="7560575" y="1268915"/>
                  <a:pt x="7366298" y="1235889"/>
                  <a:pt x="7236511" y="1254553"/>
                </a:cubicBezTo>
                <a:cubicBezTo>
                  <a:pt x="7035227" y="1264874"/>
                  <a:pt x="6939282" y="1206149"/>
                  <a:pt x="6715482" y="1254553"/>
                </a:cubicBezTo>
                <a:cubicBezTo>
                  <a:pt x="6491682" y="1302957"/>
                  <a:pt x="6430224" y="1197686"/>
                  <a:pt x="6194454" y="1254553"/>
                </a:cubicBezTo>
                <a:cubicBezTo>
                  <a:pt x="5958684" y="1311420"/>
                  <a:pt x="5772203" y="1246277"/>
                  <a:pt x="5630006" y="1254553"/>
                </a:cubicBezTo>
                <a:cubicBezTo>
                  <a:pt x="5487809" y="1262829"/>
                  <a:pt x="5226574" y="1198138"/>
                  <a:pt x="5065558" y="1254553"/>
                </a:cubicBezTo>
                <a:lnTo>
                  <a:pt x="5065558" y="1254553"/>
                </a:lnTo>
                <a:cubicBezTo>
                  <a:pt x="4789254" y="1313657"/>
                  <a:pt x="4692514" y="1180418"/>
                  <a:pt x="4428822" y="1254553"/>
                </a:cubicBezTo>
                <a:cubicBezTo>
                  <a:pt x="4165130" y="1328688"/>
                  <a:pt x="4138465" y="1249865"/>
                  <a:pt x="3986344" y="1254553"/>
                </a:cubicBezTo>
                <a:cubicBezTo>
                  <a:pt x="3834223" y="1259241"/>
                  <a:pt x="3631654" y="1239845"/>
                  <a:pt x="3398173" y="1254553"/>
                </a:cubicBezTo>
                <a:cubicBezTo>
                  <a:pt x="3164692" y="1269261"/>
                  <a:pt x="3117851" y="1251159"/>
                  <a:pt x="2907130" y="1254553"/>
                </a:cubicBezTo>
                <a:cubicBezTo>
                  <a:pt x="2696409" y="1257947"/>
                  <a:pt x="2497334" y="1210072"/>
                  <a:pt x="2367524" y="1254553"/>
                </a:cubicBezTo>
                <a:cubicBezTo>
                  <a:pt x="2237714" y="1299034"/>
                  <a:pt x="1997530" y="1207235"/>
                  <a:pt x="1876481" y="1254553"/>
                </a:cubicBezTo>
                <a:cubicBezTo>
                  <a:pt x="1755432" y="1301871"/>
                  <a:pt x="1516407" y="1253108"/>
                  <a:pt x="1385439" y="1254553"/>
                </a:cubicBezTo>
                <a:cubicBezTo>
                  <a:pt x="1254471" y="1255998"/>
                  <a:pt x="1029732" y="1234627"/>
                  <a:pt x="797268" y="1254553"/>
                </a:cubicBezTo>
                <a:cubicBezTo>
                  <a:pt x="564804" y="1274479"/>
                  <a:pt x="410670" y="1246383"/>
                  <a:pt x="209096" y="1254553"/>
                </a:cubicBezTo>
                <a:cubicBezTo>
                  <a:pt x="94220" y="1265533"/>
                  <a:pt x="-2460" y="1142545"/>
                  <a:pt x="0" y="1045457"/>
                </a:cubicBezTo>
                <a:cubicBezTo>
                  <a:pt x="-10405" y="937367"/>
                  <a:pt x="2328" y="770733"/>
                  <a:pt x="0" y="522730"/>
                </a:cubicBezTo>
                <a:cubicBezTo>
                  <a:pt x="-17964" y="371419"/>
                  <a:pt x="24181" y="297082"/>
                  <a:pt x="0" y="209092"/>
                </a:cubicBezTo>
                <a:lnTo>
                  <a:pt x="0" y="209092"/>
                </a:lnTo>
                <a:lnTo>
                  <a:pt x="0" y="209096"/>
                </a:lnTo>
                <a:close/>
              </a:path>
            </a:pathLst>
          </a:custGeom>
          <a:solidFill>
            <a:schemeClr val="bg1">
              <a:lumMod val="25000"/>
              <a:lumOff val="75000"/>
              <a:alpha val="10000"/>
            </a:schemeClr>
          </a:solidFill>
          <a:ln w="19050">
            <a:solidFill>
              <a:schemeClr val="bg1">
                <a:lumMod val="25000"/>
                <a:lumOff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781541334">
                  <a:prstGeom prst="wedgeRoundRectCallout">
                    <a:avLst>
                      <a:gd name="adj1" fmla="val 37023"/>
                      <a:gd name="adj2" fmla="val -71479"/>
                      <a:gd name="adj3" fmla="val 1666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034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F25AFCD8-E45D-4B03-9641-3B029FB67C5C}"/>
              </a:ext>
            </a:extLst>
          </p:cNvPr>
          <p:cNvSpPr/>
          <p:nvPr/>
        </p:nvSpPr>
        <p:spPr>
          <a:xfrm>
            <a:off x="6675593" y="185317"/>
            <a:ext cx="2274155" cy="45452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DBE362F1-4832-47E3-9370-A2E44DF8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800" i="1" dirty="0"/>
              <a:t>Støtte til læreplanen – Forklaring av verb</a:t>
            </a:r>
            <a:endParaRPr lang="de-D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64F347FE-7E5A-4A47-AD87-C81837634D2D}"/>
              </a:ext>
            </a:extLst>
          </p:cNvPr>
          <p:cNvSpPr/>
          <p:nvPr/>
        </p:nvSpPr>
        <p:spPr>
          <a:xfrm>
            <a:off x="457200" y="1568870"/>
            <a:ext cx="7929475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i="1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Utforske</a:t>
            </a:r>
            <a:b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b-NO" dirty="0">
              <a:solidFill>
                <a:srgbClr val="3030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4000" indent="-144000">
              <a:buFont typeface="Calibri" panose="020F0502020204030204" pitchFamily="34" charset="0"/>
              <a:buChar char="̶"/>
            </a:pP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handler om å …</a:t>
            </a:r>
            <a:b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b="1" dirty="0">
                <a:solidFill>
                  <a:srgbClr val="4568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oppleve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og </a:t>
            </a:r>
            <a:r>
              <a:rPr lang="nb-NO" b="1" dirty="0">
                <a:solidFill>
                  <a:srgbClr val="4568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eksperimentere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og kan ivareta </a:t>
            </a:r>
            <a:r>
              <a:rPr lang="nb-NO" b="1" dirty="0">
                <a:solidFill>
                  <a:srgbClr val="4568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nysgjerrighet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og </a:t>
            </a:r>
            <a:r>
              <a:rPr lang="nb-NO" b="1" dirty="0">
                <a:solidFill>
                  <a:srgbClr val="4568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undring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endParaRPr lang="nb-NO" sz="700" dirty="0">
              <a:solidFill>
                <a:srgbClr val="3030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4000" indent="-144000">
              <a:buFont typeface="Calibri" panose="020F0502020204030204" pitchFamily="34" charset="0"/>
              <a:buChar char="̶"/>
            </a:pP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 bety å …</a:t>
            </a:r>
            <a:b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b="1" dirty="0">
                <a:solidFill>
                  <a:srgbClr val="4568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sanse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b="1" dirty="0">
                <a:solidFill>
                  <a:srgbClr val="4568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søke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b="1" dirty="0">
                <a:solidFill>
                  <a:srgbClr val="4568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oppdage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b="1" dirty="0">
                <a:solidFill>
                  <a:srgbClr val="4568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observere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og </a:t>
            </a:r>
            <a:r>
              <a:rPr lang="nb-NO" b="1" dirty="0">
                <a:solidFill>
                  <a:srgbClr val="4568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granske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endParaRPr lang="nb-NO" sz="700" dirty="0">
              <a:solidFill>
                <a:srgbClr val="3030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4000" indent="-144000">
              <a:buFont typeface="Calibri" panose="020F0502020204030204" pitchFamily="34" charset="0"/>
              <a:buChar char="̶"/>
            </a:pP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noen tilfeller betyr det å …</a:t>
            </a:r>
            <a:b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b="1" dirty="0">
                <a:solidFill>
                  <a:srgbClr val="4568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undersøke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ulike sider av en sak gjennom åpen og </a:t>
            </a:r>
            <a:r>
              <a:rPr lang="nb-NO" b="1" dirty="0">
                <a:solidFill>
                  <a:srgbClr val="4568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kritisk</a:t>
            </a:r>
            <a:r>
              <a:rPr lang="nb-NO" b="1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b="1" dirty="0">
                <a:solidFill>
                  <a:srgbClr val="4568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drøfting</a:t>
            </a:r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nb-NO" sz="700" dirty="0">
              <a:solidFill>
                <a:srgbClr val="3030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4000" indent="-144000">
              <a:buFont typeface="Calibri" panose="020F0502020204030204" pitchFamily="34" charset="0"/>
              <a:buChar char="̶"/>
            </a:pP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 også bety å …</a:t>
            </a:r>
            <a:b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b="1" dirty="0">
                <a:solidFill>
                  <a:srgbClr val="4568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teste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eller </a:t>
            </a:r>
            <a:r>
              <a:rPr lang="nb-NO" b="1" dirty="0">
                <a:solidFill>
                  <a:srgbClr val="4568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prøve ut 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 </a:t>
            </a:r>
            <a:r>
              <a:rPr lang="nb-NO" b="1" dirty="0">
                <a:solidFill>
                  <a:srgbClr val="45688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evaluere</a:t>
            </a:r>
            <a:r>
              <a:rPr lang="nb-NO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arbeidsmetoder, produkter eller utstyr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3EF9241F-BF40-1345-012F-3A1AF5AC8EFE}"/>
              </a:ext>
            </a:extLst>
          </p:cNvPr>
          <p:cNvSpPr txBox="1"/>
          <p:nvPr/>
        </p:nvSpPr>
        <p:spPr>
          <a:xfrm>
            <a:off x="8220723" y="4754357"/>
            <a:ext cx="11097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hlinkClick r:id="rId3"/>
              </a:rPr>
              <a:t>Quelle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3901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AC2F1730-67F0-4F6C-82B3-762146EB6E1F}"/>
              </a:ext>
            </a:extLst>
          </p:cNvPr>
          <p:cNvSpPr/>
          <p:nvPr/>
        </p:nvSpPr>
        <p:spPr>
          <a:xfrm>
            <a:off x="6666327" y="185318"/>
            <a:ext cx="2274155" cy="45452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39A833C-3DFE-33DA-8BCD-06A988C3C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604" y="506102"/>
            <a:ext cx="3735017" cy="454527"/>
          </a:xfrm>
          <a:noFill/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500" dirty="0">
                <a:ea typeface="Source Sans Pro"/>
              </a:rPr>
              <a:t> </a:t>
            </a: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D9FDD8EB-E503-7272-65E0-2BBF54B81AFB}"/>
              </a:ext>
            </a:extLst>
          </p:cNvPr>
          <p:cNvSpPr txBox="1">
            <a:spLocks/>
          </p:cNvSpPr>
          <p:nvPr/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tx1"/>
                </a:solidFill>
                <a:latin typeface="Source Sans Pro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i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rgbClr val="FFFFFF"/>
                </a:highlight>
                <a:latin typeface="Söhne"/>
              </a:rPr>
              <a:t>Denk</a:t>
            </a:r>
            <a:r>
              <a:rPr lang="nb-NO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- </a:t>
            </a:r>
            <a:r>
              <a:rPr lang="nb-NO" b="0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und</a:t>
            </a:r>
            <a:r>
              <a:rPr lang="nb-NO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</a:t>
            </a:r>
            <a:r>
              <a:rPr lang="nb-NO" b="1" i="0" dirty="0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rgbClr val="FFFFFF"/>
                </a:highlight>
                <a:latin typeface="Söhne"/>
              </a:rPr>
              <a:t>Frage</a:t>
            </a:r>
            <a:r>
              <a:rPr lang="nb-NO" b="0" i="0" dirty="0" err="1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ebenen</a:t>
            </a:r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31DDC84-30EF-C9F0-CE40-5BF38951E0F3}"/>
              </a:ext>
            </a:extLst>
          </p:cNvPr>
          <p:cNvSpPr txBox="1"/>
          <p:nvPr/>
        </p:nvSpPr>
        <p:spPr>
          <a:xfrm>
            <a:off x="8611437" y="4928055"/>
            <a:ext cx="53256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800" dirty="0" err="1">
                <a:hlinkClick r:id="rId3"/>
              </a:rPr>
              <a:t>Quelle</a:t>
            </a:r>
            <a:endParaRPr lang="nb-NO" sz="800" dirty="0"/>
          </a:p>
        </p:txBody>
      </p:sp>
      <p:graphicFrame>
        <p:nvGraphicFramePr>
          <p:cNvPr id="11" name="Tabell 10">
            <a:extLst>
              <a:ext uri="{FF2B5EF4-FFF2-40B4-BE49-F238E27FC236}">
                <a16:creationId xmlns:a16="http://schemas.microsoft.com/office/drawing/2014/main" id="{96E06DA1-9F9D-5F9D-A140-EFE244D69C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075143"/>
              </p:ext>
            </p:extLst>
          </p:nvPr>
        </p:nvGraphicFramePr>
        <p:xfrm>
          <a:off x="246349" y="1356360"/>
          <a:ext cx="8775589" cy="33884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9387">
                  <a:extLst>
                    <a:ext uri="{9D8B030D-6E8A-4147-A177-3AD203B41FA5}">
                      <a16:colId xmlns:a16="http://schemas.microsoft.com/office/drawing/2014/main" val="2556654844"/>
                    </a:ext>
                  </a:extLst>
                </a:gridCol>
                <a:gridCol w="1651247">
                  <a:extLst>
                    <a:ext uri="{9D8B030D-6E8A-4147-A177-3AD203B41FA5}">
                      <a16:colId xmlns:a16="http://schemas.microsoft.com/office/drawing/2014/main" val="3089782151"/>
                    </a:ext>
                  </a:extLst>
                </a:gridCol>
                <a:gridCol w="1863221">
                  <a:extLst>
                    <a:ext uri="{9D8B030D-6E8A-4147-A177-3AD203B41FA5}">
                      <a16:colId xmlns:a16="http://schemas.microsoft.com/office/drawing/2014/main" val="4259783043"/>
                    </a:ext>
                  </a:extLst>
                </a:gridCol>
                <a:gridCol w="3891734">
                  <a:extLst>
                    <a:ext uri="{9D8B030D-6E8A-4147-A177-3AD203B41FA5}">
                      <a16:colId xmlns:a16="http://schemas.microsoft.com/office/drawing/2014/main" val="1265099726"/>
                    </a:ext>
                  </a:extLst>
                </a:gridCol>
              </a:tblGrid>
              <a:tr h="340462">
                <a:tc>
                  <a:txBody>
                    <a:bodyPr/>
                    <a:lstStyle/>
                    <a:p>
                      <a:pPr algn="ctr"/>
                      <a:r>
                        <a:rPr lang="nb-NO" sz="1400" b="1" dirty="0" err="1">
                          <a:latin typeface="Source Sans Pro" panose="020B0503030403020204" pitchFamily="34" charset="0"/>
                        </a:rPr>
                        <a:t>Denkebenen</a:t>
                      </a:r>
                      <a:endParaRPr lang="nb-NO" sz="1400" b="1" dirty="0">
                        <a:latin typeface="Source Sans Pro" panose="020B0503030403020204" pitchFamily="34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400" b="1" dirty="0">
                          <a:latin typeface="Source Sans Pro" panose="020B0503030403020204" pitchFamily="34" charset="0"/>
                        </a:rPr>
                        <a:t>Operatoren</a:t>
                      </a:r>
                      <a:endParaRPr lang="nb-NO" sz="1200" b="1" dirty="0">
                        <a:latin typeface="Source Sans Pro" panose="020B0503030403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nb-NO" sz="1200" b="1" dirty="0">
                        <a:latin typeface="Source Sans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1400" b="1" dirty="0">
                          <a:latin typeface="Source Sans Pro" panose="020B0503030403020204" pitchFamily="34" charset="0"/>
                        </a:rPr>
                        <a:t>   </a:t>
                      </a:r>
                      <a:r>
                        <a:rPr lang="nb-NO" sz="1400" b="1" dirty="0" err="1">
                          <a:latin typeface="Source Sans Pro" panose="020B0503030403020204" pitchFamily="34" charset="0"/>
                        </a:rPr>
                        <a:t>Mögliche</a:t>
                      </a:r>
                      <a:r>
                        <a:rPr lang="nb-NO" sz="1400" b="1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nb-NO" sz="1400" b="1" dirty="0" err="1">
                          <a:latin typeface="Source Sans Pro" panose="020B0503030403020204" pitchFamily="34" charset="0"/>
                        </a:rPr>
                        <a:t>Fragen</a:t>
                      </a:r>
                      <a:endParaRPr lang="nb-NO" sz="1400" b="1" dirty="0">
                        <a:latin typeface="Source Sans Pro" panose="020B0503030403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2722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b-NO" sz="1400" b="1" dirty="0">
                          <a:latin typeface="Source Sans Pro" panose="020B0503030403020204" pitchFamily="34" charset="0"/>
                        </a:rPr>
                        <a:t>1.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nb-NO" sz="1400" b="1" dirty="0" err="1">
                          <a:latin typeface="Source Sans Pro" panose="020B0503030403020204" pitchFamily="34" charset="0"/>
                        </a:rPr>
                        <a:t>Sammeln</a:t>
                      </a:r>
                      <a:endParaRPr lang="nb-NO" sz="1400" b="1" dirty="0">
                        <a:latin typeface="Source Sans Pro" panose="020B0503030403020204" pitchFamily="34" charset="0"/>
                      </a:endParaRPr>
                    </a:p>
                    <a:p>
                      <a:pPr algn="ctr"/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(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innerhalb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des «T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extes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»)</a:t>
                      </a:r>
                    </a:p>
                  </a:txBody>
                  <a:tcPr anchor="ctr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sagen</a:t>
                      </a: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aufzählen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beschreiben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nennen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auswählen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erzählen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aufsagen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sich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erinnern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-108000">
                        <a:buFont typeface="Arial" panose="020B0604020202020204" pitchFamily="34" charset="0"/>
                        <a:buChar char="–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Wer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?</a:t>
                      </a:r>
                    </a:p>
                    <a:p>
                      <a:pPr marL="72000" indent="-108000">
                        <a:buFont typeface="Arial" panose="020B0604020202020204" pitchFamily="34" charset="0"/>
                        <a:buChar char="–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Was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?</a:t>
                      </a:r>
                    </a:p>
                    <a:p>
                      <a:pPr marL="72000" indent="-108000">
                        <a:buFont typeface="Arial" panose="020B0604020202020204" pitchFamily="34" charset="0"/>
                        <a:buChar char="–"/>
                      </a:pP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Wie?</a:t>
                      </a:r>
                    </a:p>
                    <a:p>
                      <a:pPr marL="72000" indent="-108000">
                        <a:buFont typeface="Arial" panose="020B0604020202020204" pitchFamily="34" charset="0"/>
                        <a:buChar char="–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Wo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?</a:t>
                      </a:r>
                    </a:p>
                  </a:txBody>
                  <a:tcP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53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>
                          <a:latin typeface="Source Sans Pro" panose="020B0503030403020204" pitchFamily="34" charset="0"/>
                        </a:rPr>
                        <a:t>2. </a:t>
                      </a:r>
                      <a:r>
                        <a:rPr lang="nb-NO" sz="1400" b="1" dirty="0" err="1">
                          <a:latin typeface="Source Sans Pro" panose="020B0503030403020204" pitchFamily="34" charset="0"/>
                        </a:rPr>
                        <a:t>Verarbeiten</a:t>
                      </a:r>
                      <a:endParaRPr lang="nb-NO" sz="1400" b="1" dirty="0">
                        <a:latin typeface="Source Sans Pro" panose="020B0503030403020204" pitchFamily="34" charset="0"/>
                      </a:endParaRPr>
                    </a:p>
                    <a:p>
                      <a:pPr algn="ctr"/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(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zwischen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den «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Zeilen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»)</a:t>
                      </a:r>
                    </a:p>
                  </a:txBody>
                  <a:tcPr anchor="ctr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begründen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vergleichen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gegenüberstellen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lösen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unterscheiden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erklären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ordnen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beispiel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geben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zusammenfassen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-108000">
                        <a:buFont typeface="Arial" panose="020B0604020202020204" pitchFamily="34" charset="0"/>
                        <a:buChar char="–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Warum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?</a:t>
                      </a:r>
                    </a:p>
                    <a:p>
                      <a:pPr marL="72000" indent="-108000">
                        <a:buFont typeface="Arial" panose="020B0604020202020204" pitchFamily="34" charset="0"/>
                        <a:buChar char="–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Inwiefern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?</a:t>
                      </a:r>
                    </a:p>
                    <a:p>
                      <a:pPr marL="72000" indent="-108000">
                        <a:buFont typeface="Arial" panose="020B0604020202020204" pitchFamily="34" charset="0"/>
                        <a:buChar char="–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Was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ist die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Hauptsache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?</a:t>
                      </a:r>
                    </a:p>
                    <a:p>
                      <a:pPr marL="72000" indent="-108000">
                        <a:buFont typeface="Arial" panose="020B0604020202020204" pitchFamily="34" charset="0"/>
                        <a:buChar char="–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Welche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Gemeinsamkeiten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? /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Unterschiede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…?</a:t>
                      </a:r>
                    </a:p>
                  </a:txBody>
                  <a:tcP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92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>
                          <a:latin typeface="Source Sans Pro" panose="020B0503030403020204" pitchFamily="34" charset="0"/>
                        </a:rPr>
                        <a:t>3. </a:t>
                      </a:r>
                      <a:r>
                        <a:rPr lang="nb-NO" sz="1400" b="1" dirty="0" err="1">
                          <a:latin typeface="Source Sans Pro" panose="020B0503030403020204" pitchFamily="34" charset="0"/>
                        </a:rPr>
                        <a:t>Anwenden</a:t>
                      </a:r>
                      <a:endParaRPr lang="nb-NO" sz="1400" b="1" dirty="0">
                        <a:latin typeface="Source Sans Pro" panose="020B0503030403020204" pitchFamily="34" charset="0"/>
                      </a:endParaRPr>
                    </a:p>
                    <a:p>
                      <a:pPr algn="ctr"/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(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ausserhalb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des «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Textes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»)</a:t>
                      </a:r>
                    </a:p>
                  </a:txBody>
                  <a:tcPr anchor="ctr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entwickeln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planen</a:t>
                      </a: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beurteilen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vorhersagen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spekulieren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Prinzip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anwenden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untersuchen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  <a:p>
                      <a:pPr marL="72000" indent="-108000">
                        <a:buFont typeface="Arial" panose="020B0604020202020204" pitchFamily="34" charset="0"/>
                        <a:buChar char="•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einschätzen</a:t>
                      </a:r>
                      <a:endParaRPr lang="nb-NO" sz="1400" dirty="0">
                        <a:latin typeface="Source Sans Pro" panose="020B0503030403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-108000">
                        <a:buFont typeface="Arial" panose="020B0604020202020204" pitchFamily="34" charset="0"/>
                        <a:buChar char="–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Was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würde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passieren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,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wenn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…?</a:t>
                      </a:r>
                    </a:p>
                    <a:p>
                      <a:pPr marL="72000" indent="-108000">
                        <a:buFont typeface="Arial" panose="020B0604020202020204" pitchFamily="34" charset="0"/>
                        <a:buChar char="–"/>
                      </a:pP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Wie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würdest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du …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lösen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/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organisieren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um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…?</a:t>
                      </a:r>
                    </a:p>
                    <a:p>
                      <a:pPr marL="72000" indent="-108000">
                        <a:buFont typeface="Arial" panose="020B0604020202020204" pitchFamily="34" charset="0"/>
                        <a:buChar char="–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Was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würdest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du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vorschlagen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?</a:t>
                      </a:r>
                    </a:p>
                    <a:p>
                      <a:pPr marL="72000" indent="-108000">
                        <a:buFont typeface="Arial" panose="020B0604020202020204" pitchFamily="34" charset="0"/>
                        <a:buChar char="–"/>
                      </a:pP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Welche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Verbindung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gibt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es </a:t>
                      </a:r>
                      <a:r>
                        <a:rPr lang="nb-NO" sz="1400" dirty="0" err="1">
                          <a:latin typeface="Source Sans Pro" panose="020B0503030403020204" pitchFamily="34" charset="0"/>
                        </a:rPr>
                        <a:t>zwischen</a:t>
                      </a:r>
                      <a:r>
                        <a:rPr lang="nb-NO" sz="1400" dirty="0">
                          <a:latin typeface="Source Sans Pro" panose="020B0503030403020204" pitchFamily="34" charset="0"/>
                        </a:rPr>
                        <a:t> …?</a:t>
                      </a:r>
                    </a:p>
                  </a:txBody>
                  <a:tcPr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117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2200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Vectors | Imagination thinking person illustration imagination">
            <a:extLst>
              <a:ext uri="{FF2B5EF4-FFF2-40B4-BE49-F238E27FC236}">
                <a16:creationId xmlns:a16="http://schemas.microsoft.com/office/drawing/2014/main" id="{1A95BAD1-5787-EF5F-5F20-A82B1558E5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2">
                <a:lumMod val="85000"/>
                <a:tint val="45000"/>
                <a:satMod val="400000"/>
              </a:schemeClr>
            </a:duotone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7" r="2967" b="19716"/>
          <a:stretch/>
        </p:blipFill>
        <p:spPr bwMode="auto">
          <a:xfrm>
            <a:off x="2116113" y="597263"/>
            <a:ext cx="4878687" cy="420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tel 5">
            <a:extLst>
              <a:ext uri="{FF2B5EF4-FFF2-40B4-BE49-F238E27FC236}">
                <a16:creationId xmlns:a16="http://schemas.microsoft.com/office/drawing/2014/main" id="{3D1D3BB1-1570-2568-3BB2-093873023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Geräusche</a:t>
            </a:r>
            <a:r>
              <a:rPr lang="nb-NO" dirty="0"/>
              <a:t> 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0B65207-61F1-98F1-471D-8E8EB89E7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EEA4209A-752E-D658-9679-6E3C0D448614}"/>
              </a:ext>
            </a:extLst>
          </p:cNvPr>
          <p:cNvSpPr/>
          <p:nvPr/>
        </p:nvSpPr>
        <p:spPr>
          <a:xfrm>
            <a:off x="6237027" y="181970"/>
            <a:ext cx="2752297" cy="50786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344_audio_arctic_wind_filtered_rumble_006">
            <a:hlinkClick r:id="" action="ppaction://media"/>
            <a:extLst>
              <a:ext uri="{FF2B5EF4-FFF2-40B4-BE49-F238E27FC236}">
                <a16:creationId xmlns:a16="http://schemas.microsoft.com/office/drawing/2014/main" id="{3C1B996B-35AE-841E-F7D5-87439F9785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43134" y="4055543"/>
            <a:ext cx="609600" cy="609600"/>
          </a:xfrm>
          <a:prstGeom prst="rect">
            <a:avLst/>
          </a:prstGeom>
        </p:spPr>
      </p:pic>
      <p:pic>
        <p:nvPicPr>
          <p:cNvPr id="12" name="audio_hero_BirdBlackGrouse_DIGIC10-07">
            <a:hlinkClick r:id="" action="ppaction://media"/>
            <a:extLst>
              <a:ext uri="{FF2B5EF4-FFF2-40B4-BE49-F238E27FC236}">
                <a16:creationId xmlns:a16="http://schemas.microsoft.com/office/drawing/2014/main" id="{97D00CD7-50AF-8344-9175-6874632C8CF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44113" y="4091135"/>
            <a:ext cx="609600" cy="609600"/>
          </a:xfrm>
          <a:prstGeom prst="rect">
            <a:avLst/>
          </a:prstGeom>
        </p:spPr>
      </p:pic>
      <p:pic>
        <p:nvPicPr>
          <p:cNvPr id="3" name="553944__deathscyp__heavy-breathing">
            <a:hlinkClick r:id="" action="ppaction://media"/>
            <a:extLst>
              <a:ext uri="{FF2B5EF4-FFF2-40B4-BE49-F238E27FC236}">
                <a16:creationId xmlns:a16="http://schemas.microsoft.com/office/drawing/2014/main" id="{CAC9A8CC-29CB-687F-9F62-F1B64BF75B3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39385" y="1962150"/>
            <a:ext cx="609600" cy="60960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31C5C8B-5872-5E79-41CD-A4C23DF9F82D}"/>
              </a:ext>
            </a:extLst>
          </p:cNvPr>
          <p:cNvSpPr txBox="1"/>
          <p:nvPr/>
        </p:nvSpPr>
        <p:spPr>
          <a:xfrm>
            <a:off x="481362" y="278215"/>
            <a:ext cx="1610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ANREGEN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B52BC63-01C5-1B0A-AC4B-C8FD87332350}"/>
              </a:ext>
            </a:extLst>
          </p:cNvPr>
          <p:cNvSpPr txBox="1"/>
          <p:nvPr/>
        </p:nvSpPr>
        <p:spPr>
          <a:xfrm>
            <a:off x="4572000" y="1283314"/>
            <a:ext cx="2241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Welche</a:t>
            </a:r>
            <a:r>
              <a:rPr lang="nb-NO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nb-NO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Assoziationen</a:t>
            </a:r>
            <a:r>
              <a:rPr lang="nb-NO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nb-NO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rufen</a:t>
            </a:r>
            <a:r>
              <a:rPr lang="nb-NO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br>
              <a:rPr lang="nb-NO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nb-NO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die </a:t>
            </a:r>
            <a:r>
              <a:rPr lang="nb-NO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Geräusche</a:t>
            </a:r>
            <a:r>
              <a:rPr lang="nb-NO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in </a:t>
            </a:r>
            <a:r>
              <a:rPr lang="nb-NO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dir</a:t>
            </a:r>
            <a:r>
              <a:rPr lang="nb-NO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nb-NO" sz="12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wach</a:t>
            </a:r>
            <a:r>
              <a:rPr lang="nb-NO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6321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10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FBE676B1-B162-1D83-6339-5DFE048BC664}"/>
              </a:ext>
            </a:extLst>
          </p:cNvPr>
          <p:cNvSpPr/>
          <p:nvPr/>
        </p:nvSpPr>
        <p:spPr>
          <a:xfrm>
            <a:off x="6237027" y="181970"/>
            <a:ext cx="2752297" cy="50786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3D1D3BB1-1570-2568-3BB2-093873023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Puzzlearbeit</a:t>
            </a:r>
            <a:r>
              <a:rPr lang="nb-NO" dirty="0"/>
              <a:t>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50A3F55-9549-219F-EF6D-308E737737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7417" b="65818"/>
          <a:stretch/>
        </p:blipFill>
        <p:spPr>
          <a:xfrm>
            <a:off x="6228469" y="1362983"/>
            <a:ext cx="2254826" cy="1208767"/>
          </a:xfrm>
          <a:custGeom>
            <a:avLst/>
            <a:gdLst>
              <a:gd name="connsiteX0" fmla="*/ 0 w 2254826"/>
              <a:gd name="connsiteY0" fmla="*/ 0 h 1208767"/>
              <a:gd name="connsiteX1" fmla="*/ 608803 w 2254826"/>
              <a:gd name="connsiteY1" fmla="*/ 0 h 1208767"/>
              <a:gd name="connsiteX2" fmla="*/ 1217606 w 2254826"/>
              <a:gd name="connsiteY2" fmla="*/ 0 h 1208767"/>
              <a:gd name="connsiteX3" fmla="*/ 2254826 w 2254826"/>
              <a:gd name="connsiteY3" fmla="*/ 0 h 1208767"/>
              <a:gd name="connsiteX4" fmla="*/ 2254826 w 2254826"/>
              <a:gd name="connsiteY4" fmla="*/ 402922 h 1208767"/>
              <a:gd name="connsiteX5" fmla="*/ 2254826 w 2254826"/>
              <a:gd name="connsiteY5" fmla="*/ 793757 h 1208767"/>
              <a:gd name="connsiteX6" fmla="*/ 2254826 w 2254826"/>
              <a:gd name="connsiteY6" fmla="*/ 1208767 h 1208767"/>
              <a:gd name="connsiteX7" fmla="*/ 1736216 w 2254826"/>
              <a:gd name="connsiteY7" fmla="*/ 1208767 h 1208767"/>
              <a:gd name="connsiteX8" fmla="*/ 1172510 w 2254826"/>
              <a:gd name="connsiteY8" fmla="*/ 1208767 h 1208767"/>
              <a:gd name="connsiteX9" fmla="*/ 608803 w 2254826"/>
              <a:gd name="connsiteY9" fmla="*/ 1208767 h 1208767"/>
              <a:gd name="connsiteX10" fmla="*/ 0 w 2254826"/>
              <a:gd name="connsiteY10" fmla="*/ 1208767 h 1208767"/>
              <a:gd name="connsiteX11" fmla="*/ 0 w 2254826"/>
              <a:gd name="connsiteY11" fmla="*/ 793757 h 1208767"/>
              <a:gd name="connsiteX12" fmla="*/ 0 w 2254826"/>
              <a:gd name="connsiteY12" fmla="*/ 402922 h 1208767"/>
              <a:gd name="connsiteX13" fmla="*/ 0 w 2254826"/>
              <a:gd name="connsiteY13" fmla="*/ 0 h 120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54826" h="1208767" fill="none" extrusionOk="0">
                <a:moveTo>
                  <a:pt x="0" y="0"/>
                </a:moveTo>
                <a:cubicBezTo>
                  <a:pt x="285684" y="-26245"/>
                  <a:pt x="408919" y="6253"/>
                  <a:pt x="608803" y="0"/>
                </a:cubicBezTo>
                <a:cubicBezTo>
                  <a:pt x="808687" y="-6253"/>
                  <a:pt x="927354" y="8232"/>
                  <a:pt x="1217606" y="0"/>
                </a:cubicBezTo>
                <a:cubicBezTo>
                  <a:pt x="1507858" y="-8232"/>
                  <a:pt x="1793370" y="49918"/>
                  <a:pt x="2254826" y="0"/>
                </a:cubicBezTo>
                <a:cubicBezTo>
                  <a:pt x="2255684" y="108505"/>
                  <a:pt x="2223655" y="205873"/>
                  <a:pt x="2254826" y="402922"/>
                </a:cubicBezTo>
                <a:cubicBezTo>
                  <a:pt x="2285997" y="599971"/>
                  <a:pt x="2220259" y="610777"/>
                  <a:pt x="2254826" y="793757"/>
                </a:cubicBezTo>
                <a:cubicBezTo>
                  <a:pt x="2289393" y="976738"/>
                  <a:pt x="2210249" y="1029270"/>
                  <a:pt x="2254826" y="1208767"/>
                </a:cubicBezTo>
                <a:cubicBezTo>
                  <a:pt x="2024911" y="1217972"/>
                  <a:pt x="1901913" y="1153246"/>
                  <a:pt x="1736216" y="1208767"/>
                </a:cubicBezTo>
                <a:cubicBezTo>
                  <a:pt x="1570519" y="1264288"/>
                  <a:pt x="1436432" y="1175053"/>
                  <a:pt x="1172510" y="1208767"/>
                </a:cubicBezTo>
                <a:cubicBezTo>
                  <a:pt x="908588" y="1242481"/>
                  <a:pt x="817565" y="1158079"/>
                  <a:pt x="608803" y="1208767"/>
                </a:cubicBezTo>
                <a:cubicBezTo>
                  <a:pt x="400041" y="1259455"/>
                  <a:pt x="154120" y="1165464"/>
                  <a:pt x="0" y="1208767"/>
                </a:cubicBezTo>
                <a:cubicBezTo>
                  <a:pt x="-49380" y="1089456"/>
                  <a:pt x="19594" y="958979"/>
                  <a:pt x="0" y="793757"/>
                </a:cubicBezTo>
                <a:cubicBezTo>
                  <a:pt x="-19594" y="628535"/>
                  <a:pt x="44802" y="558552"/>
                  <a:pt x="0" y="402922"/>
                </a:cubicBezTo>
                <a:cubicBezTo>
                  <a:pt x="-44802" y="247292"/>
                  <a:pt x="39049" y="104564"/>
                  <a:pt x="0" y="0"/>
                </a:cubicBezTo>
                <a:close/>
              </a:path>
              <a:path w="2254826" h="1208767" stroke="0" extrusionOk="0">
                <a:moveTo>
                  <a:pt x="0" y="0"/>
                </a:moveTo>
                <a:cubicBezTo>
                  <a:pt x="178550" y="-36981"/>
                  <a:pt x="291523" y="16461"/>
                  <a:pt x="541158" y="0"/>
                </a:cubicBezTo>
                <a:cubicBezTo>
                  <a:pt x="790793" y="-16461"/>
                  <a:pt x="965510" y="31403"/>
                  <a:pt x="1082316" y="0"/>
                </a:cubicBezTo>
                <a:cubicBezTo>
                  <a:pt x="1199122" y="-31403"/>
                  <a:pt x="1410930" y="40487"/>
                  <a:pt x="1578378" y="0"/>
                </a:cubicBezTo>
                <a:cubicBezTo>
                  <a:pt x="1745826" y="-40487"/>
                  <a:pt x="2040779" y="34114"/>
                  <a:pt x="2254826" y="0"/>
                </a:cubicBezTo>
                <a:cubicBezTo>
                  <a:pt x="2290098" y="77998"/>
                  <a:pt x="2252994" y="295336"/>
                  <a:pt x="2254826" y="378747"/>
                </a:cubicBezTo>
                <a:cubicBezTo>
                  <a:pt x="2256658" y="462158"/>
                  <a:pt x="2204017" y="646128"/>
                  <a:pt x="2254826" y="805845"/>
                </a:cubicBezTo>
                <a:cubicBezTo>
                  <a:pt x="2305635" y="965562"/>
                  <a:pt x="2236942" y="1071168"/>
                  <a:pt x="2254826" y="1208767"/>
                </a:cubicBezTo>
                <a:cubicBezTo>
                  <a:pt x="2042048" y="1269399"/>
                  <a:pt x="1870530" y="1150561"/>
                  <a:pt x="1691120" y="1208767"/>
                </a:cubicBezTo>
                <a:cubicBezTo>
                  <a:pt x="1511710" y="1266973"/>
                  <a:pt x="1410821" y="1189193"/>
                  <a:pt x="1149961" y="1208767"/>
                </a:cubicBezTo>
                <a:cubicBezTo>
                  <a:pt x="889101" y="1228341"/>
                  <a:pt x="803467" y="1176461"/>
                  <a:pt x="541158" y="1208767"/>
                </a:cubicBezTo>
                <a:cubicBezTo>
                  <a:pt x="278849" y="1241073"/>
                  <a:pt x="154519" y="1173549"/>
                  <a:pt x="0" y="1208767"/>
                </a:cubicBezTo>
                <a:cubicBezTo>
                  <a:pt x="-36672" y="1127174"/>
                  <a:pt x="27644" y="1012742"/>
                  <a:pt x="0" y="842108"/>
                </a:cubicBezTo>
                <a:cubicBezTo>
                  <a:pt x="-27644" y="671474"/>
                  <a:pt x="14461" y="555012"/>
                  <a:pt x="0" y="427098"/>
                </a:cubicBezTo>
                <a:cubicBezTo>
                  <a:pt x="-14461" y="299184"/>
                  <a:pt x="45496" y="187020"/>
                  <a:pt x="0" y="0"/>
                </a:cubicBezTo>
                <a:close/>
              </a:path>
            </a:pathLst>
          </a:custGeom>
          <a:ln>
            <a:solidFill>
              <a:schemeClr val="bg2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32655990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CFFEA66-5FDE-0B7F-06FA-144BEF16B4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6" t="65033" r="57352" b="4409"/>
          <a:stretch/>
        </p:blipFill>
        <p:spPr>
          <a:xfrm>
            <a:off x="3046031" y="2661585"/>
            <a:ext cx="2202874" cy="1080656"/>
          </a:xfrm>
          <a:custGeom>
            <a:avLst/>
            <a:gdLst>
              <a:gd name="connsiteX0" fmla="*/ 0 w 2202874"/>
              <a:gd name="connsiteY0" fmla="*/ 0 h 1080656"/>
              <a:gd name="connsiteX1" fmla="*/ 594776 w 2202874"/>
              <a:gd name="connsiteY1" fmla="*/ 0 h 1080656"/>
              <a:gd name="connsiteX2" fmla="*/ 1189552 w 2202874"/>
              <a:gd name="connsiteY2" fmla="*/ 0 h 1080656"/>
              <a:gd name="connsiteX3" fmla="*/ 1718242 w 2202874"/>
              <a:gd name="connsiteY3" fmla="*/ 0 h 1080656"/>
              <a:gd name="connsiteX4" fmla="*/ 2202874 w 2202874"/>
              <a:gd name="connsiteY4" fmla="*/ 0 h 1080656"/>
              <a:gd name="connsiteX5" fmla="*/ 2202874 w 2202874"/>
              <a:gd name="connsiteY5" fmla="*/ 561941 h 1080656"/>
              <a:gd name="connsiteX6" fmla="*/ 2202874 w 2202874"/>
              <a:gd name="connsiteY6" fmla="*/ 1080656 h 1080656"/>
              <a:gd name="connsiteX7" fmla="*/ 1674184 w 2202874"/>
              <a:gd name="connsiteY7" fmla="*/ 1080656 h 1080656"/>
              <a:gd name="connsiteX8" fmla="*/ 1101437 w 2202874"/>
              <a:gd name="connsiteY8" fmla="*/ 1080656 h 1080656"/>
              <a:gd name="connsiteX9" fmla="*/ 572747 w 2202874"/>
              <a:gd name="connsiteY9" fmla="*/ 1080656 h 1080656"/>
              <a:gd name="connsiteX10" fmla="*/ 0 w 2202874"/>
              <a:gd name="connsiteY10" fmla="*/ 1080656 h 1080656"/>
              <a:gd name="connsiteX11" fmla="*/ 0 w 2202874"/>
              <a:gd name="connsiteY11" fmla="*/ 518715 h 1080656"/>
              <a:gd name="connsiteX12" fmla="*/ 0 w 2202874"/>
              <a:gd name="connsiteY12" fmla="*/ 0 h 108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02874" h="1080656" fill="none" extrusionOk="0">
                <a:moveTo>
                  <a:pt x="0" y="0"/>
                </a:moveTo>
                <a:cubicBezTo>
                  <a:pt x="146319" y="-10877"/>
                  <a:pt x="457819" y="37937"/>
                  <a:pt x="594776" y="0"/>
                </a:cubicBezTo>
                <a:cubicBezTo>
                  <a:pt x="731733" y="-37937"/>
                  <a:pt x="893344" y="20985"/>
                  <a:pt x="1189552" y="0"/>
                </a:cubicBezTo>
                <a:cubicBezTo>
                  <a:pt x="1485760" y="-20985"/>
                  <a:pt x="1609854" y="8130"/>
                  <a:pt x="1718242" y="0"/>
                </a:cubicBezTo>
                <a:cubicBezTo>
                  <a:pt x="1826630" y="-8130"/>
                  <a:pt x="2104331" y="29320"/>
                  <a:pt x="2202874" y="0"/>
                </a:cubicBezTo>
                <a:cubicBezTo>
                  <a:pt x="2228568" y="191918"/>
                  <a:pt x="2188550" y="408167"/>
                  <a:pt x="2202874" y="561941"/>
                </a:cubicBezTo>
                <a:cubicBezTo>
                  <a:pt x="2217198" y="715715"/>
                  <a:pt x="2166104" y="965299"/>
                  <a:pt x="2202874" y="1080656"/>
                </a:cubicBezTo>
                <a:cubicBezTo>
                  <a:pt x="1991732" y="1094558"/>
                  <a:pt x="1850207" y="1072411"/>
                  <a:pt x="1674184" y="1080656"/>
                </a:cubicBezTo>
                <a:cubicBezTo>
                  <a:pt x="1498161" y="1088901"/>
                  <a:pt x="1350485" y="1051624"/>
                  <a:pt x="1101437" y="1080656"/>
                </a:cubicBezTo>
                <a:cubicBezTo>
                  <a:pt x="852389" y="1109688"/>
                  <a:pt x="799588" y="1032419"/>
                  <a:pt x="572747" y="1080656"/>
                </a:cubicBezTo>
                <a:cubicBezTo>
                  <a:pt x="345906" y="1128893"/>
                  <a:pt x="176659" y="1037643"/>
                  <a:pt x="0" y="1080656"/>
                </a:cubicBezTo>
                <a:cubicBezTo>
                  <a:pt x="-56129" y="812365"/>
                  <a:pt x="15054" y="642607"/>
                  <a:pt x="0" y="518715"/>
                </a:cubicBezTo>
                <a:cubicBezTo>
                  <a:pt x="-15054" y="394823"/>
                  <a:pt x="5252" y="203903"/>
                  <a:pt x="0" y="0"/>
                </a:cubicBezTo>
                <a:close/>
              </a:path>
              <a:path w="2202874" h="1080656" stroke="0" extrusionOk="0">
                <a:moveTo>
                  <a:pt x="0" y="0"/>
                </a:moveTo>
                <a:cubicBezTo>
                  <a:pt x="178315" y="-56062"/>
                  <a:pt x="351930" y="43174"/>
                  <a:pt x="528690" y="0"/>
                </a:cubicBezTo>
                <a:cubicBezTo>
                  <a:pt x="705450" y="-43174"/>
                  <a:pt x="845504" y="11706"/>
                  <a:pt x="1079408" y="0"/>
                </a:cubicBezTo>
                <a:cubicBezTo>
                  <a:pt x="1313312" y="-11706"/>
                  <a:pt x="1418984" y="11900"/>
                  <a:pt x="1608098" y="0"/>
                </a:cubicBezTo>
                <a:cubicBezTo>
                  <a:pt x="1797212" y="-11900"/>
                  <a:pt x="1961878" y="15926"/>
                  <a:pt x="2202874" y="0"/>
                </a:cubicBezTo>
                <a:cubicBezTo>
                  <a:pt x="2246587" y="177235"/>
                  <a:pt x="2167685" y="285773"/>
                  <a:pt x="2202874" y="561941"/>
                </a:cubicBezTo>
                <a:cubicBezTo>
                  <a:pt x="2238063" y="838109"/>
                  <a:pt x="2149265" y="976517"/>
                  <a:pt x="2202874" y="1080656"/>
                </a:cubicBezTo>
                <a:cubicBezTo>
                  <a:pt x="2016078" y="1137248"/>
                  <a:pt x="1920613" y="1074435"/>
                  <a:pt x="1696213" y="1080656"/>
                </a:cubicBezTo>
                <a:cubicBezTo>
                  <a:pt x="1471813" y="1086877"/>
                  <a:pt x="1329432" y="1042426"/>
                  <a:pt x="1101437" y="1080656"/>
                </a:cubicBezTo>
                <a:cubicBezTo>
                  <a:pt x="873442" y="1118886"/>
                  <a:pt x="725306" y="1022111"/>
                  <a:pt x="594776" y="1080656"/>
                </a:cubicBezTo>
                <a:cubicBezTo>
                  <a:pt x="464246" y="1139201"/>
                  <a:pt x="195110" y="1033800"/>
                  <a:pt x="0" y="1080656"/>
                </a:cubicBezTo>
                <a:cubicBezTo>
                  <a:pt x="-25247" y="970636"/>
                  <a:pt x="8966" y="728946"/>
                  <a:pt x="0" y="561941"/>
                </a:cubicBezTo>
                <a:cubicBezTo>
                  <a:pt x="-8966" y="394936"/>
                  <a:pt x="35304" y="201549"/>
                  <a:pt x="0" y="0"/>
                </a:cubicBezTo>
                <a:close/>
              </a:path>
            </a:pathLst>
          </a:custGeom>
          <a:ln>
            <a:solidFill>
              <a:schemeClr val="bg2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81812408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6DFABFD9-9E05-454E-0206-2AE2DC9878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890" t="60234" r="1557" b="392"/>
          <a:stretch/>
        </p:blipFill>
        <p:spPr>
          <a:xfrm>
            <a:off x="5519405" y="3586377"/>
            <a:ext cx="2888674" cy="1392382"/>
          </a:xfrm>
          <a:custGeom>
            <a:avLst/>
            <a:gdLst>
              <a:gd name="connsiteX0" fmla="*/ 0 w 2888674"/>
              <a:gd name="connsiteY0" fmla="*/ 0 h 1392382"/>
              <a:gd name="connsiteX1" fmla="*/ 548848 w 2888674"/>
              <a:gd name="connsiteY1" fmla="*/ 0 h 1392382"/>
              <a:gd name="connsiteX2" fmla="*/ 1068809 w 2888674"/>
              <a:gd name="connsiteY2" fmla="*/ 0 h 1392382"/>
              <a:gd name="connsiteX3" fmla="*/ 1559884 w 2888674"/>
              <a:gd name="connsiteY3" fmla="*/ 0 h 1392382"/>
              <a:gd name="connsiteX4" fmla="*/ 2108732 w 2888674"/>
              <a:gd name="connsiteY4" fmla="*/ 0 h 1392382"/>
              <a:gd name="connsiteX5" fmla="*/ 2888674 w 2888674"/>
              <a:gd name="connsiteY5" fmla="*/ 0 h 1392382"/>
              <a:gd name="connsiteX6" fmla="*/ 2888674 w 2888674"/>
              <a:gd name="connsiteY6" fmla="*/ 436280 h 1392382"/>
              <a:gd name="connsiteX7" fmla="*/ 2888674 w 2888674"/>
              <a:gd name="connsiteY7" fmla="*/ 858636 h 1392382"/>
              <a:gd name="connsiteX8" fmla="*/ 2888674 w 2888674"/>
              <a:gd name="connsiteY8" fmla="*/ 1392382 h 1392382"/>
              <a:gd name="connsiteX9" fmla="*/ 2310939 w 2888674"/>
              <a:gd name="connsiteY9" fmla="*/ 1392382 h 1392382"/>
              <a:gd name="connsiteX10" fmla="*/ 1762091 w 2888674"/>
              <a:gd name="connsiteY10" fmla="*/ 1392382 h 1392382"/>
              <a:gd name="connsiteX11" fmla="*/ 1213243 w 2888674"/>
              <a:gd name="connsiteY11" fmla="*/ 1392382 h 1392382"/>
              <a:gd name="connsiteX12" fmla="*/ 635508 w 2888674"/>
              <a:gd name="connsiteY12" fmla="*/ 1392382 h 1392382"/>
              <a:gd name="connsiteX13" fmla="*/ 0 w 2888674"/>
              <a:gd name="connsiteY13" fmla="*/ 1392382 h 1392382"/>
              <a:gd name="connsiteX14" fmla="*/ 0 w 2888674"/>
              <a:gd name="connsiteY14" fmla="*/ 914331 h 1392382"/>
              <a:gd name="connsiteX15" fmla="*/ 0 w 2888674"/>
              <a:gd name="connsiteY15" fmla="*/ 422356 h 1392382"/>
              <a:gd name="connsiteX16" fmla="*/ 0 w 2888674"/>
              <a:gd name="connsiteY16" fmla="*/ 0 h 139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88674" h="1392382" fill="none" extrusionOk="0">
                <a:moveTo>
                  <a:pt x="0" y="0"/>
                </a:moveTo>
                <a:cubicBezTo>
                  <a:pt x="262526" y="-17258"/>
                  <a:pt x="408173" y="2630"/>
                  <a:pt x="548848" y="0"/>
                </a:cubicBezTo>
                <a:cubicBezTo>
                  <a:pt x="689523" y="-2630"/>
                  <a:pt x="814561" y="44732"/>
                  <a:pt x="1068809" y="0"/>
                </a:cubicBezTo>
                <a:cubicBezTo>
                  <a:pt x="1323057" y="-44732"/>
                  <a:pt x="1456473" y="2144"/>
                  <a:pt x="1559884" y="0"/>
                </a:cubicBezTo>
                <a:cubicBezTo>
                  <a:pt x="1663296" y="-2144"/>
                  <a:pt x="1932650" y="63443"/>
                  <a:pt x="2108732" y="0"/>
                </a:cubicBezTo>
                <a:cubicBezTo>
                  <a:pt x="2284814" y="-63443"/>
                  <a:pt x="2691559" y="31969"/>
                  <a:pt x="2888674" y="0"/>
                </a:cubicBezTo>
                <a:cubicBezTo>
                  <a:pt x="2921467" y="162967"/>
                  <a:pt x="2870375" y="251062"/>
                  <a:pt x="2888674" y="436280"/>
                </a:cubicBezTo>
                <a:cubicBezTo>
                  <a:pt x="2906973" y="621498"/>
                  <a:pt x="2872508" y="750088"/>
                  <a:pt x="2888674" y="858636"/>
                </a:cubicBezTo>
                <a:cubicBezTo>
                  <a:pt x="2904840" y="967184"/>
                  <a:pt x="2845321" y="1235251"/>
                  <a:pt x="2888674" y="1392382"/>
                </a:cubicBezTo>
                <a:cubicBezTo>
                  <a:pt x="2753903" y="1434137"/>
                  <a:pt x="2519370" y="1327582"/>
                  <a:pt x="2310939" y="1392382"/>
                </a:cubicBezTo>
                <a:cubicBezTo>
                  <a:pt x="2102509" y="1457182"/>
                  <a:pt x="1881335" y="1338453"/>
                  <a:pt x="1762091" y="1392382"/>
                </a:cubicBezTo>
                <a:cubicBezTo>
                  <a:pt x="1642847" y="1446311"/>
                  <a:pt x="1336779" y="1384507"/>
                  <a:pt x="1213243" y="1392382"/>
                </a:cubicBezTo>
                <a:cubicBezTo>
                  <a:pt x="1089707" y="1400257"/>
                  <a:pt x="883175" y="1370002"/>
                  <a:pt x="635508" y="1392382"/>
                </a:cubicBezTo>
                <a:cubicBezTo>
                  <a:pt x="387842" y="1414762"/>
                  <a:pt x="227964" y="1346176"/>
                  <a:pt x="0" y="1392382"/>
                </a:cubicBezTo>
                <a:cubicBezTo>
                  <a:pt x="-13233" y="1229325"/>
                  <a:pt x="5387" y="1134195"/>
                  <a:pt x="0" y="914331"/>
                </a:cubicBezTo>
                <a:cubicBezTo>
                  <a:pt x="-5387" y="694467"/>
                  <a:pt x="15115" y="581878"/>
                  <a:pt x="0" y="422356"/>
                </a:cubicBezTo>
                <a:cubicBezTo>
                  <a:pt x="-15115" y="262835"/>
                  <a:pt x="45704" y="139858"/>
                  <a:pt x="0" y="0"/>
                </a:cubicBezTo>
                <a:close/>
              </a:path>
              <a:path w="2888674" h="1392382" stroke="0" extrusionOk="0">
                <a:moveTo>
                  <a:pt x="0" y="0"/>
                </a:moveTo>
                <a:cubicBezTo>
                  <a:pt x="225594" y="-58580"/>
                  <a:pt x="308618" y="35172"/>
                  <a:pt x="548848" y="0"/>
                </a:cubicBezTo>
                <a:cubicBezTo>
                  <a:pt x="789078" y="-35172"/>
                  <a:pt x="842328" y="14262"/>
                  <a:pt x="1039923" y="0"/>
                </a:cubicBezTo>
                <a:cubicBezTo>
                  <a:pt x="1237518" y="-14262"/>
                  <a:pt x="1396224" y="6988"/>
                  <a:pt x="1530997" y="0"/>
                </a:cubicBezTo>
                <a:cubicBezTo>
                  <a:pt x="1665770" y="-6988"/>
                  <a:pt x="2025421" y="40195"/>
                  <a:pt x="2166506" y="0"/>
                </a:cubicBezTo>
                <a:cubicBezTo>
                  <a:pt x="2307591" y="-40195"/>
                  <a:pt x="2658319" y="32019"/>
                  <a:pt x="2888674" y="0"/>
                </a:cubicBezTo>
                <a:cubicBezTo>
                  <a:pt x="2942092" y="111762"/>
                  <a:pt x="2856898" y="345521"/>
                  <a:pt x="2888674" y="491975"/>
                </a:cubicBezTo>
                <a:cubicBezTo>
                  <a:pt x="2920450" y="638429"/>
                  <a:pt x="2861499" y="808110"/>
                  <a:pt x="2888674" y="928255"/>
                </a:cubicBezTo>
                <a:cubicBezTo>
                  <a:pt x="2915849" y="1048400"/>
                  <a:pt x="2860884" y="1223281"/>
                  <a:pt x="2888674" y="1392382"/>
                </a:cubicBezTo>
                <a:cubicBezTo>
                  <a:pt x="2698327" y="1394694"/>
                  <a:pt x="2572599" y="1387306"/>
                  <a:pt x="2368713" y="1392382"/>
                </a:cubicBezTo>
                <a:cubicBezTo>
                  <a:pt x="2164827" y="1397458"/>
                  <a:pt x="2053586" y="1365088"/>
                  <a:pt x="1877638" y="1392382"/>
                </a:cubicBezTo>
                <a:cubicBezTo>
                  <a:pt x="1701690" y="1419676"/>
                  <a:pt x="1511296" y="1342314"/>
                  <a:pt x="1328790" y="1392382"/>
                </a:cubicBezTo>
                <a:cubicBezTo>
                  <a:pt x="1146284" y="1442450"/>
                  <a:pt x="920462" y="1381763"/>
                  <a:pt x="779942" y="1392382"/>
                </a:cubicBezTo>
                <a:cubicBezTo>
                  <a:pt x="639422" y="1403001"/>
                  <a:pt x="389117" y="1321831"/>
                  <a:pt x="0" y="1392382"/>
                </a:cubicBezTo>
                <a:cubicBezTo>
                  <a:pt x="-679" y="1278002"/>
                  <a:pt x="14984" y="1018411"/>
                  <a:pt x="0" y="914331"/>
                </a:cubicBezTo>
                <a:cubicBezTo>
                  <a:pt x="-14984" y="810251"/>
                  <a:pt x="29398" y="577069"/>
                  <a:pt x="0" y="478051"/>
                </a:cubicBezTo>
                <a:cubicBezTo>
                  <a:pt x="-29398" y="379033"/>
                  <a:pt x="32842" y="212890"/>
                  <a:pt x="0" y="0"/>
                </a:cubicBezTo>
                <a:close/>
              </a:path>
            </a:pathLst>
          </a:custGeom>
          <a:ln>
            <a:solidFill>
              <a:schemeClr val="bg2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385102568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1BB419F9-F014-9EA5-E618-23569474BE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757" r="2878" b="38639"/>
          <a:stretch/>
        </p:blipFill>
        <p:spPr>
          <a:xfrm>
            <a:off x="926645" y="1463338"/>
            <a:ext cx="1713806" cy="2169926"/>
          </a:xfrm>
          <a:custGeom>
            <a:avLst/>
            <a:gdLst>
              <a:gd name="connsiteX0" fmla="*/ 0 w 1713806"/>
              <a:gd name="connsiteY0" fmla="*/ 0 h 2169926"/>
              <a:gd name="connsiteX1" fmla="*/ 519854 w 1713806"/>
              <a:gd name="connsiteY1" fmla="*/ 0 h 2169926"/>
              <a:gd name="connsiteX2" fmla="*/ 1091123 w 1713806"/>
              <a:gd name="connsiteY2" fmla="*/ 0 h 2169926"/>
              <a:gd name="connsiteX3" fmla="*/ 1713806 w 1713806"/>
              <a:gd name="connsiteY3" fmla="*/ 0 h 2169926"/>
              <a:gd name="connsiteX4" fmla="*/ 1713806 w 1713806"/>
              <a:gd name="connsiteY4" fmla="*/ 585880 h 2169926"/>
              <a:gd name="connsiteX5" fmla="*/ 1713806 w 1713806"/>
              <a:gd name="connsiteY5" fmla="*/ 1128362 h 2169926"/>
              <a:gd name="connsiteX6" fmla="*/ 1713806 w 1713806"/>
              <a:gd name="connsiteY6" fmla="*/ 1670843 h 2169926"/>
              <a:gd name="connsiteX7" fmla="*/ 1713806 w 1713806"/>
              <a:gd name="connsiteY7" fmla="*/ 2169926 h 2169926"/>
              <a:gd name="connsiteX8" fmla="*/ 1142537 w 1713806"/>
              <a:gd name="connsiteY8" fmla="*/ 2169926 h 2169926"/>
              <a:gd name="connsiteX9" fmla="*/ 571269 w 1713806"/>
              <a:gd name="connsiteY9" fmla="*/ 2169926 h 2169926"/>
              <a:gd name="connsiteX10" fmla="*/ 0 w 1713806"/>
              <a:gd name="connsiteY10" fmla="*/ 2169926 h 2169926"/>
              <a:gd name="connsiteX11" fmla="*/ 0 w 1713806"/>
              <a:gd name="connsiteY11" fmla="*/ 1670843 h 2169926"/>
              <a:gd name="connsiteX12" fmla="*/ 0 w 1713806"/>
              <a:gd name="connsiteY12" fmla="*/ 1171760 h 2169926"/>
              <a:gd name="connsiteX13" fmla="*/ 0 w 1713806"/>
              <a:gd name="connsiteY13" fmla="*/ 629279 h 2169926"/>
              <a:gd name="connsiteX14" fmla="*/ 0 w 1713806"/>
              <a:gd name="connsiteY14" fmla="*/ 0 h 2169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13806" h="2169926" fill="none" extrusionOk="0">
                <a:moveTo>
                  <a:pt x="0" y="0"/>
                </a:moveTo>
                <a:cubicBezTo>
                  <a:pt x="256133" y="-9572"/>
                  <a:pt x="363257" y="26507"/>
                  <a:pt x="519854" y="0"/>
                </a:cubicBezTo>
                <a:cubicBezTo>
                  <a:pt x="676451" y="-26507"/>
                  <a:pt x="910768" y="41277"/>
                  <a:pt x="1091123" y="0"/>
                </a:cubicBezTo>
                <a:cubicBezTo>
                  <a:pt x="1271478" y="-41277"/>
                  <a:pt x="1552781" y="40907"/>
                  <a:pt x="1713806" y="0"/>
                </a:cubicBezTo>
                <a:cubicBezTo>
                  <a:pt x="1732941" y="266400"/>
                  <a:pt x="1698095" y="325083"/>
                  <a:pt x="1713806" y="585880"/>
                </a:cubicBezTo>
                <a:cubicBezTo>
                  <a:pt x="1729517" y="846677"/>
                  <a:pt x="1652568" y="982299"/>
                  <a:pt x="1713806" y="1128362"/>
                </a:cubicBezTo>
                <a:cubicBezTo>
                  <a:pt x="1775044" y="1274425"/>
                  <a:pt x="1686792" y="1410389"/>
                  <a:pt x="1713806" y="1670843"/>
                </a:cubicBezTo>
                <a:cubicBezTo>
                  <a:pt x="1740820" y="1931297"/>
                  <a:pt x="1666027" y="2055621"/>
                  <a:pt x="1713806" y="2169926"/>
                </a:cubicBezTo>
                <a:cubicBezTo>
                  <a:pt x="1597093" y="2176400"/>
                  <a:pt x="1269430" y="2136043"/>
                  <a:pt x="1142537" y="2169926"/>
                </a:cubicBezTo>
                <a:cubicBezTo>
                  <a:pt x="1015644" y="2203809"/>
                  <a:pt x="851204" y="2149236"/>
                  <a:pt x="571269" y="2169926"/>
                </a:cubicBezTo>
                <a:cubicBezTo>
                  <a:pt x="291334" y="2190616"/>
                  <a:pt x="270250" y="2162180"/>
                  <a:pt x="0" y="2169926"/>
                </a:cubicBezTo>
                <a:cubicBezTo>
                  <a:pt x="-42606" y="2029460"/>
                  <a:pt x="58006" y="1894257"/>
                  <a:pt x="0" y="1670843"/>
                </a:cubicBezTo>
                <a:cubicBezTo>
                  <a:pt x="-58006" y="1447429"/>
                  <a:pt x="41547" y="1377653"/>
                  <a:pt x="0" y="1171760"/>
                </a:cubicBezTo>
                <a:cubicBezTo>
                  <a:pt x="-41547" y="965867"/>
                  <a:pt x="9711" y="818279"/>
                  <a:pt x="0" y="629279"/>
                </a:cubicBezTo>
                <a:cubicBezTo>
                  <a:pt x="-9711" y="440279"/>
                  <a:pt x="32325" y="264992"/>
                  <a:pt x="0" y="0"/>
                </a:cubicBezTo>
                <a:close/>
              </a:path>
              <a:path w="1713806" h="2169926" stroke="0" extrusionOk="0">
                <a:moveTo>
                  <a:pt x="0" y="0"/>
                </a:moveTo>
                <a:cubicBezTo>
                  <a:pt x="255683" y="-53130"/>
                  <a:pt x="429257" y="8319"/>
                  <a:pt x="554131" y="0"/>
                </a:cubicBezTo>
                <a:cubicBezTo>
                  <a:pt x="679005" y="-8319"/>
                  <a:pt x="909017" y="39383"/>
                  <a:pt x="1125399" y="0"/>
                </a:cubicBezTo>
                <a:cubicBezTo>
                  <a:pt x="1341781" y="-39383"/>
                  <a:pt x="1451036" y="54399"/>
                  <a:pt x="1713806" y="0"/>
                </a:cubicBezTo>
                <a:cubicBezTo>
                  <a:pt x="1738513" y="141423"/>
                  <a:pt x="1678834" y="332908"/>
                  <a:pt x="1713806" y="499083"/>
                </a:cubicBezTo>
                <a:cubicBezTo>
                  <a:pt x="1748778" y="665258"/>
                  <a:pt x="1709703" y="760045"/>
                  <a:pt x="1713806" y="976467"/>
                </a:cubicBezTo>
                <a:cubicBezTo>
                  <a:pt x="1717909" y="1192889"/>
                  <a:pt x="1696212" y="1304737"/>
                  <a:pt x="1713806" y="1453850"/>
                </a:cubicBezTo>
                <a:cubicBezTo>
                  <a:pt x="1731400" y="1602963"/>
                  <a:pt x="1694299" y="1979499"/>
                  <a:pt x="1713806" y="2169926"/>
                </a:cubicBezTo>
                <a:cubicBezTo>
                  <a:pt x="1543993" y="2218058"/>
                  <a:pt x="1435610" y="2162381"/>
                  <a:pt x="1193952" y="2169926"/>
                </a:cubicBezTo>
                <a:cubicBezTo>
                  <a:pt x="952294" y="2177471"/>
                  <a:pt x="820477" y="2144615"/>
                  <a:pt x="622683" y="2169926"/>
                </a:cubicBezTo>
                <a:cubicBezTo>
                  <a:pt x="424889" y="2195237"/>
                  <a:pt x="168667" y="2154322"/>
                  <a:pt x="0" y="2169926"/>
                </a:cubicBezTo>
                <a:cubicBezTo>
                  <a:pt x="-2041" y="2009552"/>
                  <a:pt x="11857" y="1914172"/>
                  <a:pt x="0" y="1670843"/>
                </a:cubicBezTo>
                <a:cubicBezTo>
                  <a:pt x="-11857" y="1427514"/>
                  <a:pt x="19407" y="1402355"/>
                  <a:pt x="0" y="1193459"/>
                </a:cubicBezTo>
                <a:cubicBezTo>
                  <a:pt x="-19407" y="984563"/>
                  <a:pt x="45891" y="843301"/>
                  <a:pt x="0" y="650978"/>
                </a:cubicBezTo>
                <a:cubicBezTo>
                  <a:pt x="-45891" y="458655"/>
                  <a:pt x="26916" y="302363"/>
                  <a:pt x="0" y="0"/>
                </a:cubicBezTo>
                <a:close/>
              </a:path>
            </a:pathLst>
          </a:custGeom>
          <a:ln>
            <a:solidFill>
              <a:schemeClr val="bg2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185432662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056E53ED-561E-E604-B50E-799FD2C57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245" y="3966971"/>
            <a:ext cx="3795683" cy="983370"/>
          </a:xfrm>
          <a:custGeom>
            <a:avLst/>
            <a:gdLst>
              <a:gd name="connsiteX0" fmla="*/ 0 w 3795683"/>
              <a:gd name="connsiteY0" fmla="*/ 0 h 983370"/>
              <a:gd name="connsiteX1" fmla="*/ 618154 w 3795683"/>
              <a:gd name="connsiteY1" fmla="*/ 0 h 983370"/>
              <a:gd name="connsiteX2" fmla="*/ 1046524 w 3795683"/>
              <a:gd name="connsiteY2" fmla="*/ 0 h 983370"/>
              <a:gd name="connsiteX3" fmla="*/ 1512851 w 3795683"/>
              <a:gd name="connsiteY3" fmla="*/ 0 h 983370"/>
              <a:gd name="connsiteX4" fmla="*/ 2131005 w 3795683"/>
              <a:gd name="connsiteY4" fmla="*/ 0 h 983370"/>
              <a:gd name="connsiteX5" fmla="*/ 2711202 w 3795683"/>
              <a:gd name="connsiteY5" fmla="*/ 0 h 983370"/>
              <a:gd name="connsiteX6" fmla="*/ 3291399 w 3795683"/>
              <a:gd name="connsiteY6" fmla="*/ 0 h 983370"/>
              <a:gd name="connsiteX7" fmla="*/ 3795683 w 3795683"/>
              <a:gd name="connsiteY7" fmla="*/ 0 h 983370"/>
              <a:gd name="connsiteX8" fmla="*/ 3795683 w 3795683"/>
              <a:gd name="connsiteY8" fmla="*/ 511352 h 983370"/>
              <a:gd name="connsiteX9" fmla="*/ 3795683 w 3795683"/>
              <a:gd name="connsiteY9" fmla="*/ 983370 h 983370"/>
              <a:gd name="connsiteX10" fmla="*/ 3253443 w 3795683"/>
              <a:gd name="connsiteY10" fmla="*/ 983370 h 983370"/>
              <a:gd name="connsiteX11" fmla="*/ 2825073 w 3795683"/>
              <a:gd name="connsiteY11" fmla="*/ 983370 h 983370"/>
              <a:gd name="connsiteX12" fmla="*/ 2358746 w 3795683"/>
              <a:gd name="connsiteY12" fmla="*/ 983370 h 983370"/>
              <a:gd name="connsiteX13" fmla="*/ 1892419 w 3795683"/>
              <a:gd name="connsiteY13" fmla="*/ 983370 h 983370"/>
              <a:gd name="connsiteX14" fmla="*/ 1312222 w 3795683"/>
              <a:gd name="connsiteY14" fmla="*/ 983370 h 983370"/>
              <a:gd name="connsiteX15" fmla="*/ 732025 w 3795683"/>
              <a:gd name="connsiteY15" fmla="*/ 983370 h 983370"/>
              <a:gd name="connsiteX16" fmla="*/ 0 w 3795683"/>
              <a:gd name="connsiteY16" fmla="*/ 983370 h 983370"/>
              <a:gd name="connsiteX17" fmla="*/ 0 w 3795683"/>
              <a:gd name="connsiteY17" fmla="*/ 481851 h 983370"/>
              <a:gd name="connsiteX18" fmla="*/ 0 w 3795683"/>
              <a:gd name="connsiteY18" fmla="*/ 0 h 983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95683" h="983370" fill="none" extrusionOk="0">
                <a:moveTo>
                  <a:pt x="0" y="0"/>
                </a:moveTo>
                <a:cubicBezTo>
                  <a:pt x="245654" y="-50995"/>
                  <a:pt x="408570" y="45497"/>
                  <a:pt x="618154" y="0"/>
                </a:cubicBezTo>
                <a:cubicBezTo>
                  <a:pt x="827738" y="-45497"/>
                  <a:pt x="951818" y="46687"/>
                  <a:pt x="1046524" y="0"/>
                </a:cubicBezTo>
                <a:cubicBezTo>
                  <a:pt x="1141230" y="-46687"/>
                  <a:pt x="1340833" y="31046"/>
                  <a:pt x="1512851" y="0"/>
                </a:cubicBezTo>
                <a:cubicBezTo>
                  <a:pt x="1684869" y="-31046"/>
                  <a:pt x="1974670" y="24923"/>
                  <a:pt x="2131005" y="0"/>
                </a:cubicBezTo>
                <a:cubicBezTo>
                  <a:pt x="2287340" y="-24923"/>
                  <a:pt x="2531384" y="44484"/>
                  <a:pt x="2711202" y="0"/>
                </a:cubicBezTo>
                <a:cubicBezTo>
                  <a:pt x="2891020" y="-44484"/>
                  <a:pt x="3089572" y="67968"/>
                  <a:pt x="3291399" y="0"/>
                </a:cubicBezTo>
                <a:cubicBezTo>
                  <a:pt x="3493226" y="-67968"/>
                  <a:pt x="3580858" y="57128"/>
                  <a:pt x="3795683" y="0"/>
                </a:cubicBezTo>
                <a:cubicBezTo>
                  <a:pt x="3832308" y="162154"/>
                  <a:pt x="3777260" y="361987"/>
                  <a:pt x="3795683" y="511352"/>
                </a:cubicBezTo>
                <a:cubicBezTo>
                  <a:pt x="3814106" y="660717"/>
                  <a:pt x="3779475" y="785260"/>
                  <a:pt x="3795683" y="983370"/>
                </a:cubicBezTo>
                <a:cubicBezTo>
                  <a:pt x="3620106" y="1035178"/>
                  <a:pt x="3476009" y="979712"/>
                  <a:pt x="3253443" y="983370"/>
                </a:cubicBezTo>
                <a:cubicBezTo>
                  <a:pt x="3030877" y="987028"/>
                  <a:pt x="2935494" y="966372"/>
                  <a:pt x="2825073" y="983370"/>
                </a:cubicBezTo>
                <a:cubicBezTo>
                  <a:pt x="2714652" y="1000368"/>
                  <a:pt x="2580258" y="982875"/>
                  <a:pt x="2358746" y="983370"/>
                </a:cubicBezTo>
                <a:cubicBezTo>
                  <a:pt x="2137234" y="983865"/>
                  <a:pt x="2046201" y="930115"/>
                  <a:pt x="1892419" y="983370"/>
                </a:cubicBezTo>
                <a:cubicBezTo>
                  <a:pt x="1738637" y="1036625"/>
                  <a:pt x="1470817" y="982102"/>
                  <a:pt x="1312222" y="983370"/>
                </a:cubicBezTo>
                <a:cubicBezTo>
                  <a:pt x="1153627" y="984638"/>
                  <a:pt x="1009652" y="954638"/>
                  <a:pt x="732025" y="983370"/>
                </a:cubicBezTo>
                <a:cubicBezTo>
                  <a:pt x="454398" y="1012102"/>
                  <a:pt x="326253" y="966750"/>
                  <a:pt x="0" y="983370"/>
                </a:cubicBezTo>
                <a:cubicBezTo>
                  <a:pt x="-5608" y="768176"/>
                  <a:pt x="32875" y="644829"/>
                  <a:pt x="0" y="481851"/>
                </a:cubicBezTo>
                <a:cubicBezTo>
                  <a:pt x="-32875" y="318873"/>
                  <a:pt x="30254" y="187073"/>
                  <a:pt x="0" y="0"/>
                </a:cubicBezTo>
                <a:close/>
              </a:path>
              <a:path w="3795683" h="983370" stroke="0" extrusionOk="0">
                <a:moveTo>
                  <a:pt x="0" y="0"/>
                </a:moveTo>
                <a:cubicBezTo>
                  <a:pt x="209678" y="-62200"/>
                  <a:pt x="291058" y="25557"/>
                  <a:pt x="580197" y="0"/>
                </a:cubicBezTo>
                <a:cubicBezTo>
                  <a:pt x="869336" y="-25557"/>
                  <a:pt x="987614" y="67714"/>
                  <a:pt x="1198351" y="0"/>
                </a:cubicBezTo>
                <a:cubicBezTo>
                  <a:pt x="1409088" y="-67714"/>
                  <a:pt x="1535649" y="14284"/>
                  <a:pt x="1664678" y="0"/>
                </a:cubicBezTo>
                <a:cubicBezTo>
                  <a:pt x="1793707" y="-14284"/>
                  <a:pt x="2113078" y="9011"/>
                  <a:pt x="2244875" y="0"/>
                </a:cubicBezTo>
                <a:cubicBezTo>
                  <a:pt x="2376672" y="-9011"/>
                  <a:pt x="2639200" y="51831"/>
                  <a:pt x="2863029" y="0"/>
                </a:cubicBezTo>
                <a:cubicBezTo>
                  <a:pt x="3086858" y="-51831"/>
                  <a:pt x="3169870" y="43842"/>
                  <a:pt x="3329356" y="0"/>
                </a:cubicBezTo>
                <a:cubicBezTo>
                  <a:pt x="3488842" y="-43842"/>
                  <a:pt x="3679591" y="32074"/>
                  <a:pt x="3795683" y="0"/>
                </a:cubicBezTo>
                <a:cubicBezTo>
                  <a:pt x="3828658" y="110678"/>
                  <a:pt x="3767935" y="276180"/>
                  <a:pt x="3795683" y="462184"/>
                </a:cubicBezTo>
                <a:cubicBezTo>
                  <a:pt x="3823431" y="648188"/>
                  <a:pt x="3780345" y="835863"/>
                  <a:pt x="3795683" y="983370"/>
                </a:cubicBezTo>
                <a:cubicBezTo>
                  <a:pt x="3610104" y="1019218"/>
                  <a:pt x="3478806" y="938882"/>
                  <a:pt x="3253443" y="983370"/>
                </a:cubicBezTo>
                <a:cubicBezTo>
                  <a:pt x="3028080" y="1027858"/>
                  <a:pt x="2832942" y="958347"/>
                  <a:pt x="2635288" y="983370"/>
                </a:cubicBezTo>
                <a:cubicBezTo>
                  <a:pt x="2437634" y="1008393"/>
                  <a:pt x="2307965" y="929443"/>
                  <a:pt x="2017134" y="983370"/>
                </a:cubicBezTo>
                <a:cubicBezTo>
                  <a:pt x="1726303" y="1037297"/>
                  <a:pt x="1744174" y="948910"/>
                  <a:pt x="1512851" y="983370"/>
                </a:cubicBezTo>
                <a:cubicBezTo>
                  <a:pt x="1281528" y="1017830"/>
                  <a:pt x="1294135" y="947027"/>
                  <a:pt x="1084481" y="983370"/>
                </a:cubicBezTo>
                <a:cubicBezTo>
                  <a:pt x="874827" y="1019713"/>
                  <a:pt x="736089" y="975843"/>
                  <a:pt x="580197" y="983370"/>
                </a:cubicBezTo>
                <a:cubicBezTo>
                  <a:pt x="424305" y="990897"/>
                  <a:pt x="121973" y="947841"/>
                  <a:pt x="0" y="983370"/>
                </a:cubicBezTo>
                <a:cubicBezTo>
                  <a:pt x="-17322" y="752307"/>
                  <a:pt x="34384" y="622893"/>
                  <a:pt x="0" y="472018"/>
                </a:cubicBezTo>
                <a:cubicBezTo>
                  <a:pt x="-34384" y="321143"/>
                  <a:pt x="15537" y="213211"/>
                  <a:pt x="0" y="0"/>
                </a:cubicBezTo>
                <a:close/>
              </a:path>
            </a:pathLst>
          </a:custGeom>
          <a:ln>
            <a:solidFill>
              <a:schemeClr val="bg2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36172675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9" name="Rektangel 4">
            <a:extLst>
              <a:ext uri="{FF2B5EF4-FFF2-40B4-BE49-F238E27FC236}">
                <a16:creationId xmlns:a16="http://schemas.microsoft.com/office/drawing/2014/main" id="{9F64195B-8D7E-20B0-FA0A-F8D9F0E3DB7B}"/>
              </a:ext>
            </a:extLst>
          </p:cNvPr>
          <p:cNvSpPr/>
          <p:nvPr/>
        </p:nvSpPr>
        <p:spPr>
          <a:xfrm flipH="1">
            <a:off x="2016068" y="2510916"/>
            <a:ext cx="72000" cy="936000"/>
          </a:xfrm>
          <a:custGeom>
            <a:avLst/>
            <a:gdLst>
              <a:gd name="connsiteX0" fmla="*/ 32358 w 72000"/>
              <a:gd name="connsiteY0" fmla="*/ 0 h 936000"/>
              <a:gd name="connsiteX1" fmla="*/ 72000 w 72000"/>
              <a:gd name="connsiteY1" fmla="*/ 0 h 936000"/>
              <a:gd name="connsiteX2" fmla="*/ 0 w 72000"/>
              <a:gd name="connsiteY2" fmla="*/ 339694 h 936000"/>
              <a:gd name="connsiteX3" fmla="*/ 72000 w 72000"/>
              <a:gd name="connsiteY3" fmla="*/ 936000 h 936000"/>
              <a:gd name="connsiteX4" fmla="*/ 32358 w 72000"/>
              <a:gd name="connsiteY4" fmla="*/ 936000 h 936000"/>
              <a:gd name="connsiteX5" fmla="*/ 32358 w 72000"/>
              <a:gd name="connsiteY5" fmla="*/ 468000 h 936000"/>
              <a:gd name="connsiteX6" fmla="*/ 32358 w 72000"/>
              <a:gd name="connsiteY6" fmla="*/ 0 h 9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00" h="936000" fill="none" extrusionOk="0">
                <a:moveTo>
                  <a:pt x="32358" y="0"/>
                </a:moveTo>
                <a:cubicBezTo>
                  <a:pt x="43933" y="318"/>
                  <a:pt x="63440" y="1308"/>
                  <a:pt x="72000" y="0"/>
                </a:cubicBezTo>
                <a:cubicBezTo>
                  <a:pt x="71711" y="122991"/>
                  <a:pt x="4303" y="199229"/>
                  <a:pt x="0" y="339694"/>
                </a:cubicBezTo>
                <a:cubicBezTo>
                  <a:pt x="48033" y="514959"/>
                  <a:pt x="84038" y="805847"/>
                  <a:pt x="72000" y="936000"/>
                </a:cubicBezTo>
                <a:cubicBezTo>
                  <a:pt x="58832" y="935348"/>
                  <a:pt x="46500" y="936646"/>
                  <a:pt x="32358" y="936000"/>
                </a:cubicBezTo>
                <a:cubicBezTo>
                  <a:pt x="44549" y="703571"/>
                  <a:pt x="33531" y="634832"/>
                  <a:pt x="32358" y="468000"/>
                </a:cubicBezTo>
                <a:cubicBezTo>
                  <a:pt x="31185" y="301168"/>
                  <a:pt x="24262" y="96573"/>
                  <a:pt x="32358" y="0"/>
                </a:cubicBezTo>
                <a:close/>
              </a:path>
              <a:path w="72000" h="936000" stroke="0" extrusionOk="0">
                <a:moveTo>
                  <a:pt x="32358" y="0"/>
                </a:moveTo>
                <a:cubicBezTo>
                  <a:pt x="46637" y="540"/>
                  <a:pt x="56064" y="1628"/>
                  <a:pt x="72000" y="0"/>
                </a:cubicBezTo>
                <a:cubicBezTo>
                  <a:pt x="91358" y="104323"/>
                  <a:pt x="-15452" y="235125"/>
                  <a:pt x="0" y="339694"/>
                </a:cubicBezTo>
                <a:cubicBezTo>
                  <a:pt x="25496" y="612909"/>
                  <a:pt x="75675" y="769959"/>
                  <a:pt x="72000" y="936000"/>
                </a:cubicBezTo>
                <a:cubicBezTo>
                  <a:pt x="55447" y="935143"/>
                  <a:pt x="44258" y="934254"/>
                  <a:pt x="32358" y="936000"/>
                </a:cubicBezTo>
                <a:cubicBezTo>
                  <a:pt x="14002" y="815124"/>
                  <a:pt x="39491" y="688633"/>
                  <a:pt x="32358" y="496080"/>
                </a:cubicBezTo>
                <a:cubicBezTo>
                  <a:pt x="25225" y="303527"/>
                  <a:pt x="22766" y="219512"/>
                  <a:pt x="32358" y="0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12700">
            <a:solidFill>
              <a:schemeClr val="bg2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596900364">
                  <a:custGeom>
                    <a:avLst/>
                    <a:gdLst>
                      <a:gd name="connsiteX0" fmla="*/ 0 w 45085"/>
                      <a:gd name="connsiteY0" fmla="*/ 0 h 3234055"/>
                      <a:gd name="connsiteX1" fmla="*/ 45085 w 45085"/>
                      <a:gd name="connsiteY1" fmla="*/ 0 h 3234055"/>
                      <a:gd name="connsiteX2" fmla="*/ 45085 w 45085"/>
                      <a:gd name="connsiteY2" fmla="*/ 3234055 h 3234055"/>
                      <a:gd name="connsiteX3" fmla="*/ 0 w 45085"/>
                      <a:gd name="connsiteY3" fmla="*/ 3234055 h 3234055"/>
                      <a:gd name="connsiteX4" fmla="*/ 0 w 45085"/>
                      <a:gd name="connsiteY4" fmla="*/ 0 h 3234055"/>
                      <a:gd name="connsiteX0" fmla="*/ 36802 w 81887"/>
                      <a:gd name="connsiteY0" fmla="*/ 0 h 3234055"/>
                      <a:gd name="connsiteX1" fmla="*/ 81887 w 81887"/>
                      <a:gd name="connsiteY1" fmla="*/ 0 h 3234055"/>
                      <a:gd name="connsiteX2" fmla="*/ 0 w 81887"/>
                      <a:gd name="connsiteY2" fmla="*/ 1173707 h 3234055"/>
                      <a:gd name="connsiteX3" fmla="*/ 81887 w 81887"/>
                      <a:gd name="connsiteY3" fmla="*/ 3234055 h 3234055"/>
                      <a:gd name="connsiteX4" fmla="*/ 36802 w 81887"/>
                      <a:gd name="connsiteY4" fmla="*/ 3234055 h 3234055"/>
                      <a:gd name="connsiteX5" fmla="*/ 36802 w 81887"/>
                      <a:gd name="connsiteY5" fmla="*/ 0 h 3234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1887" h="3234055">
                        <a:moveTo>
                          <a:pt x="36802" y="0"/>
                        </a:moveTo>
                        <a:lnTo>
                          <a:pt x="81887" y="0"/>
                        </a:lnTo>
                        <a:cubicBezTo>
                          <a:pt x="77338" y="393510"/>
                          <a:pt x="4549" y="780197"/>
                          <a:pt x="0" y="1173707"/>
                        </a:cubicBezTo>
                        <a:lnTo>
                          <a:pt x="81887" y="3234055"/>
                        </a:lnTo>
                        <a:lnTo>
                          <a:pt x="36802" y="3234055"/>
                        </a:lnTo>
                        <a:lnTo>
                          <a:pt x="36802" y="0"/>
                        </a:ln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  <p:sp>
        <p:nvSpPr>
          <p:cNvPr id="20" name="Bue 19">
            <a:extLst>
              <a:ext uri="{FF2B5EF4-FFF2-40B4-BE49-F238E27FC236}">
                <a16:creationId xmlns:a16="http://schemas.microsoft.com/office/drawing/2014/main" id="{BA9040B9-E25A-1CCB-B285-9306E825E74F}"/>
              </a:ext>
            </a:extLst>
          </p:cNvPr>
          <p:cNvSpPr/>
          <p:nvPr/>
        </p:nvSpPr>
        <p:spPr>
          <a:xfrm>
            <a:off x="1875559" y="2176895"/>
            <a:ext cx="45719" cy="477982"/>
          </a:xfrm>
          <a:prstGeom prst="arc">
            <a:avLst/>
          </a:prstGeom>
          <a:ln w="19050">
            <a:solidFill>
              <a:schemeClr val="tx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A16E3E82-1B9A-8E05-AA30-6CD905D1CF37}"/>
              </a:ext>
            </a:extLst>
          </p:cNvPr>
          <p:cNvSpPr txBox="1"/>
          <p:nvPr/>
        </p:nvSpPr>
        <p:spPr>
          <a:xfrm>
            <a:off x="457200" y="305772"/>
            <a:ext cx="1610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ANREGEN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E73057E3-9DCA-F146-062E-E029F9DA06CB}"/>
              </a:ext>
            </a:extLst>
          </p:cNvPr>
          <p:cNvSpPr txBox="1"/>
          <p:nvPr/>
        </p:nvSpPr>
        <p:spPr>
          <a:xfrm>
            <a:off x="7839121" y="3611436"/>
            <a:ext cx="7564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solidFill>
                  <a:schemeClr val="bg2">
                    <a:lumMod val="75000"/>
                  </a:schemeClr>
                </a:solidFill>
              </a:rPr>
              <a:t>Berge</a:t>
            </a:r>
            <a:endParaRPr lang="nb-NO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DE9E1FA0-6A7F-1282-C66D-BACECBDCC994}"/>
              </a:ext>
            </a:extLst>
          </p:cNvPr>
          <p:cNvSpPr txBox="1"/>
          <p:nvPr/>
        </p:nvSpPr>
        <p:spPr>
          <a:xfrm>
            <a:off x="3593961" y="3966971"/>
            <a:ext cx="7564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 err="1">
                <a:solidFill>
                  <a:schemeClr val="bg2">
                    <a:lumMod val="75000"/>
                  </a:schemeClr>
                </a:solidFill>
              </a:rPr>
              <a:t>Nebel</a:t>
            </a:r>
            <a:endParaRPr lang="nb-NO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CCDB2AD1-CD4F-842D-4F9C-8CB6C4CB65D8}"/>
              </a:ext>
            </a:extLst>
          </p:cNvPr>
          <p:cNvSpPr txBox="1"/>
          <p:nvPr/>
        </p:nvSpPr>
        <p:spPr>
          <a:xfrm>
            <a:off x="4635825" y="2661585"/>
            <a:ext cx="7483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 err="1">
                <a:solidFill>
                  <a:schemeClr val="bg2">
                    <a:lumMod val="75000"/>
                  </a:schemeClr>
                </a:solidFill>
              </a:rPr>
              <a:t>Felsen</a:t>
            </a:r>
            <a:endParaRPr lang="nb-NO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FE53C67C-60F2-946F-96A9-0F83DBB7AEAF}"/>
              </a:ext>
            </a:extLst>
          </p:cNvPr>
          <p:cNvSpPr txBox="1"/>
          <p:nvPr/>
        </p:nvSpPr>
        <p:spPr>
          <a:xfrm>
            <a:off x="2067790" y="1488018"/>
            <a:ext cx="5675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solidFill>
                  <a:schemeClr val="bg2">
                    <a:lumMod val="75000"/>
                  </a:schemeClr>
                </a:solidFill>
              </a:rPr>
              <a:t>Mann</a:t>
            </a:r>
            <a:endParaRPr lang="nb-NO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110C938-4F53-316C-C73C-4F82DD119714}"/>
              </a:ext>
            </a:extLst>
          </p:cNvPr>
          <p:cNvSpPr txBox="1"/>
          <p:nvPr/>
        </p:nvSpPr>
        <p:spPr>
          <a:xfrm>
            <a:off x="7795585" y="2240523"/>
            <a:ext cx="7483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 err="1">
                <a:solidFill>
                  <a:schemeClr val="bg2">
                    <a:lumMod val="75000"/>
                  </a:schemeClr>
                </a:solidFill>
              </a:rPr>
              <a:t>Gipfel</a:t>
            </a:r>
            <a:endParaRPr lang="nb-NO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E0E9200-1094-D128-52EB-9CE9D2CDA2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8113" y="1336268"/>
            <a:ext cx="1766798" cy="1039035"/>
          </a:xfrm>
          <a:custGeom>
            <a:avLst/>
            <a:gdLst>
              <a:gd name="connsiteX0" fmla="*/ 0 w 1766798"/>
              <a:gd name="connsiteY0" fmla="*/ 0 h 1039035"/>
              <a:gd name="connsiteX1" fmla="*/ 588933 w 1766798"/>
              <a:gd name="connsiteY1" fmla="*/ 0 h 1039035"/>
              <a:gd name="connsiteX2" fmla="*/ 1213201 w 1766798"/>
              <a:gd name="connsiteY2" fmla="*/ 0 h 1039035"/>
              <a:gd name="connsiteX3" fmla="*/ 1766798 w 1766798"/>
              <a:gd name="connsiteY3" fmla="*/ 0 h 1039035"/>
              <a:gd name="connsiteX4" fmla="*/ 1766798 w 1766798"/>
              <a:gd name="connsiteY4" fmla="*/ 509127 h 1039035"/>
              <a:gd name="connsiteX5" fmla="*/ 1766798 w 1766798"/>
              <a:gd name="connsiteY5" fmla="*/ 1039035 h 1039035"/>
              <a:gd name="connsiteX6" fmla="*/ 1177865 w 1766798"/>
              <a:gd name="connsiteY6" fmla="*/ 1039035 h 1039035"/>
              <a:gd name="connsiteX7" fmla="*/ 553597 w 1766798"/>
              <a:gd name="connsiteY7" fmla="*/ 1039035 h 1039035"/>
              <a:gd name="connsiteX8" fmla="*/ 0 w 1766798"/>
              <a:gd name="connsiteY8" fmla="*/ 1039035 h 1039035"/>
              <a:gd name="connsiteX9" fmla="*/ 0 w 1766798"/>
              <a:gd name="connsiteY9" fmla="*/ 550689 h 1039035"/>
              <a:gd name="connsiteX10" fmla="*/ 0 w 1766798"/>
              <a:gd name="connsiteY10" fmla="*/ 0 h 1039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66798" h="1039035" fill="none" extrusionOk="0">
                <a:moveTo>
                  <a:pt x="0" y="0"/>
                </a:moveTo>
                <a:cubicBezTo>
                  <a:pt x="272059" y="-30909"/>
                  <a:pt x="413213" y="15905"/>
                  <a:pt x="588933" y="0"/>
                </a:cubicBezTo>
                <a:cubicBezTo>
                  <a:pt x="764653" y="-15905"/>
                  <a:pt x="923367" y="63698"/>
                  <a:pt x="1213201" y="0"/>
                </a:cubicBezTo>
                <a:cubicBezTo>
                  <a:pt x="1503035" y="-63698"/>
                  <a:pt x="1557243" y="4879"/>
                  <a:pt x="1766798" y="0"/>
                </a:cubicBezTo>
                <a:cubicBezTo>
                  <a:pt x="1805638" y="220518"/>
                  <a:pt x="1734442" y="352214"/>
                  <a:pt x="1766798" y="509127"/>
                </a:cubicBezTo>
                <a:cubicBezTo>
                  <a:pt x="1799154" y="666040"/>
                  <a:pt x="1756323" y="794896"/>
                  <a:pt x="1766798" y="1039035"/>
                </a:cubicBezTo>
                <a:cubicBezTo>
                  <a:pt x="1614744" y="1067518"/>
                  <a:pt x="1301835" y="1026731"/>
                  <a:pt x="1177865" y="1039035"/>
                </a:cubicBezTo>
                <a:cubicBezTo>
                  <a:pt x="1053895" y="1051339"/>
                  <a:pt x="752174" y="980380"/>
                  <a:pt x="553597" y="1039035"/>
                </a:cubicBezTo>
                <a:cubicBezTo>
                  <a:pt x="355020" y="1097690"/>
                  <a:pt x="195636" y="1028301"/>
                  <a:pt x="0" y="1039035"/>
                </a:cubicBezTo>
                <a:cubicBezTo>
                  <a:pt x="-12460" y="877811"/>
                  <a:pt x="3077" y="753529"/>
                  <a:pt x="0" y="550689"/>
                </a:cubicBezTo>
                <a:cubicBezTo>
                  <a:pt x="-3077" y="347849"/>
                  <a:pt x="35445" y="271112"/>
                  <a:pt x="0" y="0"/>
                </a:cubicBezTo>
                <a:close/>
              </a:path>
              <a:path w="1766798" h="1039035" stroke="0" extrusionOk="0">
                <a:moveTo>
                  <a:pt x="0" y="0"/>
                </a:moveTo>
                <a:cubicBezTo>
                  <a:pt x="141567" y="-7843"/>
                  <a:pt x="446594" y="4996"/>
                  <a:pt x="571265" y="0"/>
                </a:cubicBezTo>
                <a:cubicBezTo>
                  <a:pt x="695937" y="-4996"/>
                  <a:pt x="1023376" y="10872"/>
                  <a:pt x="1177865" y="0"/>
                </a:cubicBezTo>
                <a:cubicBezTo>
                  <a:pt x="1332354" y="-10872"/>
                  <a:pt x="1542431" y="36776"/>
                  <a:pt x="1766798" y="0"/>
                </a:cubicBezTo>
                <a:cubicBezTo>
                  <a:pt x="1795086" y="141542"/>
                  <a:pt x="1747124" y="398897"/>
                  <a:pt x="1766798" y="519518"/>
                </a:cubicBezTo>
                <a:cubicBezTo>
                  <a:pt x="1786472" y="640139"/>
                  <a:pt x="1745354" y="845915"/>
                  <a:pt x="1766798" y="1039035"/>
                </a:cubicBezTo>
                <a:cubicBezTo>
                  <a:pt x="1512444" y="1092856"/>
                  <a:pt x="1343950" y="1018133"/>
                  <a:pt x="1213201" y="1039035"/>
                </a:cubicBezTo>
                <a:cubicBezTo>
                  <a:pt x="1082452" y="1059937"/>
                  <a:pt x="873600" y="1029430"/>
                  <a:pt x="659605" y="1039035"/>
                </a:cubicBezTo>
                <a:cubicBezTo>
                  <a:pt x="445610" y="1048640"/>
                  <a:pt x="264359" y="982410"/>
                  <a:pt x="0" y="1039035"/>
                </a:cubicBezTo>
                <a:cubicBezTo>
                  <a:pt x="-54172" y="795751"/>
                  <a:pt x="36413" y="707148"/>
                  <a:pt x="0" y="529908"/>
                </a:cubicBezTo>
                <a:cubicBezTo>
                  <a:pt x="-36413" y="352668"/>
                  <a:pt x="61993" y="263230"/>
                  <a:pt x="0" y="0"/>
                </a:cubicBezTo>
                <a:close/>
              </a:path>
            </a:pathLst>
          </a:custGeom>
          <a:ln>
            <a:solidFill>
              <a:schemeClr val="bg2">
                <a:lumMod val="95000"/>
              </a:schemeClr>
            </a:solidFill>
            <a:extLst>
              <a:ext uri="{C807C97D-BFC1-408E-A445-0C87EB9F89A2}">
                <ask:lineSketchStyleProps xmlns:ask="http://schemas.microsoft.com/office/drawing/2018/sketchyshapes" sd="3182535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8" name="TekstSylinder 27">
            <a:extLst>
              <a:ext uri="{FF2B5EF4-FFF2-40B4-BE49-F238E27FC236}">
                <a16:creationId xmlns:a16="http://schemas.microsoft.com/office/drawing/2014/main" id="{54A8B384-28EB-21C7-9EB0-5D5D11A8684F}"/>
              </a:ext>
            </a:extLst>
          </p:cNvPr>
          <p:cNvSpPr txBox="1"/>
          <p:nvPr/>
        </p:nvSpPr>
        <p:spPr>
          <a:xfrm>
            <a:off x="4870671" y="1351507"/>
            <a:ext cx="7564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 err="1">
                <a:solidFill>
                  <a:schemeClr val="bg2">
                    <a:lumMod val="75000"/>
                  </a:schemeClr>
                </a:solidFill>
              </a:rPr>
              <a:t>Wolken</a:t>
            </a:r>
            <a:endParaRPr lang="nb-NO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403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FBE676B1-B162-1D83-6339-5DFE048BC664}"/>
              </a:ext>
            </a:extLst>
          </p:cNvPr>
          <p:cNvSpPr/>
          <p:nvPr/>
        </p:nvSpPr>
        <p:spPr>
          <a:xfrm>
            <a:off x="6237027" y="181970"/>
            <a:ext cx="2752297" cy="50786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3D1D3BB1-1570-2568-3BB2-093873023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Bildbeschreibung</a:t>
            </a:r>
            <a:endParaRPr lang="nb-NO" dirty="0"/>
          </a:p>
        </p:txBody>
      </p:sp>
      <p:pic>
        <p:nvPicPr>
          <p:cNvPr id="8" name="Bilde 7" descr="Et bilde som inneholder sky, utendørs, person, himmel&#10;&#10;Automatisk generert beskrivelse">
            <a:extLst>
              <a:ext uri="{FF2B5EF4-FFF2-40B4-BE49-F238E27FC236}">
                <a16:creationId xmlns:a16="http://schemas.microsoft.com/office/drawing/2014/main" id="{D20D6735-72BC-92A0-207F-C09F4F19F9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43" y="181970"/>
            <a:ext cx="3812374" cy="485686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7F08CE2-0B83-002C-B2E1-89FC27F23EAB}"/>
              </a:ext>
            </a:extLst>
          </p:cNvPr>
          <p:cNvSpPr txBox="1"/>
          <p:nvPr/>
        </p:nvSpPr>
        <p:spPr>
          <a:xfrm>
            <a:off x="6418525" y="4587204"/>
            <a:ext cx="1762724" cy="338554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de-DE" sz="800" i="1" dirty="0">
                <a:latin typeface="Source Sans Pro" panose="020B0503030403020204" pitchFamily="34" charset="0"/>
              </a:rPr>
              <a:t>Wanderer über dem Nebelmeer </a:t>
            </a:r>
            <a:r>
              <a:rPr lang="de-DE" sz="800" dirty="0">
                <a:latin typeface="Source Sans Pro" panose="020B0503030403020204" pitchFamily="34" charset="0"/>
              </a:rPr>
              <a:t>(1817)</a:t>
            </a:r>
            <a:br>
              <a:rPr lang="de-DE" sz="800" dirty="0">
                <a:latin typeface="Source Sans Pro" panose="020B0503030403020204" pitchFamily="34" charset="0"/>
              </a:rPr>
            </a:br>
            <a:r>
              <a:rPr lang="de-DE" sz="800" dirty="0">
                <a:latin typeface="Source Sans Pro" panose="020B0503030403020204" pitchFamily="34" charset="0"/>
                <a:hlinkClick r:id="rId4"/>
              </a:rPr>
              <a:t>Caspar David Friedrich</a:t>
            </a:r>
            <a:endParaRPr lang="de-DE" sz="800" dirty="0">
              <a:latin typeface="Source Sans Pro" panose="020B0503030403020204" pitchFamily="34" charset="0"/>
            </a:endParaRP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2A677B71-B0D1-36B5-830B-E94D93A79212}"/>
              </a:ext>
            </a:extLst>
          </p:cNvPr>
          <p:cNvSpPr txBox="1"/>
          <p:nvPr/>
        </p:nvSpPr>
        <p:spPr>
          <a:xfrm>
            <a:off x="505523" y="273589"/>
            <a:ext cx="1610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SAMMELN</a:t>
            </a:r>
          </a:p>
        </p:txBody>
      </p:sp>
      <p:pic>
        <p:nvPicPr>
          <p:cNvPr id="4" name="Bilde 3" descr="Et bilde som inneholder tekst, skjermbilde, Font, dokument&#10;&#10;Automatisk generert beskrivelse">
            <a:hlinkClick r:id="rId5"/>
            <a:extLst>
              <a:ext uri="{FF2B5EF4-FFF2-40B4-BE49-F238E27FC236}">
                <a16:creationId xmlns:a16="http://schemas.microsoft.com/office/drawing/2014/main" id="{F1E2AB2C-C6E3-3B14-D946-A5BC375592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913" y="2610400"/>
            <a:ext cx="3377045" cy="2447870"/>
          </a:xfrm>
          <a:prstGeom prst="rect">
            <a:avLst/>
          </a:prstGeom>
          <a:ln>
            <a:solidFill>
              <a:schemeClr val="bg2">
                <a:lumMod val="85000"/>
              </a:schemeClr>
            </a:solidFill>
          </a:ln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33106084-0CD2-894A-B4FC-8838E1AC46BB}"/>
              </a:ext>
            </a:extLst>
          </p:cNvPr>
          <p:cNvSpPr/>
          <p:nvPr/>
        </p:nvSpPr>
        <p:spPr>
          <a:xfrm>
            <a:off x="2497137" y="2688571"/>
            <a:ext cx="1220931" cy="26709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3" name="Bilde 2" descr="Et bilde som inneholder tekst, diagram, skjermbilde, line&#10;&#10;Automatisk generert beskrivelse">
            <a:extLst>
              <a:ext uri="{FF2B5EF4-FFF2-40B4-BE49-F238E27FC236}">
                <a16:creationId xmlns:a16="http://schemas.microsoft.com/office/drawing/2014/main" id="{5D337D22-9335-9384-C3C4-CDC28FD7F9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70" y="1234730"/>
            <a:ext cx="1796554" cy="177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2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52CAB1C3-ADF6-8F8F-A969-7FFD14708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Verleumdungs-Gespräch</a:t>
            </a:r>
            <a:endParaRPr lang="nb-NO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C4174823-C5B5-D57F-AD2D-205AFC97847F}"/>
              </a:ext>
            </a:extLst>
          </p:cNvPr>
          <p:cNvSpPr/>
          <p:nvPr/>
        </p:nvSpPr>
        <p:spPr>
          <a:xfrm>
            <a:off x="6237027" y="181970"/>
            <a:ext cx="2752297" cy="50786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7DDED49-8C37-FE1B-6D0A-C42803DC2BDA}"/>
              </a:ext>
            </a:extLst>
          </p:cNvPr>
          <p:cNvSpPr txBox="1"/>
          <p:nvPr/>
        </p:nvSpPr>
        <p:spPr>
          <a:xfrm>
            <a:off x="457200" y="251234"/>
            <a:ext cx="2107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SAMMELN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10740B1-C0E1-1108-64D1-ECF2B3C15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185" y="754393"/>
            <a:ext cx="3064544" cy="306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e 6" descr="Et bilde som inneholder mønster, kvadrat, Symmetri, piksel&#10;&#10;Automatisk generert beskrivelse">
            <a:extLst>
              <a:ext uri="{FF2B5EF4-FFF2-40B4-BE49-F238E27FC236}">
                <a16:creationId xmlns:a16="http://schemas.microsoft.com/office/drawing/2014/main" id="{BF733CDD-E7D2-C5D0-1EE3-AC9492F4648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84000" y="3883500"/>
            <a:ext cx="1260000" cy="12600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64706EEF-4004-E42A-E88B-845FAF24985B}"/>
              </a:ext>
            </a:extLst>
          </p:cNvPr>
          <p:cNvSpPr txBox="1"/>
          <p:nvPr/>
        </p:nvSpPr>
        <p:spPr>
          <a:xfrm>
            <a:off x="278991" y="2013397"/>
            <a:ext cx="4572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6"/>
              </a:rPr>
              <a:t>Gebirgslandschaft mit Regenbogen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7"/>
              </a:rPr>
              <a:t>Der Abend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8"/>
              </a:rPr>
              <a:t>Der Watzmann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9"/>
              </a:rPr>
              <a:t>Frau vor untergehender Sonne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5)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0"/>
              </a:rPr>
              <a:t>Landschaft auf Rügen mit Regenbogen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6)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1"/>
              </a:rPr>
              <a:t>Der Sommer (Landschaft mit Liebespaar)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7)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2"/>
              </a:rPr>
              <a:t>Felsenlandschaft im Elbsandsteingebirge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8)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3"/>
              </a:rPr>
              <a:t>Nordische Landschaft, Frühling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9)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4"/>
              </a:rPr>
              <a:t>Rast bei der Heuernte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10)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5"/>
              </a:rPr>
              <a:t>Kreidefelsen auf Rügen</a:t>
            </a:r>
            <a:endParaRPr lang="nb-NO" dirty="0"/>
          </a:p>
        </p:txBody>
      </p:sp>
      <p:sp>
        <p:nvSpPr>
          <p:cNvPr id="36" name="TekstSylinder 18">
            <a:extLst>
              <a:ext uri="{FF2B5EF4-FFF2-40B4-BE49-F238E27FC236}">
                <a16:creationId xmlns:a16="http://schemas.microsoft.com/office/drawing/2014/main" id="{0C728E7A-967A-0B08-1F44-DA897A576377}"/>
              </a:ext>
            </a:extLst>
          </p:cNvPr>
          <p:cNvSpPr txBox="1"/>
          <p:nvPr/>
        </p:nvSpPr>
        <p:spPr>
          <a:xfrm>
            <a:off x="7758554" y="141609"/>
            <a:ext cx="1338554" cy="48602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b-NO" sz="1100" b="1" dirty="0" err="1">
                <a:latin typeface="Source Sans Pro" panose="020B0503030403020204" pitchFamily="34" charset="0"/>
              </a:rPr>
              <a:t>Wortschatz</a:t>
            </a:r>
            <a:r>
              <a:rPr lang="nb-NO" sz="1100" dirty="0">
                <a:latin typeface="Source Sans Pro" panose="020B0503030403020204" pitchFamily="34" charset="0"/>
              </a:rPr>
              <a:t>  </a:t>
            </a: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>
                <a:latin typeface="Source Sans Pro" panose="020B0503030403020204" pitchFamily="34" charset="0"/>
              </a:rPr>
              <a:t>Tal </a:t>
            </a: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 err="1">
                <a:latin typeface="Source Sans Pro" panose="020B0503030403020204" pitchFamily="34" charset="0"/>
              </a:rPr>
              <a:t>Hügel</a:t>
            </a:r>
            <a:endParaRPr lang="nb-NO" sz="1100" dirty="0">
              <a:latin typeface="Source Sans Pro" panose="020B0503030403020204" pitchFamily="34" charset="0"/>
            </a:endParaRP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>
                <a:latin typeface="Source Sans Pro" panose="020B0503030403020204" pitchFamily="34" charset="0"/>
              </a:rPr>
              <a:t>Eis</a:t>
            </a: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>
                <a:latin typeface="Source Sans Pro" panose="020B0503030403020204" pitchFamily="34" charset="0"/>
              </a:rPr>
              <a:t>See </a:t>
            </a: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>
                <a:latin typeface="Source Sans Pro" panose="020B0503030403020204" pitchFamily="34" charset="0"/>
              </a:rPr>
              <a:t>Meer </a:t>
            </a: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>
                <a:latin typeface="Source Sans Pro" panose="020B0503030403020204" pitchFamily="34" charset="0"/>
              </a:rPr>
              <a:t>Fluss </a:t>
            </a: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 err="1">
                <a:latin typeface="Source Sans Pro" panose="020B0503030403020204" pitchFamily="34" charset="0"/>
              </a:rPr>
              <a:t>Schnee</a:t>
            </a:r>
            <a:endParaRPr lang="nb-NO" sz="1100" dirty="0">
              <a:latin typeface="Source Sans Pro" panose="020B0503030403020204" pitchFamily="34" charset="0"/>
            </a:endParaRP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>
                <a:latin typeface="Source Sans Pro" panose="020B0503030403020204" pitchFamily="34" charset="0"/>
              </a:rPr>
              <a:t>Gras</a:t>
            </a: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 err="1">
                <a:latin typeface="Source Sans Pro" panose="020B0503030403020204" pitchFamily="34" charset="0"/>
              </a:rPr>
              <a:t>Baum</a:t>
            </a:r>
            <a:r>
              <a:rPr lang="nb-NO" sz="1100" dirty="0">
                <a:latin typeface="Source Sans Pro" panose="020B0503030403020204" pitchFamily="34" charset="0"/>
              </a:rPr>
              <a:t> </a:t>
            </a: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>
                <a:latin typeface="Source Sans Pro" panose="020B0503030403020204" pitchFamily="34" charset="0"/>
              </a:rPr>
              <a:t>Wiese </a:t>
            </a: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 err="1">
                <a:latin typeface="Source Sans Pro" panose="020B0503030403020204" pitchFamily="34" charset="0"/>
              </a:rPr>
              <a:t>Kuh</a:t>
            </a:r>
            <a:r>
              <a:rPr lang="nb-NO" sz="1100" dirty="0">
                <a:latin typeface="Source Sans Pro" panose="020B0503030403020204" pitchFamily="34" charset="0"/>
              </a:rPr>
              <a:t> </a:t>
            </a: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 err="1">
                <a:latin typeface="Source Sans Pro" panose="020B0503030403020204" pitchFamily="34" charset="0"/>
              </a:rPr>
              <a:t>Schaf</a:t>
            </a:r>
            <a:r>
              <a:rPr lang="nb-NO" sz="1100" dirty="0">
                <a:latin typeface="Source Sans Pro" panose="020B0503030403020204" pitchFamily="34" charset="0"/>
              </a:rPr>
              <a:t> </a:t>
            </a: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>
                <a:latin typeface="Source Sans Pro" panose="020B0503030403020204" pitchFamily="34" charset="0"/>
              </a:rPr>
              <a:t>dunkel</a:t>
            </a: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>
                <a:latin typeface="Source Sans Pro" panose="020B0503030403020204" pitchFamily="34" charset="0"/>
              </a:rPr>
              <a:t>hell</a:t>
            </a: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 err="1">
                <a:latin typeface="Source Sans Pro" panose="020B0503030403020204" pitchFamily="34" charset="0"/>
              </a:rPr>
              <a:t>spitz</a:t>
            </a:r>
            <a:endParaRPr lang="nb-NO" sz="1100" dirty="0">
              <a:latin typeface="Source Sans Pro" panose="020B0503030403020204" pitchFamily="34" charset="0"/>
            </a:endParaRP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 err="1">
                <a:latin typeface="Source Sans Pro" panose="020B0503030403020204" pitchFamily="34" charset="0"/>
              </a:rPr>
              <a:t>sanft</a:t>
            </a:r>
            <a:endParaRPr lang="nb-NO" sz="1100" dirty="0">
              <a:latin typeface="Source Sans Pro" panose="020B0503030403020204" pitchFamily="34" charset="0"/>
            </a:endParaRP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 err="1">
                <a:latin typeface="Source Sans Pro" panose="020B0503030403020204" pitchFamily="34" charset="0"/>
              </a:rPr>
              <a:t>Sonne</a:t>
            </a:r>
            <a:r>
              <a:rPr lang="nb-NO" sz="1100" dirty="0">
                <a:latin typeface="Source Sans Pro" panose="020B0503030403020204" pitchFamily="34" charset="0"/>
              </a:rPr>
              <a:t> </a:t>
            </a: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 err="1">
                <a:latin typeface="Source Sans Pro" panose="020B0503030403020204" pitchFamily="34" charset="0"/>
              </a:rPr>
              <a:t>Wolke</a:t>
            </a:r>
            <a:r>
              <a:rPr lang="nb-NO" sz="1100" dirty="0">
                <a:latin typeface="Source Sans Pro" panose="020B0503030403020204" pitchFamily="34" charset="0"/>
              </a:rPr>
              <a:t> (-n)</a:t>
            </a: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 err="1">
                <a:latin typeface="Source Sans Pro" panose="020B0503030403020204" pitchFamily="34" charset="0"/>
              </a:rPr>
              <a:t>Regenbogen</a:t>
            </a:r>
            <a:endParaRPr lang="nb-NO" sz="1100" dirty="0">
              <a:latin typeface="Source Sans Pro" panose="020B0503030403020204" pitchFamily="34" charset="0"/>
            </a:endParaRP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>
                <a:latin typeface="Source Sans Pro" panose="020B0503030403020204" pitchFamily="34" charset="0"/>
              </a:rPr>
              <a:t>(</a:t>
            </a:r>
            <a:r>
              <a:rPr lang="nb-NO" sz="1100" dirty="0" err="1">
                <a:latin typeface="Source Sans Pro" panose="020B0503030403020204" pitchFamily="34" charset="0"/>
              </a:rPr>
              <a:t>Spazier</a:t>
            </a:r>
            <a:r>
              <a:rPr lang="nb-NO" sz="1100" dirty="0">
                <a:latin typeface="Source Sans Pro" panose="020B0503030403020204" pitchFamily="34" charset="0"/>
              </a:rPr>
              <a:t>)</a:t>
            </a:r>
            <a:r>
              <a:rPr lang="nb-NO" sz="1100" dirty="0" err="1">
                <a:latin typeface="Source Sans Pro" panose="020B0503030403020204" pitchFamily="34" charset="0"/>
              </a:rPr>
              <a:t>stock</a:t>
            </a:r>
            <a:endParaRPr lang="nb-NO" sz="1100" dirty="0">
              <a:latin typeface="Source Sans Pro" panose="020B0503030403020204" pitchFamily="34" charset="0"/>
            </a:endParaRPr>
          </a:p>
          <a:p>
            <a:pPr marL="180000" lvl="0" indent="-180000">
              <a:buFont typeface="Calibri" panose="020F0502020204030204" pitchFamily="34" charset="0"/>
              <a:buChar char="̶"/>
              <a:tabLst>
                <a:tab pos="457200" algn="l"/>
              </a:tabLst>
            </a:pPr>
            <a:r>
              <a:rPr lang="nb-NO" sz="1100" dirty="0">
                <a:latin typeface="Source Sans Pro" panose="020B0503030403020204" pitchFamily="34" charset="0"/>
              </a:rPr>
              <a:t>Kleid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nb-NO" sz="1100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186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1F25DFF3-2F24-929B-6108-8015471193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104" b="1948"/>
          <a:stretch/>
        </p:blipFill>
        <p:spPr>
          <a:xfrm>
            <a:off x="1129713" y="1292608"/>
            <a:ext cx="6364120" cy="3707012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284BD143-F949-2B72-3168-874A4A9C2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529" y="1939946"/>
            <a:ext cx="2921833" cy="1852566"/>
          </a:xfrm>
          <a:prstGeom prst="rect">
            <a:avLst/>
          </a:prstGeom>
        </p:spPr>
      </p:pic>
      <p:sp>
        <p:nvSpPr>
          <p:cNvPr id="6" name="Tittel 5">
            <a:extLst>
              <a:ext uri="{FF2B5EF4-FFF2-40B4-BE49-F238E27FC236}">
                <a16:creationId xmlns:a16="http://schemas.microsoft.com/office/drawing/2014/main" id="{52CAB1C3-ADF6-8F8F-A969-7FFD14708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Assoziations-Wettbewerb</a:t>
            </a:r>
            <a:r>
              <a:rPr lang="nb-NO" dirty="0"/>
              <a:t>  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C4174823-C5B5-D57F-AD2D-205AFC97847F}"/>
              </a:ext>
            </a:extLst>
          </p:cNvPr>
          <p:cNvSpPr/>
          <p:nvPr/>
        </p:nvSpPr>
        <p:spPr>
          <a:xfrm>
            <a:off x="6237027" y="181970"/>
            <a:ext cx="2752297" cy="50786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7DDED49-8C37-FE1B-6D0A-C42803DC2BDA}"/>
              </a:ext>
            </a:extLst>
          </p:cNvPr>
          <p:cNvSpPr txBox="1"/>
          <p:nvPr/>
        </p:nvSpPr>
        <p:spPr>
          <a:xfrm>
            <a:off x="457200" y="251234"/>
            <a:ext cx="2107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VERARBEITEN</a:t>
            </a:r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CB468D8A-F288-B2E7-0B13-ABC97196B779}"/>
              </a:ext>
            </a:extLst>
          </p:cNvPr>
          <p:cNvCxnSpPr>
            <a:cxnSpLocks/>
          </p:cNvCxnSpPr>
          <p:nvPr/>
        </p:nvCxnSpPr>
        <p:spPr>
          <a:xfrm>
            <a:off x="1429246" y="3007447"/>
            <a:ext cx="1447500" cy="428440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Bilde 23">
            <a:extLst>
              <a:ext uri="{FF2B5EF4-FFF2-40B4-BE49-F238E27FC236}">
                <a16:creationId xmlns:a16="http://schemas.microsoft.com/office/drawing/2014/main" id="{A0C7C067-C200-79AF-D56A-68B80E1C5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201" y="2651563"/>
            <a:ext cx="2673983" cy="1568648"/>
          </a:xfrm>
          <a:prstGeom prst="rect">
            <a:avLst/>
          </a:prstGeom>
        </p:spPr>
      </p:pic>
      <p:pic>
        <p:nvPicPr>
          <p:cNvPr id="4" name="Picture 6" descr="Fake Writing Pattern Stock Illustrations – 126 Fake Writing Pattern Stock  Illustrations, Vectors &amp; Clipart - Dreamstime">
            <a:extLst>
              <a:ext uri="{FF2B5EF4-FFF2-40B4-BE49-F238E27FC236}">
                <a16:creationId xmlns:a16="http://schemas.microsoft.com/office/drawing/2014/main" id="{669C4765-7F28-50C7-F6FC-F044FBA6D2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1" t="67016" r="50471" b="4032"/>
          <a:stretch/>
        </p:blipFill>
        <p:spPr bwMode="auto">
          <a:xfrm rot="21072673">
            <a:off x="4729849" y="2823328"/>
            <a:ext cx="1273349" cy="47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B3B29ED3-196A-2727-2E93-6F7A7334C1A7}"/>
              </a:ext>
            </a:extLst>
          </p:cNvPr>
          <p:cNvCxnSpPr>
            <a:cxnSpLocks/>
          </p:cNvCxnSpPr>
          <p:nvPr/>
        </p:nvCxnSpPr>
        <p:spPr>
          <a:xfrm flipV="1">
            <a:off x="4596917" y="3007447"/>
            <a:ext cx="1434953" cy="155506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01E76B79-8F65-1433-9462-82C99766C131}"/>
              </a:ext>
            </a:extLst>
          </p:cNvPr>
          <p:cNvCxnSpPr>
            <a:cxnSpLocks/>
          </p:cNvCxnSpPr>
          <p:nvPr/>
        </p:nvCxnSpPr>
        <p:spPr>
          <a:xfrm flipV="1">
            <a:off x="5784907" y="3574380"/>
            <a:ext cx="1486441" cy="158446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Bilde 10" descr="Et bilde som inneholder mønster, kvadrat, Symmetri, kunst&#10;&#10;Automatisk generert beskrivelse">
            <a:extLst>
              <a:ext uri="{FF2B5EF4-FFF2-40B4-BE49-F238E27FC236}">
                <a16:creationId xmlns:a16="http://schemas.microsoft.com/office/drawing/2014/main" id="{F5B6D1FB-E09E-5919-7F30-2D2AD203834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40000" y="98024"/>
            <a:ext cx="126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0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3D1D3BB1-1570-2568-3BB2-093873023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Venn-Diagram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FBE676B1-B162-1D83-6339-5DFE048BC664}"/>
              </a:ext>
            </a:extLst>
          </p:cNvPr>
          <p:cNvSpPr/>
          <p:nvPr/>
        </p:nvSpPr>
        <p:spPr>
          <a:xfrm>
            <a:off x="6237027" y="181970"/>
            <a:ext cx="2752297" cy="50786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8BAC952-6643-CE33-F06B-D9CB20163F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2059739"/>
              </p:ext>
            </p:extLst>
          </p:nvPr>
        </p:nvGraphicFramePr>
        <p:xfrm>
          <a:off x="946878" y="612385"/>
          <a:ext cx="7250244" cy="484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kstSylinder 12">
            <a:extLst>
              <a:ext uri="{FF2B5EF4-FFF2-40B4-BE49-F238E27FC236}">
                <a16:creationId xmlns:a16="http://schemas.microsoft.com/office/drawing/2014/main" id="{2704A541-0E5F-1243-D388-315A76EE6DD6}"/>
              </a:ext>
            </a:extLst>
          </p:cNvPr>
          <p:cNvSpPr txBox="1"/>
          <p:nvPr/>
        </p:nvSpPr>
        <p:spPr>
          <a:xfrm>
            <a:off x="1600713" y="2100056"/>
            <a:ext cx="1618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 err="1"/>
              <a:t>Anzug</a:t>
            </a:r>
            <a:endParaRPr lang="nb-NO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C7C7973-5486-32A6-3377-DED271C7CACC}"/>
              </a:ext>
            </a:extLst>
          </p:cNvPr>
          <p:cNvSpPr txBox="1"/>
          <p:nvPr/>
        </p:nvSpPr>
        <p:spPr>
          <a:xfrm>
            <a:off x="5581985" y="2128625"/>
            <a:ext cx="2053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 err="1"/>
              <a:t>Wanderkleidung</a:t>
            </a:r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00044AD-B6DF-D87F-868D-47AAA3FACA6E}"/>
              </a:ext>
            </a:extLst>
          </p:cNvPr>
          <p:cNvSpPr txBox="1"/>
          <p:nvPr/>
        </p:nvSpPr>
        <p:spPr>
          <a:xfrm>
            <a:off x="4101969" y="1741567"/>
            <a:ext cx="95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-</a:t>
            </a:r>
            <a:r>
              <a:rPr lang="nb-NO" sz="1200" dirty="0"/>
              <a:t> </a:t>
            </a:r>
            <a:r>
              <a:rPr lang="nb-NO" dirty="0" err="1"/>
              <a:t>Blick</a:t>
            </a:r>
            <a:r>
              <a:rPr lang="nb-NO" sz="1200" dirty="0"/>
              <a:t> </a:t>
            </a:r>
            <a:r>
              <a:rPr lang="nb-NO" dirty="0"/>
              <a:t>-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AFF3BA5-DA47-D34C-3CA1-0F28AD2A3728}"/>
              </a:ext>
            </a:extLst>
          </p:cNvPr>
          <p:cNvSpPr txBox="1"/>
          <p:nvPr/>
        </p:nvSpPr>
        <p:spPr>
          <a:xfrm>
            <a:off x="3962998" y="2070640"/>
            <a:ext cx="1131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 - </a:t>
            </a:r>
            <a:r>
              <a:rPr lang="nb-NO" dirty="0" err="1"/>
              <a:t>Nebel</a:t>
            </a:r>
            <a:r>
              <a:rPr lang="nb-NO" dirty="0"/>
              <a:t> -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979A42F4-606E-0165-F433-78E8D493E4B7}"/>
              </a:ext>
            </a:extLst>
          </p:cNvPr>
          <p:cNvSpPr txBox="1"/>
          <p:nvPr/>
        </p:nvSpPr>
        <p:spPr>
          <a:xfrm>
            <a:off x="3962998" y="2371043"/>
            <a:ext cx="1131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 - Mann -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CEFEE4E7-9F31-A880-AB61-85D4F748FC80}"/>
              </a:ext>
            </a:extLst>
          </p:cNvPr>
          <p:cNvSpPr txBox="1"/>
          <p:nvPr/>
        </p:nvSpPr>
        <p:spPr>
          <a:xfrm>
            <a:off x="3862695" y="2674571"/>
            <a:ext cx="1302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 - </a:t>
            </a:r>
            <a:r>
              <a:rPr lang="nb-NO" dirty="0" err="1"/>
              <a:t>Rücken</a:t>
            </a:r>
            <a:r>
              <a:rPr lang="nb-NO" dirty="0"/>
              <a:t> -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E4D826DC-8C5A-CB2F-9133-5B0AA5F3C0A7}"/>
              </a:ext>
            </a:extLst>
          </p:cNvPr>
          <p:cNvSpPr txBox="1"/>
          <p:nvPr/>
        </p:nvSpPr>
        <p:spPr>
          <a:xfrm>
            <a:off x="3986945" y="3906422"/>
            <a:ext cx="1093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 -</a:t>
            </a:r>
            <a:r>
              <a:rPr lang="nb-NO" sz="1200" dirty="0"/>
              <a:t> </a:t>
            </a:r>
            <a:r>
              <a:rPr lang="nb-NO" dirty="0"/>
              <a:t>Natur</a:t>
            </a:r>
            <a:r>
              <a:rPr lang="nb-NO" sz="1200" dirty="0"/>
              <a:t> </a:t>
            </a:r>
            <a:r>
              <a:rPr lang="nb-NO" dirty="0"/>
              <a:t>-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018B770F-3872-F2C1-E9DA-FD9079BA8DC3}"/>
              </a:ext>
            </a:extLst>
          </p:cNvPr>
          <p:cNvSpPr txBox="1"/>
          <p:nvPr/>
        </p:nvSpPr>
        <p:spPr>
          <a:xfrm>
            <a:off x="5225038" y="2544928"/>
            <a:ext cx="3542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 err="1"/>
              <a:t>Spuren</a:t>
            </a:r>
            <a:r>
              <a:rPr lang="nb-NO" dirty="0"/>
              <a:t> von </a:t>
            </a:r>
            <a:r>
              <a:rPr lang="nb-NO" dirty="0" err="1"/>
              <a:t>Zivilisation</a:t>
            </a:r>
            <a:endParaRPr lang="nb-NO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F14B6D25-92F9-7251-1D30-89627C1DAA85}"/>
              </a:ext>
            </a:extLst>
          </p:cNvPr>
          <p:cNvSpPr txBox="1"/>
          <p:nvPr/>
        </p:nvSpPr>
        <p:spPr>
          <a:xfrm>
            <a:off x="1517638" y="2497839"/>
            <a:ext cx="2567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 err="1"/>
              <a:t>nur</a:t>
            </a:r>
            <a:r>
              <a:rPr lang="nb-NO" dirty="0"/>
              <a:t> </a:t>
            </a:r>
            <a:r>
              <a:rPr lang="nb-NO" dirty="0" err="1"/>
              <a:t>Naturlandschaft</a:t>
            </a:r>
            <a:endParaRPr lang="nb-NO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F65ADAB9-D89E-CE75-0444-DDC1CAA3EFA5}"/>
              </a:ext>
            </a:extLst>
          </p:cNvPr>
          <p:cNvSpPr txBox="1"/>
          <p:nvPr/>
        </p:nvSpPr>
        <p:spPr>
          <a:xfrm>
            <a:off x="6020599" y="3350577"/>
            <a:ext cx="2338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 err="1"/>
              <a:t>hoffnungsvoll</a:t>
            </a:r>
            <a:endParaRPr lang="nb-NO" dirty="0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A04AB24E-EAB7-400F-E969-A58865D6825F}"/>
              </a:ext>
            </a:extLst>
          </p:cNvPr>
          <p:cNvSpPr txBox="1"/>
          <p:nvPr/>
        </p:nvSpPr>
        <p:spPr>
          <a:xfrm>
            <a:off x="1525344" y="2920034"/>
            <a:ext cx="200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 err="1"/>
              <a:t>spitze</a:t>
            </a:r>
            <a:r>
              <a:rPr lang="nb-NO" dirty="0"/>
              <a:t> Berge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1926CACD-DCA9-95B0-F9C2-2940799A4C47}"/>
              </a:ext>
            </a:extLst>
          </p:cNvPr>
          <p:cNvSpPr txBox="1"/>
          <p:nvPr/>
        </p:nvSpPr>
        <p:spPr>
          <a:xfrm>
            <a:off x="6041684" y="2931547"/>
            <a:ext cx="200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 err="1"/>
              <a:t>sanfte</a:t>
            </a:r>
            <a:r>
              <a:rPr lang="nb-NO" dirty="0"/>
              <a:t> Berge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04C91CD2-3022-82DE-8B2D-83DB3D5B595F}"/>
              </a:ext>
            </a:extLst>
          </p:cNvPr>
          <p:cNvSpPr txBox="1"/>
          <p:nvPr/>
        </p:nvSpPr>
        <p:spPr>
          <a:xfrm>
            <a:off x="2121847" y="1360294"/>
            <a:ext cx="218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/>
              <a:t>Stein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7F09A7A7-2FFB-4DA9-8996-10AC1E8CC9CC}"/>
              </a:ext>
            </a:extLst>
          </p:cNvPr>
          <p:cNvSpPr txBox="1"/>
          <p:nvPr/>
        </p:nvSpPr>
        <p:spPr>
          <a:xfrm>
            <a:off x="5490538" y="1360294"/>
            <a:ext cx="2236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/>
              <a:t>Wiese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2D626774-4B65-8053-A934-B57DE97F418E}"/>
              </a:ext>
            </a:extLst>
          </p:cNvPr>
          <p:cNvSpPr txBox="1"/>
          <p:nvPr/>
        </p:nvSpPr>
        <p:spPr>
          <a:xfrm>
            <a:off x="3952593" y="3610005"/>
            <a:ext cx="1128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 - Stock -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EFF721E7-DB28-5DA5-3706-C2D483DCF44A}"/>
              </a:ext>
            </a:extLst>
          </p:cNvPr>
          <p:cNvSpPr txBox="1"/>
          <p:nvPr/>
        </p:nvSpPr>
        <p:spPr>
          <a:xfrm>
            <a:off x="1777567" y="3730344"/>
            <a:ext cx="218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 err="1"/>
              <a:t>barhäuptig</a:t>
            </a:r>
            <a:endParaRPr lang="nb-NO" dirty="0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54469628-D2D0-61D9-5CB1-442E32FAD701}"/>
              </a:ext>
            </a:extLst>
          </p:cNvPr>
          <p:cNvSpPr txBox="1"/>
          <p:nvPr/>
        </p:nvSpPr>
        <p:spPr>
          <a:xfrm>
            <a:off x="6084478" y="3703230"/>
            <a:ext cx="218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/>
              <a:t>Hut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72BDE377-88E3-EE78-F1D1-7D3C94D3B38D}"/>
              </a:ext>
            </a:extLst>
          </p:cNvPr>
          <p:cNvSpPr txBox="1"/>
          <p:nvPr/>
        </p:nvSpPr>
        <p:spPr>
          <a:xfrm>
            <a:off x="1619318" y="3335899"/>
            <a:ext cx="218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 err="1"/>
              <a:t>drohend</a:t>
            </a:r>
            <a:endParaRPr lang="nb-NO" dirty="0"/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8FE60282-93A1-AECB-988F-68B4C3E1D7D0}"/>
              </a:ext>
            </a:extLst>
          </p:cNvPr>
          <p:cNvSpPr txBox="1"/>
          <p:nvPr/>
        </p:nvSpPr>
        <p:spPr>
          <a:xfrm>
            <a:off x="2520935" y="4459987"/>
            <a:ext cx="218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 err="1"/>
              <a:t>wild</a:t>
            </a:r>
            <a:endParaRPr lang="nb-NO" dirty="0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D0C69CD-8D50-2C44-B3AC-817D56D5C139}"/>
              </a:ext>
            </a:extLst>
          </p:cNvPr>
          <p:cNvSpPr txBox="1"/>
          <p:nvPr/>
        </p:nvSpPr>
        <p:spPr>
          <a:xfrm>
            <a:off x="5658807" y="4449157"/>
            <a:ext cx="218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 err="1"/>
              <a:t>ruhig</a:t>
            </a:r>
            <a:endParaRPr lang="nb-NO" dirty="0"/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C5501484-9984-32EE-8829-79FC70ED86DE}"/>
              </a:ext>
            </a:extLst>
          </p:cNvPr>
          <p:cNvSpPr txBox="1"/>
          <p:nvPr/>
        </p:nvSpPr>
        <p:spPr>
          <a:xfrm>
            <a:off x="3878384" y="3289939"/>
            <a:ext cx="1293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 - </a:t>
            </a:r>
            <a:r>
              <a:rPr lang="nb-NO" dirty="0" err="1"/>
              <a:t>Wolken</a:t>
            </a:r>
            <a:r>
              <a:rPr lang="nb-NO" dirty="0"/>
              <a:t> -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0DD38D45-4EB5-1DBE-AD88-870A2F9ECB66}"/>
              </a:ext>
            </a:extLst>
          </p:cNvPr>
          <p:cNvSpPr txBox="1"/>
          <p:nvPr/>
        </p:nvSpPr>
        <p:spPr>
          <a:xfrm>
            <a:off x="2090994" y="4124789"/>
            <a:ext cx="218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 err="1"/>
              <a:t>eher</a:t>
            </a:r>
            <a:r>
              <a:rPr lang="nb-NO" dirty="0"/>
              <a:t> dunkel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8ABCAD26-7B3A-2B18-0D73-5032FEDDE190}"/>
              </a:ext>
            </a:extLst>
          </p:cNvPr>
          <p:cNvSpPr txBox="1"/>
          <p:nvPr/>
        </p:nvSpPr>
        <p:spPr>
          <a:xfrm>
            <a:off x="5854172" y="4096504"/>
            <a:ext cx="218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 err="1"/>
              <a:t>eher</a:t>
            </a:r>
            <a:r>
              <a:rPr lang="nb-NO" dirty="0"/>
              <a:t> hell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C442E05-9972-A363-2678-32547D062FF6}"/>
              </a:ext>
            </a:extLst>
          </p:cNvPr>
          <p:cNvSpPr txBox="1"/>
          <p:nvPr/>
        </p:nvSpPr>
        <p:spPr>
          <a:xfrm>
            <a:off x="1821984" y="1701867"/>
            <a:ext cx="227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 err="1"/>
              <a:t>schwarz</a:t>
            </a:r>
            <a:r>
              <a:rPr lang="nb-NO" dirty="0"/>
              <a:t>, </a:t>
            </a:r>
            <a:r>
              <a:rPr lang="nb-NO" dirty="0" err="1"/>
              <a:t>grau</a:t>
            </a:r>
            <a:endParaRPr lang="nb-NO" dirty="0"/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18BF15FB-BC08-92E2-C813-27DFA96AA0C1}"/>
              </a:ext>
            </a:extLst>
          </p:cNvPr>
          <p:cNvSpPr txBox="1"/>
          <p:nvPr/>
        </p:nvSpPr>
        <p:spPr>
          <a:xfrm>
            <a:off x="5616361" y="1727164"/>
            <a:ext cx="227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nb-NO" dirty="0" err="1"/>
              <a:t>gelb</a:t>
            </a:r>
            <a:r>
              <a:rPr lang="nb-NO" dirty="0"/>
              <a:t>, </a:t>
            </a:r>
            <a:r>
              <a:rPr lang="nb-NO" dirty="0" err="1"/>
              <a:t>grün</a:t>
            </a:r>
            <a:endParaRPr lang="nb-NO" dirty="0"/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983883B3-E843-8979-396A-48CE9035C466}"/>
              </a:ext>
            </a:extLst>
          </p:cNvPr>
          <p:cNvSpPr txBox="1"/>
          <p:nvPr/>
        </p:nvSpPr>
        <p:spPr>
          <a:xfrm>
            <a:off x="3779926" y="2992670"/>
            <a:ext cx="1617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 - </a:t>
            </a:r>
            <a:r>
              <a:rPr lang="nb-NO" dirty="0" err="1"/>
              <a:t>weiss</a:t>
            </a:r>
            <a:r>
              <a:rPr lang="nb-NO" dirty="0"/>
              <a:t>/</a:t>
            </a:r>
            <a:r>
              <a:rPr lang="nb-NO" dirty="0" err="1"/>
              <a:t>blau</a:t>
            </a:r>
            <a:r>
              <a:rPr lang="nb-NO" dirty="0"/>
              <a:t> -</a:t>
            </a:r>
          </a:p>
        </p:txBody>
      </p:sp>
      <p:sp>
        <p:nvSpPr>
          <p:cNvPr id="4" name="Bildeforklaring: pil ned 3">
            <a:extLst>
              <a:ext uri="{FF2B5EF4-FFF2-40B4-BE49-F238E27FC236}">
                <a16:creationId xmlns:a16="http://schemas.microsoft.com/office/drawing/2014/main" id="{13FF99E3-F646-958C-C3FA-3E2492B303C2}"/>
              </a:ext>
            </a:extLst>
          </p:cNvPr>
          <p:cNvSpPr/>
          <p:nvPr/>
        </p:nvSpPr>
        <p:spPr>
          <a:xfrm>
            <a:off x="2564991" y="477754"/>
            <a:ext cx="1550571" cy="679007"/>
          </a:xfrm>
          <a:prstGeom prst="downArrowCallout">
            <a:avLst/>
          </a:prstGeom>
          <a:solidFill>
            <a:schemeClr val="bg1">
              <a:lumMod val="10000"/>
              <a:lumOff val="9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bg1">
                    <a:lumMod val="50000"/>
                    <a:lumOff val="50000"/>
                  </a:schemeClr>
                </a:solidFill>
                <a:hlinkClick r:id="rId8"/>
              </a:rPr>
              <a:t>«</a:t>
            </a:r>
            <a:r>
              <a:rPr lang="nb-NO" sz="1600" dirty="0">
                <a:solidFill>
                  <a:schemeClr val="bg1">
                    <a:lumMod val="50000"/>
                    <a:lumOff val="50000"/>
                  </a:schemeClr>
                </a:solidFill>
                <a:hlinkClick r:id="rId8"/>
              </a:rPr>
              <a:t>Wanderer</a:t>
            </a:r>
            <a:r>
              <a:rPr lang="nb-NO" dirty="0">
                <a:solidFill>
                  <a:schemeClr val="bg1">
                    <a:lumMod val="50000"/>
                    <a:lumOff val="50000"/>
                  </a:schemeClr>
                </a:solidFill>
                <a:hlinkClick r:id="rId8"/>
              </a:rPr>
              <a:t>»</a:t>
            </a:r>
            <a:endParaRPr lang="nb-NO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Bildeforklaring: pil ned 4">
            <a:extLst>
              <a:ext uri="{FF2B5EF4-FFF2-40B4-BE49-F238E27FC236}">
                <a16:creationId xmlns:a16="http://schemas.microsoft.com/office/drawing/2014/main" id="{634ABBCA-B99B-D35F-D2B5-407FE138E819}"/>
              </a:ext>
            </a:extLst>
          </p:cNvPr>
          <p:cNvSpPr/>
          <p:nvPr/>
        </p:nvSpPr>
        <p:spPr>
          <a:xfrm>
            <a:off x="5202832" y="473244"/>
            <a:ext cx="1550571" cy="679007"/>
          </a:xfrm>
          <a:prstGeom prst="downArrowCallout">
            <a:avLst/>
          </a:prstGeom>
          <a:solidFill>
            <a:schemeClr val="bg1">
              <a:lumMod val="10000"/>
              <a:lumOff val="90000"/>
            </a:schemeClr>
          </a:solidFill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solidFill>
                  <a:schemeClr val="bg1">
                    <a:lumMod val="50000"/>
                    <a:lumOff val="50000"/>
                  </a:schemeClr>
                </a:solidFill>
                <a:hlinkClick r:id="rId9"/>
              </a:rPr>
              <a:t>«</a:t>
            </a:r>
            <a:r>
              <a:rPr lang="nb-NO" sz="1600" dirty="0">
                <a:solidFill>
                  <a:schemeClr val="bg1">
                    <a:lumMod val="50000"/>
                    <a:lumOff val="50000"/>
                  </a:schemeClr>
                </a:solidFill>
                <a:hlinkClick r:id="rId9"/>
              </a:rPr>
              <a:t>Soria Moria</a:t>
            </a:r>
            <a:r>
              <a:rPr lang="nb-NO" dirty="0">
                <a:solidFill>
                  <a:schemeClr val="bg1">
                    <a:lumMod val="50000"/>
                    <a:lumOff val="50000"/>
                  </a:schemeClr>
                </a:solidFill>
                <a:hlinkClick r:id="rId9"/>
              </a:rPr>
              <a:t>»</a:t>
            </a:r>
            <a:endParaRPr lang="nb-NO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Pil: opp 7">
            <a:extLst>
              <a:ext uri="{FF2B5EF4-FFF2-40B4-BE49-F238E27FC236}">
                <a16:creationId xmlns:a16="http://schemas.microsoft.com/office/drawing/2014/main" id="{F13DB1F6-7B07-2D24-D60D-337EF8EDACF0}"/>
              </a:ext>
            </a:extLst>
          </p:cNvPr>
          <p:cNvSpPr>
            <a:spLocks/>
          </p:cNvSpPr>
          <p:nvPr/>
        </p:nvSpPr>
        <p:spPr>
          <a:xfrm>
            <a:off x="4428397" y="4687320"/>
            <a:ext cx="193855" cy="180000"/>
          </a:xfrm>
          <a:prstGeom prst="upArrow">
            <a:avLst/>
          </a:prstGeom>
          <a:solidFill>
            <a:schemeClr val="bg1">
              <a:lumMod val="10000"/>
              <a:lumOff val="90000"/>
            </a:schemeClr>
          </a:solidFill>
          <a:ln>
            <a:solidFill>
              <a:schemeClr val="bg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D80440D-8A95-9260-FFFA-C0EA11EBDB38}"/>
              </a:ext>
            </a:extLst>
          </p:cNvPr>
          <p:cNvSpPr txBox="1"/>
          <p:nvPr/>
        </p:nvSpPr>
        <p:spPr>
          <a:xfrm>
            <a:off x="4084945" y="4866501"/>
            <a:ext cx="858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Gleichheit</a:t>
            </a:r>
            <a:endParaRPr lang="nb-NO" sz="12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0840E5E-AEC7-9EE5-90EF-7069E619B6BA}"/>
              </a:ext>
            </a:extLst>
          </p:cNvPr>
          <p:cNvSpPr txBox="1"/>
          <p:nvPr/>
        </p:nvSpPr>
        <p:spPr>
          <a:xfrm>
            <a:off x="457200" y="266470"/>
            <a:ext cx="2107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VERARBEITEN</a:t>
            </a:r>
          </a:p>
        </p:txBody>
      </p:sp>
      <p:pic>
        <p:nvPicPr>
          <p:cNvPr id="39" name="Bilde 38" descr="Et bilde som inneholder mønster, kvadrat, Symmetri, Grafikk&#10;&#10;Automatisk generert beskrivelse">
            <a:extLst>
              <a:ext uri="{FF2B5EF4-FFF2-40B4-BE49-F238E27FC236}">
                <a16:creationId xmlns:a16="http://schemas.microsoft.com/office/drawing/2014/main" id="{B17EE322-107F-3180-F019-F742BEC6A94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47999" y="3838396"/>
            <a:ext cx="126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F5630E67-F70D-BE6B-46D7-6140622C650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52794" t="18218" r="19957" b="11628"/>
          <a:stretch/>
        </p:blipFill>
        <p:spPr>
          <a:xfrm>
            <a:off x="3907978" y="936043"/>
            <a:ext cx="3155869" cy="4045392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4174823-C5B5-D57F-AD2D-205AFC97847F}"/>
              </a:ext>
            </a:extLst>
          </p:cNvPr>
          <p:cNvSpPr/>
          <p:nvPr/>
        </p:nvSpPr>
        <p:spPr>
          <a:xfrm>
            <a:off x="6237027" y="181970"/>
            <a:ext cx="2752297" cy="50786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2CAB1C3-ADF6-8F8F-A969-7FFD14708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Statuentheater</a:t>
            </a:r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F8F7001-5927-3EA4-B2EC-DB6497518CDC}"/>
              </a:ext>
            </a:extLst>
          </p:cNvPr>
          <p:cNvSpPr txBox="1"/>
          <p:nvPr/>
        </p:nvSpPr>
        <p:spPr>
          <a:xfrm>
            <a:off x="457200" y="266470"/>
            <a:ext cx="2107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ANWENDEN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0874733-1724-2296-AF33-DF27BF22959E}"/>
              </a:ext>
            </a:extLst>
          </p:cNvPr>
          <p:cNvSpPr txBox="1"/>
          <p:nvPr/>
        </p:nvSpPr>
        <p:spPr>
          <a:xfrm>
            <a:off x="5284923" y="4909991"/>
            <a:ext cx="385907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800" dirty="0">
                <a:hlinkClick r:id="rId4"/>
              </a:rPr>
              <a:t>https://www.hiof.no/fss/leringsressurser/skole-i-praksis/drama.html</a:t>
            </a:r>
            <a:r>
              <a:rPr lang="nb-NO" sz="800" dirty="0"/>
              <a:t> (</a:t>
            </a:r>
            <a:r>
              <a:rPr lang="nb-NO" sz="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03:27–09:52</a:t>
            </a:r>
            <a:r>
              <a:rPr lang="nb-NO" sz="800" dirty="0"/>
              <a:t>) </a:t>
            </a:r>
          </a:p>
        </p:txBody>
      </p:sp>
      <p:pic>
        <p:nvPicPr>
          <p:cNvPr id="5" name="Bilde 4" descr="Et bilde som inneholder mønster, kvadrat, Symmetri, Grafikk&#10;&#10;Automatisk generert beskrivelse">
            <a:extLst>
              <a:ext uri="{FF2B5EF4-FFF2-40B4-BE49-F238E27FC236}">
                <a16:creationId xmlns:a16="http://schemas.microsoft.com/office/drawing/2014/main" id="{E6A4A426-89B2-5032-399B-2AE26AC8453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0153" y="3617030"/>
            <a:ext cx="1260000" cy="1260000"/>
          </a:xfrm>
          <a:prstGeom prst="rect">
            <a:avLst/>
          </a:prstGeom>
        </p:spPr>
      </p:pic>
      <p:sp>
        <p:nvSpPr>
          <p:cNvPr id="17" name="Tankeboble: sky 16">
            <a:extLst>
              <a:ext uri="{FF2B5EF4-FFF2-40B4-BE49-F238E27FC236}">
                <a16:creationId xmlns:a16="http://schemas.microsoft.com/office/drawing/2014/main" id="{2FA60E08-3490-83EA-2A3B-A64054AE04E3}"/>
              </a:ext>
            </a:extLst>
          </p:cNvPr>
          <p:cNvSpPr/>
          <p:nvPr/>
        </p:nvSpPr>
        <p:spPr>
          <a:xfrm>
            <a:off x="6461662" y="1136940"/>
            <a:ext cx="2223459" cy="858688"/>
          </a:xfrm>
          <a:prstGeom prst="cloudCallout">
            <a:avLst>
              <a:gd name="adj1" fmla="val -85908"/>
              <a:gd name="adj2" fmla="val 34474"/>
            </a:avLst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Oh</a:t>
            </a:r>
            <a:r>
              <a:rPr lang="nb-NO" dirty="0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, </a:t>
            </a:r>
            <a:r>
              <a:rPr lang="nb-NO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wie</a:t>
            </a:r>
            <a:r>
              <a:rPr lang="nb-NO" dirty="0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 ist es </a:t>
            </a:r>
            <a:r>
              <a:rPr lang="nb-NO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schön</a:t>
            </a:r>
            <a:r>
              <a:rPr lang="nb-NO" dirty="0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!</a:t>
            </a:r>
          </a:p>
        </p:txBody>
      </p:sp>
      <p:sp>
        <p:nvSpPr>
          <p:cNvPr id="18" name="Tankeboble: sky 17">
            <a:extLst>
              <a:ext uri="{FF2B5EF4-FFF2-40B4-BE49-F238E27FC236}">
                <a16:creationId xmlns:a16="http://schemas.microsoft.com/office/drawing/2014/main" id="{BBDAC71A-5042-FD10-6474-5CED3BDAAD4E}"/>
              </a:ext>
            </a:extLst>
          </p:cNvPr>
          <p:cNvSpPr/>
          <p:nvPr/>
        </p:nvSpPr>
        <p:spPr>
          <a:xfrm>
            <a:off x="6920541" y="2059110"/>
            <a:ext cx="2223459" cy="858688"/>
          </a:xfrm>
          <a:prstGeom prst="cloudCallout">
            <a:avLst>
              <a:gd name="adj1" fmla="val -100987"/>
              <a:gd name="adj2" fmla="val -59740"/>
            </a:avLst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dirty="0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Puh, </a:t>
            </a:r>
            <a:r>
              <a:rPr lang="nb-NO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ich</a:t>
            </a:r>
            <a:r>
              <a:rPr lang="nb-NO" dirty="0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 </a:t>
            </a:r>
            <a:r>
              <a:rPr lang="nb-NO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habe</a:t>
            </a:r>
            <a:r>
              <a:rPr lang="nb-NO" dirty="0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 es </a:t>
            </a:r>
            <a:r>
              <a:rPr lang="nb-NO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geschafft</a:t>
            </a:r>
            <a:r>
              <a:rPr lang="nb-NO" dirty="0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! </a:t>
            </a:r>
          </a:p>
        </p:txBody>
      </p:sp>
      <p:sp>
        <p:nvSpPr>
          <p:cNvPr id="19" name="Tankeboble: sky 18">
            <a:extLst>
              <a:ext uri="{FF2B5EF4-FFF2-40B4-BE49-F238E27FC236}">
                <a16:creationId xmlns:a16="http://schemas.microsoft.com/office/drawing/2014/main" id="{07AFEF34-018C-54DF-8C51-0DA9EEFBFFA7}"/>
              </a:ext>
            </a:extLst>
          </p:cNvPr>
          <p:cNvSpPr/>
          <p:nvPr/>
        </p:nvSpPr>
        <p:spPr>
          <a:xfrm>
            <a:off x="5829391" y="139058"/>
            <a:ext cx="2302647" cy="925065"/>
          </a:xfrm>
          <a:prstGeom prst="cloudCallout">
            <a:avLst>
              <a:gd name="adj1" fmla="val -64279"/>
              <a:gd name="adj2" fmla="val 39409"/>
            </a:avLst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4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Ups</a:t>
            </a:r>
            <a:r>
              <a:rPr lang="nb-NO" sz="1400" dirty="0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,</a:t>
            </a:r>
            <a:r>
              <a:rPr lang="de-DE" sz="140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Source Sans Pro" panose="020B0503030403020204" pitchFamily="34" charset="0"/>
              </a:rPr>
              <a:t> wie komme ich </a:t>
            </a:r>
            <a:r>
              <a:rPr lang="de-DE" sz="1400" dirty="0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nun wieder </a:t>
            </a:r>
            <a:r>
              <a:rPr lang="de-DE" sz="1400" i="0" dirty="0">
                <a:solidFill>
                  <a:schemeClr val="bg1">
                    <a:lumMod val="50000"/>
                    <a:lumOff val="50000"/>
                  </a:schemeClr>
                </a:solidFill>
                <a:effectLst/>
                <a:latin typeface="Source Sans Pro" panose="020B0503030403020204" pitchFamily="34" charset="0"/>
              </a:rPr>
              <a:t>runter</a:t>
            </a:r>
            <a:r>
              <a:rPr lang="nb-NO" sz="1400" dirty="0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? </a:t>
            </a:r>
          </a:p>
        </p:txBody>
      </p:sp>
      <p:sp>
        <p:nvSpPr>
          <p:cNvPr id="20" name="Tankeboble: sky 19">
            <a:extLst>
              <a:ext uri="{FF2B5EF4-FFF2-40B4-BE49-F238E27FC236}">
                <a16:creationId xmlns:a16="http://schemas.microsoft.com/office/drawing/2014/main" id="{C4003F78-C6BA-5FBD-D9A6-AEDF45AD4E93}"/>
              </a:ext>
            </a:extLst>
          </p:cNvPr>
          <p:cNvSpPr/>
          <p:nvPr/>
        </p:nvSpPr>
        <p:spPr>
          <a:xfrm>
            <a:off x="6914033" y="3179023"/>
            <a:ext cx="2075291" cy="1102699"/>
          </a:xfrm>
          <a:prstGeom prst="cloudCallout">
            <a:avLst>
              <a:gd name="adj1" fmla="val -98635"/>
              <a:gd name="adj2" fmla="val -146580"/>
            </a:avLst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nb-NO" sz="14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Oje</a:t>
            </a:r>
            <a:r>
              <a:rPr lang="nb-NO" sz="1400" dirty="0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, </a:t>
            </a:r>
            <a:r>
              <a:rPr lang="nb-NO" sz="14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mir</a:t>
            </a:r>
            <a:r>
              <a:rPr lang="nb-NO" sz="1400" dirty="0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 </a:t>
            </a:r>
            <a:r>
              <a:rPr lang="nb-NO" sz="14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wird</a:t>
            </a:r>
            <a:r>
              <a:rPr lang="nb-NO" sz="1400" dirty="0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 </a:t>
            </a:r>
            <a:r>
              <a:rPr lang="nb-NO" sz="14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ganz</a:t>
            </a:r>
            <a:r>
              <a:rPr lang="nb-NO" sz="1400" dirty="0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 </a:t>
            </a:r>
            <a:r>
              <a:rPr lang="nb-NO" sz="1400" dirty="0" err="1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schwindlig</a:t>
            </a:r>
            <a:r>
              <a:rPr lang="nb-NO" sz="1400" dirty="0">
                <a:solidFill>
                  <a:schemeClr val="bg1">
                    <a:lumMod val="50000"/>
                    <a:lumOff val="50000"/>
                  </a:schemeClr>
                </a:solidFill>
                <a:latin typeface="Source Sans Pro" panose="020B0503030403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7802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3D1D3BB1-1570-2568-3BB2-093873023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Kreative </a:t>
            </a:r>
            <a:r>
              <a:rPr lang="nb-NO" dirty="0" err="1"/>
              <a:t>Reproduktion</a:t>
            </a:r>
            <a:endParaRPr lang="nb-NO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06C5E6F9-C562-7E30-8B3D-18875EE534E2}"/>
              </a:ext>
            </a:extLst>
          </p:cNvPr>
          <p:cNvSpPr/>
          <p:nvPr/>
        </p:nvSpPr>
        <p:spPr>
          <a:xfrm>
            <a:off x="6237027" y="181970"/>
            <a:ext cx="2752297" cy="50786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21C426C2-796F-E67D-7861-3CC2ACB62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7707" y="1444426"/>
            <a:ext cx="1752051" cy="340282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F121E9DB-76E8-CE3A-8506-B87DBE377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623" y="1247707"/>
            <a:ext cx="2776859" cy="371478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0DA4371-A37B-99EE-B301-CF559F3D9F1B}"/>
              </a:ext>
            </a:extLst>
          </p:cNvPr>
          <p:cNvSpPr txBox="1"/>
          <p:nvPr/>
        </p:nvSpPr>
        <p:spPr>
          <a:xfrm>
            <a:off x="403906" y="1576180"/>
            <a:ext cx="24432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b-NO" sz="1600" dirty="0"/>
              <a:t>Alternativer </a:t>
            </a:r>
            <a:r>
              <a:rPr lang="nb-NO" sz="1600" dirty="0" err="1"/>
              <a:t>Ausblick</a:t>
            </a:r>
            <a:r>
              <a:rPr lang="nb-NO" sz="1600" dirty="0"/>
              <a:t>?</a:t>
            </a:r>
          </a:p>
          <a:p>
            <a:pPr marL="285750" indent="-285750">
              <a:buFontTx/>
              <a:buChar char="-"/>
            </a:pPr>
            <a:r>
              <a:rPr lang="nb-NO" sz="1600" dirty="0" err="1"/>
              <a:t>Andere</a:t>
            </a:r>
            <a:r>
              <a:rPr lang="nb-NO" sz="1600" dirty="0"/>
              <a:t> </a:t>
            </a:r>
            <a:r>
              <a:rPr lang="nb-NO" sz="1600" dirty="0" err="1"/>
              <a:t>Umgebung</a:t>
            </a:r>
            <a:r>
              <a:rPr lang="nb-NO" sz="1600" dirty="0"/>
              <a:t>?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16B858F-6FDE-7A91-9F05-08A6A6007232}"/>
              </a:ext>
            </a:extLst>
          </p:cNvPr>
          <p:cNvSpPr txBox="1"/>
          <p:nvPr/>
        </p:nvSpPr>
        <p:spPr>
          <a:xfrm>
            <a:off x="4572000" y="1576180"/>
            <a:ext cx="237744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b-NO" sz="1600" dirty="0" err="1"/>
              <a:t>Andere</a:t>
            </a:r>
            <a:r>
              <a:rPr lang="nb-NO" sz="1600" dirty="0"/>
              <a:t> </a:t>
            </a:r>
            <a:r>
              <a:rPr lang="nb-NO" sz="1600" dirty="0" err="1"/>
              <a:t>Position</a:t>
            </a:r>
            <a:r>
              <a:rPr lang="nb-NO" sz="1600" dirty="0"/>
              <a:t>?</a:t>
            </a:r>
          </a:p>
          <a:p>
            <a:pPr marL="285750" indent="-285750">
              <a:buFontTx/>
              <a:buChar char="-"/>
            </a:pPr>
            <a:r>
              <a:rPr lang="nb-NO" sz="1600" dirty="0" err="1"/>
              <a:t>Andere</a:t>
            </a:r>
            <a:r>
              <a:rPr lang="nb-NO" sz="1600" dirty="0"/>
              <a:t> Person?</a:t>
            </a:r>
          </a:p>
          <a:p>
            <a:pPr marL="285750" indent="-285750">
              <a:buFontTx/>
              <a:buChar char="-"/>
            </a:pPr>
            <a:r>
              <a:rPr lang="nb-NO" sz="1600" dirty="0" err="1"/>
              <a:t>Andere</a:t>
            </a:r>
            <a:r>
              <a:rPr lang="nb-NO" sz="1600" dirty="0"/>
              <a:t> Figur?</a:t>
            </a:r>
          </a:p>
          <a:p>
            <a:pPr marL="285750" indent="-285750">
              <a:buFontTx/>
              <a:buChar char="-"/>
            </a:pPr>
            <a:r>
              <a:rPr lang="nb-NO" sz="1600" dirty="0" err="1"/>
              <a:t>Andere</a:t>
            </a:r>
            <a:r>
              <a:rPr lang="nb-NO" sz="1600" dirty="0"/>
              <a:t> </a:t>
            </a:r>
            <a:r>
              <a:rPr lang="nb-NO" sz="1600" dirty="0" err="1"/>
              <a:t>Ausstattung</a:t>
            </a:r>
            <a:r>
              <a:rPr lang="nb-NO" sz="1600" dirty="0"/>
              <a:t>?</a:t>
            </a:r>
          </a:p>
          <a:p>
            <a:pPr marL="285750" indent="-285750">
              <a:buFontTx/>
              <a:buChar char="-"/>
            </a:pPr>
            <a:r>
              <a:rPr lang="nb-NO" sz="1600" dirty="0" err="1"/>
              <a:t>Andere</a:t>
            </a:r>
            <a:r>
              <a:rPr lang="nb-NO" sz="1600" dirty="0"/>
              <a:t> </a:t>
            </a:r>
            <a:r>
              <a:rPr lang="nb-NO" sz="1600" dirty="0" err="1"/>
              <a:t>Kleidung</a:t>
            </a:r>
            <a:r>
              <a:rPr lang="nb-NO" sz="1600" dirty="0"/>
              <a:t>?</a:t>
            </a:r>
          </a:p>
          <a:p>
            <a:pPr marL="285750" indent="-285750">
              <a:buFontTx/>
              <a:buChar char="-"/>
            </a:pPr>
            <a:endParaRPr lang="nb-NO" sz="1600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708FA6A-B27F-FF95-5FD7-12708219135E}"/>
              </a:ext>
            </a:extLst>
          </p:cNvPr>
          <p:cNvSpPr txBox="1"/>
          <p:nvPr/>
        </p:nvSpPr>
        <p:spPr>
          <a:xfrm>
            <a:off x="457200" y="266470"/>
            <a:ext cx="2107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ANWENDEN</a:t>
            </a:r>
          </a:p>
        </p:txBody>
      </p:sp>
    </p:spTree>
    <p:extLst>
      <p:ext uri="{BB962C8B-B14F-4D97-AF65-F5344CB8AC3E}">
        <p14:creationId xmlns:p14="http://schemas.microsoft.com/office/powerpoint/2010/main" val="207386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FA160924-BD5A-C3CD-963A-9D218713203E}"/>
              </a:ext>
            </a:extLst>
          </p:cNvPr>
          <p:cNvSpPr/>
          <p:nvPr/>
        </p:nvSpPr>
        <p:spPr>
          <a:xfrm>
            <a:off x="6237027" y="181970"/>
            <a:ext cx="2752297" cy="50786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4D0C182-BC12-8347-8F8C-19BE46E044AF}"/>
              </a:ext>
            </a:extLst>
          </p:cNvPr>
          <p:cNvSpPr txBox="1"/>
          <p:nvPr/>
        </p:nvSpPr>
        <p:spPr>
          <a:xfrm>
            <a:off x="5651291" y="4866501"/>
            <a:ext cx="2923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de-DE" sz="600" dirty="0"/>
            </a:br>
            <a:endParaRPr lang="nb-NO" sz="600" dirty="0"/>
          </a:p>
        </p:txBody>
      </p:sp>
      <p:sp>
        <p:nvSpPr>
          <p:cNvPr id="3" name="Tittel 5">
            <a:extLst>
              <a:ext uri="{FF2B5EF4-FFF2-40B4-BE49-F238E27FC236}">
                <a16:creationId xmlns:a16="http://schemas.microsoft.com/office/drawing/2014/main" id="{D203B653-7202-230B-85E4-A319400C6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</p:spPr>
        <p:txBody>
          <a:bodyPr>
            <a:normAutofit fontScale="90000"/>
          </a:bodyPr>
          <a:lstStyle/>
          <a:p>
            <a:r>
              <a:rPr lang="nb-NO" dirty="0" err="1"/>
              <a:t>Beispiele</a:t>
            </a:r>
            <a:r>
              <a:rPr lang="nb-NO" dirty="0"/>
              <a:t> </a:t>
            </a:r>
            <a:br>
              <a:rPr lang="nb-NO" dirty="0"/>
            </a:b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313D01A-DDF4-CB22-BC52-F5647B81E5E2}"/>
              </a:ext>
            </a:extLst>
          </p:cNvPr>
          <p:cNvSpPr txBox="1"/>
          <p:nvPr/>
        </p:nvSpPr>
        <p:spPr>
          <a:xfrm>
            <a:off x="351155" y="1434880"/>
            <a:ext cx="844169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https://www.faz.net/aktuell/feuilleton/kunst-und-architektur/die-letzte-generation-versucht-caspar-david-friedrichs-wanderer-zu-ueberkleben-18790672.html</a:t>
            </a: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Wanderer </a:t>
            </a:r>
            <a:r>
              <a:rPr lang="nb-NO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über</a:t>
            </a: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 dem </a:t>
            </a:r>
            <a:r>
              <a:rPr lang="nb-NO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Müllmeer</a:t>
            </a: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 </a:t>
            </a:r>
            <a:endParaRPr lang="nb-N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Gymnasium </a:t>
            </a:r>
            <a:r>
              <a:rPr lang="nb-NO" sz="14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Oberalster</a:t>
            </a:r>
            <a:r>
              <a:rPr lang="nb-NO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 - </a:t>
            </a:r>
            <a:r>
              <a:rPr lang="nb-NO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Auf</a:t>
            </a: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 den </a:t>
            </a:r>
            <a:r>
              <a:rPr lang="nb-NO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Spuren</a:t>
            </a: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 von Caspar David Friedrich </a:t>
            </a:r>
            <a:endParaRPr lang="nb-N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1D1D1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Wanderer über dem Nebelmeer – ein  wenig modernisiert</a:t>
            </a:r>
            <a:endParaRPr lang="de-DE" sz="1400" dirty="0">
              <a:solidFill>
                <a:srgbClr val="1D1D1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38383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Caspar David Friedrich – Kunst für eine neue Zeit</a:t>
            </a:r>
            <a:endParaRPr lang="de-DE" sz="1400" dirty="0">
              <a:solidFill>
                <a:srgbClr val="38383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38383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Der Wanderer als Ente</a:t>
            </a:r>
            <a:endParaRPr lang="de-DE" sz="1400" dirty="0">
              <a:solidFill>
                <a:srgbClr val="38383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Ist die </a:t>
            </a:r>
            <a:r>
              <a:rPr lang="nb-NO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Romantik</a:t>
            </a: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 </a:t>
            </a:r>
            <a:r>
              <a:rPr lang="nb-NO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lächerlich</a:t>
            </a: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?</a:t>
            </a:r>
            <a:endParaRPr lang="nb-N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Wanderer, </a:t>
            </a:r>
            <a:r>
              <a:rPr lang="nb-NO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wir</a:t>
            </a: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 </a:t>
            </a:r>
            <a:r>
              <a:rPr lang="nb-NO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kennen</a:t>
            </a: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 </a:t>
            </a:r>
            <a:r>
              <a:rPr lang="nb-NO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dein</a:t>
            </a: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 </a:t>
            </a:r>
            <a:r>
              <a:rPr lang="nb-NO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Gesicht</a:t>
            </a: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!</a:t>
            </a:r>
            <a:endParaRPr lang="nb-N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/>
              </a:rPr>
              <a:t>Der Wanderer - </a:t>
            </a:r>
            <a:r>
              <a:rPr lang="nb-NO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/>
              </a:rPr>
              <a:t>kopfstehend</a:t>
            </a:r>
            <a:endParaRPr lang="nb-NO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48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B7655A4-A614-093A-D51D-4C756338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676" y="1450727"/>
            <a:ext cx="8229600" cy="454527"/>
          </a:xfrm>
        </p:spPr>
        <p:txBody>
          <a:bodyPr>
            <a:noAutofit/>
          </a:bodyPr>
          <a:lstStyle/>
          <a:p>
            <a:r>
              <a:rPr lang="nb-NO" sz="4000" dirty="0" err="1"/>
              <a:t>Genügend</a:t>
            </a:r>
            <a:r>
              <a:rPr lang="nb-NO" sz="4000" dirty="0"/>
              <a:t> «kulturell» </a:t>
            </a:r>
            <a:r>
              <a:rPr lang="nb-NO" sz="4000" dirty="0" err="1"/>
              <a:t>ausgerichtet</a:t>
            </a:r>
            <a:r>
              <a:rPr lang="nb-NO" sz="4000" dirty="0"/>
              <a:t>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71DEFC9-EEC7-B7CA-B43D-749AE809D724}"/>
              </a:ext>
            </a:extLst>
          </p:cNvPr>
          <p:cNvSpPr txBox="1"/>
          <p:nvPr/>
        </p:nvSpPr>
        <p:spPr>
          <a:xfrm>
            <a:off x="2203937" y="2842066"/>
            <a:ext cx="611358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>
                <a:hlinkClick r:id="rId3"/>
              </a:rPr>
              <a:t>https://albertinum.skd.museum/ausstellungen/dahl-friedrich</a:t>
            </a:r>
            <a:r>
              <a:rPr lang="nb-NO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243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3567049-3500-07E7-5463-3AFC71A53371}"/>
              </a:ext>
            </a:extLst>
          </p:cNvPr>
          <p:cNvSpPr/>
          <p:nvPr/>
        </p:nvSpPr>
        <p:spPr>
          <a:xfrm>
            <a:off x="6237027" y="181970"/>
            <a:ext cx="2752297" cy="50786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tel 5">
            <a:extLst>
              <a:ext uri="{FF2B5EF4-FFF2-40B4-BE49-F238E27FC236}">
                <a16:creationId xmlns:a16="http://schemas.microsoft.com/office/drawing/2014/main" id="{11B4C351-1D6D-34A8-8258-EBF6D2B9D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211"/>
            <a:ext cx="8229600" cy="454527"/>
          </a:xfrm>
        </p:spPr>
        <p:txBody>
          <a:bodyPr>
            <a:noAutofit/>
          </a:bodyPr>
          <a:lstStyle/>
          <a:p>
            <a:r>
              <a:rPr lang="de-DE" sz="2500" dirty="0">
                <a:solidFill>
                  <a:srgbClr val="222222"/>
                </a:solidFill>
                <a:latin typeface="Source Sans Pro" panose="020B0503030403020204" pitchFamily="34" charset="0"/>
              </a:rPr>
              <a:t>A</a:t>
            </a:r>
            <a:r>
              <a:rPr lang="de-DE" sz="2500" b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  <a:t>uf der Suche nach dem Wanderer </a:t>
            </a:r>
            <a:br>
              <a:rPr lang="de-DE" sz="2500" b="0" dirty="0">
                <a:solidFill>
                  <a:srgbClr val="222222"/>
                </a:solidFill>
                <a:effectLst/>
                <a:latin typeface="Source Sans Pro" panose="020B0503030403020204" pitchFamily="34" charset="0"/>
              </a:rPr>
            </a:br>
            <a:r>
              <a:rPr lang="de-DE" sz="2000" b="0" dirty="0">
                <a:solidFill>
                  <a:srgbClr val="222222"/>
                </a:solidFill>
                <a:effectLst/>
                <a:latin typeface="Source Sans Pro" panose="020B0503030403020204" pitchFamily="34" charset="0"/>
                <a:sym typeface="Wingdings" panose="05000000000000000000" pitchFamily="2" charset="2"/>
              </a:rPr>
              <a:t></a:t>
            </a:r>
            <a:r>
              <a:rPr lang="de-DE" sz="2500" b="0" dirty="0">
                <a:solidFill>
                  <a:srgbClr val="222222"/>
                </a:solidFill>
                <a:effectLst/>
                <a:latin typeface="Source Sans Pro" panose="020B0503030403020204" pitchFamily="34" charset="0"/>
                <a:sym typeface="Wingdings" panose="05000000000000000000" pitchFamily="2" charset="2"/>
              </a:rPr>
              <a:t> Geografie = Elbsandsteingebirge</a:t>
            </a:r>
            <a:endParaRPr lang="de-DE" sz="2500" dirty="0">
              <a:latin typeface="Source Sans Pro" panose="020B0503030403020204" pitchFamily="34" charset="0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FAB32A9F-9638-35BC-02B1-3B742E331502}"/>
              </a:ext>
            </a:extLst>
          </p:cNvPr>
          <p:cNvSpPr txBox="1"/>
          <p:nvPr/>
        </p:nvSpPr>
        <p:spPr>
          <a:xfrm>
            <a:off x="8013747" y="305919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>
                <a:solidFill>
                  <a:schemeClr val="bg1"/>
                </a:solidFill>
              </a:rPr>
              <a:t> Rechts: </a:t>
            </a:r>
            <a:br>
              <a:rPr lang="nb-NO" sz="900" dirty="0">
                <a:solidFill>
                  <a:schemeClr val="bg1"/>
                </a:solidFill>
              </a:rPr>
            </a:br>
            <a:r>
              <a:rPr lang="nb-NO" sz="900" i="1" dirty="0" err="1">
                <a:solidFill>
                  <a:schemeClr val="bg1"/>
                </a:solidFill>
              </a:rPr>
              <a:t>Zirkelstein</a:t>
            </a:r>
            <a:endParaRPr lang="nb-NO" sz="900" i="1" dirty="0">
              <a:solidFill>
                <a:schemeClr val="bg1"/>
              </a:solidFill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80EEFE0-F522-D76A-DFC5-90D897ED381A}"/>
              </a:ext>
            </a:extLst>
          </p:cNvPr>
          <p:cNvSpPr txBox="1"/>
          <p:nvPr/>
        </p:nvSpPr>
        <p:spPr>
          <a:xfrm>
            <a:off x="4575815" y="3192008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>
                <a:solidFill>
                  <a:schemeClr val="bg1"/>
                </a:solidFill>
              </a:rPr>
              <a:t>Links: </a:t>
            </a:r>
            <a:br>
              <a:rPr lang="nb-NO" sz="900" dirty="0">
                <a:solidFill>
                  <a:schemeClr val="bg1"/>
                </a:solidFill>
              </a:rPr>
            </a:br>
            <a:r>
              <a:rPr lang="nb-NO" sz="900" i="1" dirty="0" err="1">
                <a:solidFill>
                  <a:schemeClr val="bg1"/>
                </a:solidFill>
              </a:rPr>
              <a:t>Gamrig</a:t>
            </a:r>
            <a:endParaRPr lang="nb-NO" sz="900" i="1" dirty="0">
              <a:solidFill>
                <a:schemeClr val="bg1"/>
              </a:solidFill>
            </a:endParaRPr>
          </a:p>
        </p:txBody>
      </p:sp>
      <p:pic>
        <p:nvPicPr>
          <p:cNvPr id="16" name="Bilde 15" descr="Et bilde som inneholder sky, utendørs, person, himmel&#10;&#10;Automatisk generert beskrivelse">
            <a:extLst>
              <a:ext uri="{FF2B5EF4-FFF2-40B4-BE49-F238E27FC236}">
                <a16:creationId xmlns:a16="http://schemas.microsoft.com/office/drawing/2014/main" id="{31D00419-6A47-FAC7-F9FD-3C9B76DC4A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01" r="4173" b="1934"/>
          <a:stretch/>
        </p:blipFill>
        <p:spPr bwMode="auto">
          <a:xfrm>
            <a:off x="5185890" y="1245788"/>
            <a:ext cx="2733657" cy="362955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D5E44F8C-2EAA-527E-C2C4-CDF4D6EF13FA}"/>
              </a:ext>
            </a:extLst>
          </p:cNvPr>
          <p:cNvSpPr txBox="1"/>
          <p:nvPr/>
        </p:nvSpPr>
        <p:spPr>
          <a:xfrm>
            <a:off x="4373763" y="2124852"/>
            <a:ext cx="14304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900" dirty="0" err="1">
                <a:solidFill>
                  <a:schemeClr val="bg1"/>
                </a:solidFill>
              </a:rPr>
              <a:t>Mitte</a:t>
            </a:r>
            <a:r>
              <a:rPr lang="nb-NO" sz="900" dirty="0">
                <a:solidFill>
                  <a:schemeClr val="bg1"/>
                </a:solidFill>
              </a:rPr>
              <a:t> </a:t>
            </a:r>
            <a:r>
              <a:rPr lang="nb-NO" sz="900" dirty="0" err="1">
                <a:solidFill>
                  <a:schemeClr val="bg1"/>
                </a:solidFill>
              </a:rPr>
              <a:t>vorne</a:t>
            </a:r>
            <a:r>
              <a:rPr lang="nb-NO" sz="900" dirty="0">
                <a:solidFill>
                  <a:schemeClr val="bg1"/>
                </a:solidFill>
              </a:rPr>
              <a:t>: </a:t>
            </a:r>
            <a:br>
              <a:rPr lang="nb-NO" sz="900" dirty="0">
                <a:solidFill>
                  <a:schemeClr val="bg1"/>
                </a:solidFill>
              </a:rPr>
            </a:br>
            <a:r>
              <a:rPr lang="nb-NO" sz="900" i="1" dirty="0" err="1">
                <a:solidFill>
                  <a:schemeClr val="bg1"/>
                </a:solidFill>
              </a:rPr>
              <a:t>Kaiserkrone</a:t>
            </a:r>
            <a:endParaRPr lang="nb-NO" sz="900" i="1" dirty="0">
              <a:solidFill>
                <a:schemeClr val="bg1"/>
              </a:solidFill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AC8B6FC-5735-F76C-3788-FC14AC956503}"/>
              </a:ext>
            </a:extLst>
          </p:cNvPr>
          <p:cNvSpPr txBox="1"/>
          <p:nvPr/>
        </p:nvSpPr>
        <p:spPr>
          <a:xfrm>
            <a:off x="7903759" y="1940186"/>
            <a:ext cx="15090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900" dirty="0" err="1">
                <a:solidFill>
                  <a:schemeClr val="bg1"/>
                </a:solidFill>
              </a:rPr>
              <a:t>Hinten</a:t>
            </a:r>
            <a:r>
              <a:rPr lang="nb-NO" sz="900" dirty="0">
                <a:solidFill>
                  <a:schemeClr val="bg1"/>
                </a:solidFill>
              </a:rPr>
              <a:t> rechts: </a:t>
            </a:r>
            <a:br>
              <a:rPr lang="nb-NO" sz="900" dirty="0">
                <a:solidFill>
                  <a:schemeClr val="bg1"/>
                </a:solidFill>
              </a:rPr>
            </a:br>
            <a:r>
              <a:rPr lang="nb-NO" sz="900" i="1" dirty="0">
                <a:solidFill>
                  <a:schemeClr val="bg1"/>
                </a:solidFill>
              </a:rPr>
              <a:t>Rosenberg</a:t>
            </a:r>
          </a:p>
        </p:txBody>
      </p:sp>
      <p:pic>
        <p:nvPicPr>
          <p:cNvPr id="7" name="Bilde 6" descr="Et bilde som inneholder mønster, kvadrat, Symmetri, kunst&#10;&#10;Automatisk generert beskrivelse">
            <a:extLst>
              <a:ext uri="{FF2B5EF4-FFF2-40B4-BE49-F238E27FC236}">
                <a16:creationId xmlns:a16="http://schemas.microsoft.com/office/drawing/2014/main" id="{0C161D00-1550-72B1-6386-53140E1D6C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31" t="2419" r="2970" b="3127"/>
          <a:stretch/>
        </p:blipFill>
        <p:spPr>
          <a:xfrm>
            <a:off x="773441" y="3685204"/>
            <a:ext cx="1178062" cy="1190135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1E5172E-40C5-B51D-7BF7-007DAFBF12AC}"/>
              </a:ext>
            </a:extLst>
          </p:cNvPr>
          <p:cNvSpPr txBox="1"/>
          <p:nvPr/>
        </p:nvSpPr>
        <p:spPr>
          <a:xfrm>
            <a:off x="529461" y="2571750"/>
            <a:ext cx="29520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900" dirty="0">
                <a:hlinkClick r:id="rId5"/>
              </a:rPr>
              <a:t>https://fototour-deutschland.de/portfolios/wanderer-</a:t>
            </a:r>
            <a:br>
              <a:rPr lang="nb-NO" sz="900" dirty="0">
                <a:hlinkClick r:id="rId5"/>
              </a:rPr>
            </a:br>
            <a:r>
              <a:rPr lang="nb-NO" sz="900" dirty="0" err="1">
                <a:hlinkClick r:id="rId5"/>
              </a:rPr>
              <a:t>ueber</a:t>
            </a:r>
            <a:r>
              <a:rPr lang="nb-NO" sz="900" dirty="0">
                <a:hlinkClick r:id="rId5"/>
              </a:rPr>
              <a:t>-</a:t>
            </a:r>
            <a:r>
              <a:rPr lang="nb-NO" sz="900" dirty="0" err="1">
                <a:hlinkClick r:id="rId5"/>
              </a:rPr>
              <a:t>dem-nebelmeer-saechsische-schweiz</a:t>
            </a:r>
            <a:r>
              <a:rPr lang="nb-NO" sz="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934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4174823-C5B5-D57F-AD2D-205AFC97847F}"/>
              </a:ext>
            </a:extLst>
          </p:cNvPr>
          <p:cNvSpPr/>
          <p:nvPr/>
        </p:nvSpPr>
        <p:spPr>
          <a:xfrm>
            <a:off x="6237027" y="181970"/>
            <a:ext cx="2752297" cy="50786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ittel 5">
            <a:extLst>
              <a:ext uri="{FF2B5EF4-FFF2-40B4-BE49-F238E27FC236}">
                <a16:creationId xmlns:a16="http://schemas.microsoft.com/office/drawing/2014/main" id="{2DFD0CFA-C71F-3779-FE09-1A1CC5B6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211"/>
            <a:ext cx="8229600" cy="454527"/>
          </a:xfrm>
        </p:spPr>
        <p:txBody>
          <a:bodyPr>
            <a:noAutofit/>
          </a:bodyPr>
          <a:lstStyle/>
          <a:p>
            <a:r>
              <a:rPr lang="de-DE" sz="2500" dirty="0">
                <a:solidFill>
                  <a:srgbClr val="222222"/>
                </a:solidFill>
                <a:latin typeface="Source Sans Pro" panose="020B0503030403020204" pitchFamily="34" charset="0"/>
              </a:rPr>
              <a:t>Landschaftsgebieten untersuchen?</a:t>
            </a:r>
            <a:endParaRPr lang="de-DE" sz="2500" dirty="0">
              <a:latin typeface="Source Sans Pro" panose="020B0503030403020204" pitchFamily="34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E3CE7F4-CA3A-A6DF-CE54-12DDA40AE49B}"/>
              </a:ext>
            </a:extLst>
          </p:cNvPr>
          <p:cNvSpPr txBox="1"/>
          <p:nvPr/>
        </p:nvSpPr>
        <p:spPr>
          <a:xfrm>
            <a:off x="2377421" y="1521028"/>
            <a:ext cx="4572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Gebirgslandschaft mit Regenbogen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4"/>
              </a:rPr>
              <a:t>Der Abend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5"/>
              </a:rPr>
              <a:t>Der Watzmann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6"/>
              </a:rPr>
              <a:t>Frau vor untergehender Sonne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5)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7"/>
              </a:rPr>
              <a:t>Landschaft auf Rügen mit Regenbogen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6)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8"/>
              </a:rPr>
              <a:t>Der Sommer (Landschaft mit Liebespaar)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7)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9"/>
              </a:rPr>
              <a:t>Felsenlandschaft im Elbsandsteingebirge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8)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0"/>
              </a:rPr>
              <a:t>Nordische Landschaft, Frühling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9)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1"/>
              </a:rPr>
              <a:t>Rast bei der Heuernte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 </a:t>
            </a:r>
            <a:b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10) </a:t>
            </a:r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12"/>
              </a:rPr>
              <a:t>Kreidefelsen auf Rügen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2398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C98CAC52-2421-67CA-E397-CF2606EECA15}"/>
              </a:ext>
            </a:extLst>
          </p:cNvPr>
          <p:cNvSpPr/>
          <p:nvPr/>
        </p:nvSpPr>
        <p:spPr>
          <a:xfrm>
            <a:off x="6237027" y="181970"/>
            <a:ext cx="2752297" cy="50786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14F00DC-35B4-4BB3-99DF-66F06D66D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2700" dirty="0"/>
              <a:t>Großlandschaften Deutschlands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930F94C-9F4A-46CC-A722-0443F1F5975A}"/>
              </a:ext>
            </a:extLst>
          </p:cNvPr>
          <p:cNvSpPr txBox="1"/>
          <p:nvPr/>
        </p:nvSpPr>
        <p:spPr>
          <a:xfrm>
            <a:off x="628650" y="1497939"/>
            <a:ext cx="408686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b="1" dirty="0"/>
              <a:t>Vier</a:t>
            </a:r>
            <a:r>
              <a:rPr lang="de-DE" sz="1350" dirty="0"/>
              <a:t> unterschiedliche Landschaftstypen, </a:t>
            </a:r>
            <a:br>
              <a:rPr lang="de-DE" sz="1350" dirty="0"/>
            </a:br>
            <a:r>
              <a:rPr lang="de-DE" sz="1350" dirty="0"/>
              <a:t>in die man Deutschland einteilen kann</a:t>
            </a:r>
            <a:br>
              <a:rPr lang="de-DE" sz="1350" dirty="0"/>
            </a:br>
            <a:br>
              <a:rPr lang="de-DE" sz="1350" dirty="0"/>
            </a:br>
            <a:r>
              <a:rPr lang="de-DE" sz="1350" dirty="0"/>
              <a:t>Das</a:t>
            </a:r>
            <a:r>
              <a:rPr lang="de-DE" sz="1350" b="1" dirty="0"/>
              <a:t> </a:t>
            </a:r>
            <a:r>
              <a:rPr lang="de-DE" sz="1350" dirty="0"/>
              <a:t>Norddeutsche</a:t>
            </a:r>
            <a:r>
              <a:rPr lang="de-DE" sz="1350" b="1" dirty="0"/>
              <a:t> Tiefland</a:t>
            </a:r>
          </a:p>
          <a:p>
            <a:pPr marL="214313" indent="-214313">
              <a:buFont typeface="Wingdings" panose="05000000000000000000" pitchFamily="2" charset="2"/>
              <a:buChar char="à"/>
            </a:pPr>
            <a:r>
              <a:rPr lang="de-DE" sz="1350" dirty="0">
                <a:sym typeface="Wingdings" panose="05000000000000000000" pitchFamily="2" charset="2"/>
              </a:rPr>
              <a:t>Flach bis sanft gewellt</a:t>
            </a:r>
          </a:p>
          <a:p>
            <a:pPr marL="214313" indent="-214313">
              <a:buFont typeface="Wingdings" panose="05000000000000000000" pitchFamily="2" charset="2"/>
              <a:buChar char="à"/>
            </a:pPr>
            <a:endParaRPr lang="de-DE" sz="1350" dirty="0">
              <a:sym typeface="Wingdings" panose="05000000000000000000" pitchFamily="2" charset="2"/>
            </a:endParaRPr>
          </a:p>
          <a:p>
            <a:r>
              <a:rPr lang="de-DE" sz="1350" dirty="0">
                <a:sym typeface="Wingdings" panose="05000000000000000000" pitchFamily="2" charset="2"/>
              </a:rPr>
              <a:t>Das</a:t>
            </a:r>
            <a:r>
              <a:rPr lang="de-DE" sz="1350" b="1" dirty="0">
                <a:sym typeface="Wingdings" panose="05000000000000000000" pitchFamily="2" charset="2"/>
              </a:rPr>
              <a:t> Mittelgebirge</a:t>
            </a:r>
          </a:p>
          <a:p>
            <a:pPr marL="214313" indent="-214313">
              <a:buFont typeface="Wingdings" panose="05000000000000000000" pitchFamily="2" charset="2"/>
              <a:buChar char="à"/>
            </a:pPr>
            <a:r>
              <a:rPr lang="de-DE" sz="1350" dirty="0">
                <a:sym typeface="Wingdings" panose="05000000000000000000" pitchFamily="2" charset="2"/>
              </a:rPr>
              <a:t>Bergland mit Wäldern und Tälern</a:t>
            </a:r>
          </a:p>
          <a:p>
            <a:endParaRPr lang="de-DE" sz="1350" dirty="0">
              <a:sym typeface="Wingdings" panose="05000000000000000000" pitchFamily="2" charset="2"/>
            </a:endParaRPr>
          </a:p>
          <a:p>
            <a:r>
              <a:rPr lang="de-DE" sz="1350" dirty="0">
                <a:sym typeface="Wingdings" panose="05000000000000000000" pitchFamily="2" charset="2"/>
              </a:rPr>
              <a:t>Das</a:t>
            </a:r>
            <a:r>
              <a:rPr lang="de-DE" sz="1350" b="1" dirty="0">
                <a:sym typeface="Wingdings" panose="05000000000000000000" pitchFamily="2" charset="2"/>
              </a:rPr>
              <a:t> Alpenvorland</a:t>
            </a:r>
            <a:br>
              <a:rPr lang="de-DE" sz="1350" dirty="0">
                <a:sym typeface="Wingdings" panose="05000000000000000000" pitchFamily="2" charset="2"/>
              </a:rPr>
            </a:br>
            <a:r>
              <a:rPr lang="de-DE" sz="1350" dirty="0">
                <a:sym typeface="Wingdings" panose="05000000000000000000" pitchFamily="2" charset="2"/>
              </a:rPr>
              <a:t> Hochland um die Alpen</a:t>
            </a:r>
          </a:p>
          <a:p>
            <a:endParaRPr lang="de-DE" sz="1350" dirty="0">
              <a:sym typeface="Wingdings" panose="05000000000000000000" pitchFamily="2" charset="2"/>
            </a:endParaRPr>
          </a:p>
          <a:p>
            <a:r>
              <a:rPr lang="de-DE" sz="1350" dirty="0">
                <a:sym typeface="Wingdings" panose="05000000000000000000" pitchFamily="2" charset="2"/>
              </a:rPr>
              <a:t>Die</a:t>
            </a:r>
            <a:r>
              <a:rPr lang="de-DE" sz="1350" b="1" dirty="0">
                <a:sym typeface="Wingdings" panose="05000000000000000000" pitchFamily="2" charset="2"/>
              </a:rPr>
              <a:t> Alpen</a:t>
            </a:r>
            <a:br>
              <a:rPr lang="de-DE" sz="1350" dirty="0">
                <a:sym typeface="Wingdings" panose="05000000000000000000" pitchFamily="2" charset="2"/>
              </a:rPr>
            </a:br>
            <a:r>
              <a:rPr lang="de-DE" sz="1350" dirty="0">
                <a:sym typeface="Wingdings" panose="05000000000000000000" pitchFamily="2" charset="2"/>
              </a:rPr>
              <a:t> Hochberge mit meist steilen Bergzügen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C1A5F485-B842-4E38-82A8-AB7F12BFAC22}"/>
              </a:ext>
            </a:extLst>
          </p:cNvPr>
          <p:cNvSpPr/>
          <p:nvPr/>
        </p:nvSpPr>
        <p:spPr>
          <a:xfrm>
            <a:off x="5306890" y="2444792"/>
            <a:ext cx="325441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50" dirty="0">
                <a:hlinkClick r:id="rId3"/>
              </a:rPr>
              <a:t>https://www.youtube.com/watch?v=qRM3uJRVn54</a:t>
            </a:r>
            <a:r>
              <a:rPr lang="de-DE" sz="1050" dirty="0"/>
              <a:t> </a:t>
            </a:r>
          </a:p>
        </p:txBody>
      </p:sp>
      <p:pic>
        <p:nvPicPr>
          <p:cNvPr id="6" name="Bilde 5" descr="Et bilde som inneholder mønster, kvadrat, Symmetri, Grafikk&#10;&#10;Automatisk generert beskrivelse">
            <a:extLst>
              <a:ext uri="{FF2B5EF4-FFF2-40B4-BE49-F238E27FC236}">
                <a16:creationId xmlns:a16="http://schemas.microsoft.com/office/drawing/2014/main" id="{CD2B0304-F7AF-BFFA-F3ED-DFADE84E54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96" t="4090" r="2806" b="3749"/>
          <a:stretch/>
        </p:blipFill>
        <p:spPr>
          <a:xfrm>
            <a:off x="7232096" y="3666248"/>
            <a:ext cx="1080000" cy="106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266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5893CF-7F75-481E-B741-EEC19B124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Deutschland im </a:t>
            </a:r>
            <a:r>
              <a:rPr lang="de-DE" b="0" i="0" u="none" strike="noStrike" dirty="0">
                <a:solidFill>
                  <a:srgbClr val="141414"/>
                </a:solidFill>
                <a:effectLst/>
                <a:latin typeface="Poppins" panose="00000500000000000000" pitchFamily="2" charset="0"/>
              </a:rPr>
              <a:t>"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Profil</a:t>
            </a:r>
            <a:r>
              <a:rPr lang="de-DE" b="0" i="0" u="none" strike="noStrike" dirty="0">
                <a:solidFill>
                  <a:srgbClr val="141414"/>
                </a:solidFill>
                <a:effectLst/>
                <a:latin typeface="Poppins" panose="00000500000000000000" pitchFamily="2" charset="0"/>
              </a:rPr>
              <a:t>"</a:t>
            </a:r>
            <a:endParaRPr lang="de-DE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97717CD0-7A11-6C2D-EC55-35678F505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09" y="1851180"/>
            <a:ext cx="8029184" cy="2028567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96F871F2-8D93-0A7B-806D-D30B18FC3A20}"/>
              </a:ext>
            </a:extLst>
          </p:cNvPr>
          <p:cNvSpPr/>
          <p:nvPr/>
        </p:nvSpPr>
        <p:spPr>
          <a:xfrm>
            <a:off x="6237027" y="181970"/>
            <a:ext cx="2752297" cy="50786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Picture 2" descr="clip transparent library stair silhouette at getdrawings - climbing stairs  animated gif PNG image with transparent background | TOPpng">
            <a:extLst>
              <a:ext uri="{FF2B5EF4-FFF2-40B4-BE49-F238E27FC236}">
                <a16:creationId xmlns:a16="http://schemas.microsoft.com/office/drawing/2014/main" id="{684A0B5C-173C-4F63-8942-D7D9CA75E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031" y="369996"/>
            <a:ext cx="1132374" cy="96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E5BFE916-6446-56E6-01A7-C918A4E1942E}"/>
              </a:ext>
            </a:extLst>
          </p:cNvPr>
          <p:cNvSpPr txBox="1"/>
          <p:nvPr/>
        </p:nvSpPr>
        <p:spPr>
          <a:xfrm>
            <a:off x="4768108" y="504118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="1" dirty="0">
                <a:latin typeface="Calibri" panose="020F0502020204030204" pitchFamily="34" charset="0"/>
                <a:cs typeface="Calibri" panose="020F0502020204030204" pitchFamily="34" charset="0"/>
              </a:rPr>
              <a:t>≈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40843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B7655A4-A614-093A-D51D-4C756338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127" y="2391708"/>
            <a:ext cx="8229600" cy="454527"/>
          </a:xfrm>
          <a:solidFill>
            <a:schemeClr val="tx1">
              <a:lumMod val="25000"/>
              <a:lumOff val="75000"/>
            </a:schemeClr>
          </a:solidFill>
        </p:spPr>
        <p:txBody>
          <a:bodyPr>
            <a:noAutofit/>
          </a:bodyPr>
          <a:lstStyle/>
          <a:p>
            <a:r>
              <a:rPr lang="nb-NO" sz="4800" dirty="0"/>
              <a:t>«</a:t>
            </a:r>
            <a:r>
              <a:rPr lang="nb-NO" sz="4800" dirty="0" err="1"/>
              <a:t>Entdeckend</a:t>
            </a:r>
            <a:r>
              <a:rPr lang="nb-NO" sz="4800" dirty="0"/>
              <a:t>» </a:t>
            </a:r>
            <a:r>
              <a:rPr lang="nb-NO" sz="4800" dirty="0" err="1"/>
              <a:t>genug</a:t>
            </a:r>
            <a:r>
              <a:rPr lang="nb-NO" sz="4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1786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260498" y="521010"/>
            <a:ext cx="8229600" cy="454527"/>
          </a:xfrm>
        </p:spPr>
        <p:txBody>
          <a:bodyPr>
            <a:normAutofit fontScale="90000"/>
          </a:bodyPr>
          <a:lstStyle/>
          <a:p>
            <a:r>
              <a:rPr lang="nb-NO" i="1" dirty="0"/>
              <a:t>EDUCATE-</a:t>
            </a:r>
            <a:r>
              <a:rPr lang="nb-NO" dirty="0" err="1"/>
              <a:t>Projekt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132907" y="1242681"/>
            <a:ext cx="2743200" cy="33944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de-DE" sz="1400" dirty="0"/>
              <a:t>Resultat – Deutsch:</a:t>
            </a:r>
          </a:p>
          <a:p>
            <a:pPr marL="0" lvl="0" indent="0">
              <a:buNone/>
            </a:pPr>
            <a:endParaRPr lang="de-DE" sz="1400" dirty="0"/>
          </a:p>
          <a:p>
            <a:pPr marL="180000" lvl="0" indent="-180000">
              <a:buFont typeface="Arial" panose="020B0604020202020204" pitchFamily="34" charset="0"/>
              <a:buChar char="•"/>
            </a:pPr>
            <a:r>
              <a:rPr lang="de-DE" sz="1400" dirty="0"/>
              <a:t>Observation </a:t>
            </a:r>
            <a:r>
              <a:rPr lang="de-DE" sz="1400" dirty="0">
                <a:sym typeface="Wingdings" panose="05000000000000000000" pitchFamily="2" charset="2"/>
              </a:rPr>
              <a:t></a:t>
            </a:r>
            <a:br>
              <a:rPr lang="de-DE" sz="1400" dirty="0"/>
            </a:br>
            <a:r>
              <a:rPr lang="de-DE" sz="1400" dirty="0"/>
              <a:t>Entdeckendes Lernen im Deutschfach zeichnet sich dadurch aus, dass sie von den Lehrern geleitet wird.</a:t>
            </a:r>
          </a:p>
          <a:p>
            <a:pPr marL="180000" lvl="0" indent="-180000">
              <a:buFont typeface="Arial" panose="020B0604020202020204" pitchFamily="34" charset="0"/>
              <a:buChar char="•"/>
            </a:pPr>
            <a:endParaRPr lang="de-DE" sz="1400" dirty="0"/>
          </a:p>
          <a:p>
            <a:pPr marL="180000" lvl="0" indent="-180000">
              <a:buFont typeface="Arial" panose="020B0604020202020204" pitchFamily="34" charset="0"/>
              <a:buChar char="•"/>
            </a:pPr>
            <a:r>
              <a:rPr lang="de-DE" sz="1400" dirty="0" err="1"/>
              <a:t>Leherinterview</a:t>
            </a:r>
            <a:r>
              <a:rPr lang="de-DE" sz="1400" dirty="0"/>
              <a:t> </a:t>
            </a:r>
            <a:r>
              <a:rPr lang="de-DE" sz="1400" dirty="0">
                <a:sym typeface="Wingdings" panose="05000000000000000000" pitchFamily="2" charset="2"/>
              </a:rPr>
              <a:t> </a:t>
            </a:r>
            <a:br>
              <a:rPr lang="de-DE" sz="1400" dirty="0">
                <a:sym typeface="Wingdings" panose="05000000000000000000" pitchFamily="2" charset="2"/>
              </a:rPr>
            </a:br>
            <a:r>
              <a:rPr lang="de-DE" sz="1400" dirty="0"/>
              <a:t>Es wird betont, dass die Schüler beim explorativen Arbeiten im Deutschunterricht viel Unterstützung benötigen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F3567049-3500-07E7-5463-3AFC71A53371}"/>
              </a:ext>
            </a:extLst>
          </p:cNvPr>
          <p:cNvSpPr/>
          <p:nvPr/>
        </p:nvSpPr>
        <p:spPr>
          <a:xfrm>
            <a:off x="6237027" y="181970"/>
            <a:ext cx="2752297" cy="50786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C67A62F-B16A-9CB4-756E-FCF47D41F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330" y="144924"/>
            <a:ext cx="5776448" cy="4945236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036CD4F-52C7-0658-7ED0-A6CA18C41D07}"/>
              </a:ext>
            </a:extLst>
          </p:cNvPr>
          <p:cNvSpPr txBox="1"/>
          <p:nvPr/>
        </p:nvSpPr>
        <p:spPr>
          <a:xfrm>
            <a:off x="132907" y="4874716"/>
            <a:ext cx="4572000" cy="215444"/>
          </a:xfrm>
          <a:prstGeom prst="rect">
            <a:avLst/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nb-NO" sz="800" dirty="0"/>
              <a:t>https://www.uv.uio.no/ils/forskning/prosjekter/educate/rapporter/educate-rapport-3-2024.pdf</a:t>
            </a:r>
          </a:p>
        </p:txBody>
      </p:sp>
    </p:spTree>
    <p:extLst>
      <p:ext uri="{BB962C8B-B14F-4D97-AF65-F5344CB8AC3E}">
        <p14:creationId xmlns:p14="http://schemas.microsoft.com/office/powerpoint/2010/main" val="1886054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F25AFCD8-E45D-4B03-9641-3B029FB67C5C}"/>
              </a:ext>
            </a:extLst>
          </p:cNvPr>
          <p:cNvSpPr/>
          <p:nvPr/>
        </p:nvSpPr>
        <p:spPr>
          <a:xfrm>
            <a:off x="6675593" y="185317"/>
            <a:ext cx="2274155" cy="45452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DBE362F1-4832-47E3-9370-A2E44DF8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800" i="1" dirty="0">
                <a:solidFill>
                  <a:srgbClr val="3030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EDUCATE</a:t>
            </a:r>
            <a:endParaRPr lang="de-DE" i="1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64F347FE-7E5A-4A47-AD87-C81837634D2D}"/>
              </a:ext>
            </a:extLst>
          </p:cNvPr>
          <p:cNvSpPr/>
          <p:nvPr/>
        </p:nvSpPr>
        <p:spPr>
          <a:xfrm>
            <a:off x="519459" y="1320898"/>
            <a:ext cx="7929475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sz="1600" dirty="0"/>
          </a:p>
          <a:p>
            <a:r>
              <a:rPr lang="nb-NO" sz="1600" b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Utforske</a:t>
            </a:r>
            <a:r>
              <a:rPr lang="nb-NO" sz="1600" dirty="0">
                <a:sym typeface="Wingdings" panose="05000000000000000000" pitchFamily="2" charset="2"/>
              </a:rPr>
              <a:t>nde arbeidsmåter kan oppleves som for krevende, </a:t>
            </a:r>
            <a:br>
              <a:rPr lang="nb-NO" sz="1600" dirty="0">
                <a:sym typeface="Wingdings" panose="05000000000000000000" pitchFamily="2" charset="2"/>
              </a:rPr>
            </a:br>
            <a:r>
              <a:rPr lang="nb-NO" sz="1600" dirty="0">
                <a:sym typeface="Wingdings" panose="05000000000000000000" pitchFamily="2" charset="2"/>
              </a:rPr>
              <a:t>pga. </a:t>
            </a:r>
            <a:r>
              <a:rPr lang="nb-NO" sz="1600" dirty="0"/>
              <a:t>sidestilles ofte med minimalt støttet undervisning. </a:t>
            </a:r>
            <a:br>
              <a:rPr lang="nb-NO" sz="1600" dirty="0"/>
            </a:br>
            <a:br>
              <a:rPr lang="nb-NO" sz="800" dirty="0"/>
            </a:br>
            <a:r>
              <a:rPr lang="nb-NO" sz="900" dirty="0"/>
              <a:t>(</a:t>
            </a:r>
            <a:r>
              <a:rPr lang="nb-NO" sz="900" dirty="0" err="1"/>
              <a:t>Isakidis</a:t>
            </a:r>
            <a:r>
              <a:rPr lang="nb-NO" sz="900" dirty="0"/>
              <a:t> et al., 2024: </a:t>
            </a:r>
            <a:r>
              <a:rPr lang="nb-NO" sz="900" i="1" dirty="0"/>
              <a:t>Utforsking i engelsk- og norskfaget</a:t>
            </a:r>
            <a:r>
              <a:rPr lang="nb-NO" sz="900" dirty="0"/>
              <a:t>)</a:t>
            </a:r>
          </a:p>
          <a:p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r>
              <a:rPr lang="nb-NO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Utforske</a:t>
            </a:r>
            <a:r>
              <a:rPr lang="nb-NO" sz="1600" dirty="0"/>
              <a:t>nde arbeidsmåter innebærer ikke nødvendigvis at elevene selv velger hvordan de vil jobbe, </a:t>
            </a:r>
          </a:p>
          <a:p>
            <a:r>
              <a:rPr lang="nb-NO" sz="1600" dirty="0"/>
              <a:t>men at læreren legger til rette for at elever kan undersøke faget på ulike måter, </a:t>
            </a:r>
          </a:p>
          <a:p>
            <a:r>
              <a:rPr lang="nb-NO" sz="1600" dirty="0"/>
              <a:t>med ulike tekster eller oppgaver og finne frem til ulike (sannsynlige) tolkinger. </a:t>
            </a:r>
            <a:br>
              <a:rPr lang="nb-NO" sz="1600" dirty="0"/>
            </a:br>
            <a:br>
              <a:rPr lang="nb-NO" sz="800" dirty="0"/>
            </a:br>
            <a:r>
              <a:rPr lang="nb-NO" sz="900" dirty="0"/>
              <a:t>(</a:t>
            </a:r>
            <a:r>
              <a:rPr lang="de-DE" sz="900" dirty="0" err="1"/>
              <a:t>Brevik</a:t>
            </a:r>
            <a:r>
              <a:rPr lang="de-DE" sz="900" dirty="0"/>
              <a:t> et al., 2024: </a:t>
            </a:r>
            <a:r>
              <a:rPr lang="de-DE" sz="900" i="1" dirty="0"/>
              <a:t>Rapport 3. Å jobbe </a:t>
            </a:r>
            <a:r>
              <a:rPr lang="de-DE" sz="900" i="1" dirty="0" err="1"/>
              <a:t>utforskende</a:t>
            </a:r>
            <a:r>
              <a:rPr lang="de-DE" sz="900" i="1" dirty="0"/>
              <a:t> </a:t>
            </a:r>
            <a:r>
              <a:rPr lang="de-DE" sz="900" i="1" dirty="0" err="1"/>
              <a:t>på</a:t>
            </a:r>
            <a:r>
              <a:rPr lang="de-DE" sz="900" i="1" dirty="0"/>
              <a:t> Vg1 og Vg2</a:t>
            </a:r>
            <a:r>
              <a:rPr lang="nb-NO" sz="900" dirty="0"/>
              <a:t>)</a:t>
            </a:r>
          </a:p>
          <a:p>
            <a:endParaRPr lang="nb-NO" sz="1600" dirty="0"/>
          </a:p>
          <a:p>
            <a:pPr marL="0" indent="0">
              <a:buNone/>
            </a:pPr>
            <a:endParaRPr lang="nb-NO" sz="1600" dirty="0"/>
          </a:p>
          <a:p>
            <a:endParaRPr lang="nb-NO" sz="1600" dirty="0">
              <a:solidFill>
                <a:srgbClr val="3030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785818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NOR-v.0.0.3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SS_presentasjon_m Navn_HIØ_logo" id="{47FCE6C5-9406-E148-8D36-38A4BD4289D3}" vid="{AA516CDC-4EF5-6A45-B6BB-0A60E86BA9E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475191625ED074C86DF93794C010480" ma:contentTypeVersion="14" ma:contentTypeDescription="Opprett et nytt dokument." ma:contentTypeScope="" ma:versionID="c89f3e24d4ed5d301f45af6ac045f5f9">
  <xsd:schema xmlns:xsd="http://www.w3.org/2001/XMLSchema" xmlns:xs="http://www.w3.org/2001/XMLSchema" xmlns:p="http://schemas.microsoft.com/office/2006/metadata/properties" xmlns:ns2="1c47aad1-0d21-4344-a926-3dbc28c6bbbb" xmlns:ns3="d0cd48da-12e1-47d3-83b4-3360d64bb684" targetNamespace="http://schemas.microsoft.com/office/2006/metadata/properties" ma:root="true" ma:fieldsID="07e4ba836575b3907ed4a88fed9865a2" ns2:_="" ns3:_="">
    <xsd:import namespace="1c47aad1-0d21-4344-a926-3dbc28c6bbbb"/>
    <xsd:import namespace="d0cd48da-12e1-47d3-83b4-3360d64bb6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47aad1-0d21-4344-a926-3dbc28c6bb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Bildemerkelapper" ma:readOnly="false" ma:fieldId="{5cf76f15-5ced-4ddc-b409-7134ff3c332f}" ma:taxonomyMulti="true" ma:sspId="0df4930c-91c5-452e-b6ab-428d5d93c6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cd48da-12e1-47d3-83b4-3360d64bb68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19a9709c-b996-4d36-bdc7-eb597c871ac0}" ma:internalName="TaxCatchAll" ma:showField="CatchAllData" ma:web="d0cd48da-12e1-47d3-83b4-3360d64bb6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0cd48da-12e1-47d3-83b4-3360d64bb684" xsi:nil="true"/>
    <lcf76f155ced4ddcb4097134ff3c332f xmlns="1c47aad1-0d21-4344-a926-3dbc28c6bbb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2A083E5-D799-4A54-A29F-23F50E073E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D465E0-3C3B-485B-91BD-32070C8F0E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47aad1-0d21-4344-a926-3dbc28c6bbbb"/>
    <ds:schemaRef ds:uri="d0cd48da-12e1-47d3-83b4-3360d64bb6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C8C388-5FAF-413E-BB93-2CAE271A92C3}">
  <ds:schemaRefs>
    <ds:schemaRef ds:uri="1c47aad1-0d21-4344-a926-3dbc28c6bbbb"/>
    <ds:schemaRef ds:uri="http://schemas.microsoft.com/office/infopath/2007/PartnerControls"/>
    <ds:schemaRef ds:uri="http://purl.org/dc/elements/1.1/"/>
    <ds:schemaRef ds:uri="http://purl.org/dc/terms/"/>
    <ds:schemaRef ds:uri="http://schemas.microsoft.com/office/2006/documentManagement/types"/>
    <ds:schemaRef ds:uri="d0cd48da-12e1-47d3-83b4-3360d64bb684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HIOF-template-7.13.Presentasjonsmal-NOR-v.0.0</Template>
  <TotalTime>0</TotalTime>
  <Words>1357</Words>
  <Application>Microsoft Office PowerPoint</Application>
  <PresentationFormat>Skjermfremvisning (16:9)</PresentationFormat>
  <Paragraphs>271</Paragraphs>
  <Slides>24</Slides>
  <Notes>23</Notes>
  <HiddenSlides>3</HiddenSlides>
  <MMClips>3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25" baseType="lpstr">
      <vt:lpstr>HIOF-template-7.13.Presentasjonsmal-NOR-v.0.0.3</vt:lpstr>
      <vt:lpstr>Bildende Kunst  ̶ exploratorische Ansätze  im Deutschunterricht</vt:lpstr>
      <vt:lpstr>Entdeckendes lernen – warum? </vt:lpstr>
      <vt:lpstr>Enteckendes Lernen iVm. Kunstbild – warum? </vt:lpstr>
      <vt:lpstr>Overordnet del – verdier og prinsipper for grunnopplæringen</vt:lpstr>
      <vt:lpstr>Læreplan i fremmedspråk</vt:lpstr>
      <vt:lpstr>Støtte til læreplanen – Forklaring av verb</vt:lpstr>
      <vt:lpstr> </vt:lpstr>
      <vt:lpstr>Geräusche </vt:lpstr>
      <vt:lpstr>Puzzlearbeit </vt:lpstr>
      <vt:lpstr>Bildbeschreibung</vt:lpstr>
      <vt:lpstr>Verleumdungs-Gespräch</vt:lpstr>
      <vt:lpstr>Assoziations-Wettbewerb  </vt:lpstr>
      <vt:lpstr>Venn-Diagram</vt:lpstr>
      <vt:lpstr>Statuentheater</vt:lpstr>
      <vt:lpstr>Kreative Reproduktion</vt:lpstr>
      <vt:lpstr>Beispiele  </vt:lpstr>
      <vt:lpstr>Genügend «kulturell» ausgerichtet?</vt:lpstr>
      <vt:lpstr>Auf der Suche nach dem Wanderer   Geografie = Elbsandsteingebirge</vt:lpstr>
      <vt:lpstr>Landschaftsgebieten untersuchen?</vt:lpstr>
      <vt:lpstr>Großlandschaften Deutschlands</vt:lpstr>
      <vt:lpstr>Deutschland im "Profil"</vt:lpstr>
      <vt:lpstr>«Entdeckend» genug?</vt:lpstr>
      <vt:lpstr>EDUCATE-Projekt</vt:lpstr>
      <vt:lpstr>EDUCATE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 av Fremmedspråksenteret</dc:title>
  <dc:subject/>
  <dc:creator>Tina Louise Buckholm</dc:creator>
  <cp:keywords/>
  <dc:description/>
  <cp:lastModifiedBy>Berit Hope Blå</cp:lastModifiedBy>
  <cp:revision>196</cp:revision>
  <cp:lastPrinted>2024-09-11T09:16:16Z</cp:lastPrinted>
  <dcterms:created xsi:type="dcterms:W3CDTF">2021-11-08T09:18:49Z</dcterms:created>
  <dcterms:modified xsi:type="dcterms:W3CDTF">2024-10-22T12:17:27Z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0x0101005475191625ED074C86DF93794C010480</vt:lpwstr>
  </property>
  <property fmtid="{D5CDD505-2E9C-101B-9397-08002B2CF9AE}" pid="3" name="MediaServiceImageTags">
    <vt:lpwstr/>
  </property>
</Properties>
</file>