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69" r:id="rId3"/>
    <p:sldId id="259" r:id="rId4"/>
    <p:sldId id="277" r:id="rId5"/>
    <p:sldId id="280" r:id="rId6"/>
    <p:sldId id="279" r:id="rId7"/>
    <p:sldId id="260" r:id="rId8"/>
    <p:sldId id="281" r:id="rId9"/>
    <p:sldId id="261" r:id="rId10"/>
    <p:sldId id="282" r:id="rId11"/>
    <p:sldId id="283" r:id="rId12"/>
    <p:sldId id="263" r:id="rId13"/>
    <p:sldId id="284" r:id="rId14"/>
    <p:sldId id="285" r:id="rId15"/>
    <p:sldId id="262" r:id="rId16"/>
    <p:sldId id="276" r:id="rId17"/>
    <p:sldId id="265" r:id="rId18"/>
    <p:sldId id="278" r:id="rId1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4376FD-C00D-4983-BFC7-CB9109CB2091}" type="datetimeFigureOut">
              <a:rPr lang="nb-NO" smtClean="0"/>
              <a:t>24.09.2025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2FD1AF-C115-4F7B-BF3A-23C4366F999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7884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Mon </a:t>
            </a:r>
            <a:r>
              <a:rPr lang="nb-NO" dirty="0" err="1"/>
              <a:t>but</a:t>
            </a:r>
            <a:r>
              <a:rPr lang="nb-NO" dirty="0"/>
              <a:t>: </a:t>
            </a:r>
            <a:r>
              <a:rPr lang="nb-NO" dirty="0" err="1"/>
              <a:t>vous</a:t>
            </a:r>
            <a:r>
              <a:rPr lang="nb-NO" dirty="0"/>
              <a:t> </a:t>
            </a:r>
            <a:r>
              <a:rPr lang="nb-NO" dirty="0" err="1"/>
              <a:t>donner</a:t>
            </a:r>
            <a:r>
              <a:rPr lang="nb-NO" dirty="0"/>
              <a:t> </a:t>
            </a:r>
            <a:r>
              <a:rPr lang="nb-NO" dirty="0" err="1"/>
              <a:t>une</a:t>
            </a:r>
            <a:r>
              <a:rPr lang="nb-NO" dirty="0"/>
              <a:t> </a:t>
            </a:r>
            <a:r>
              <a:rPr lang="nb-NO" dirty="0" err="1"/>
              <a:t>idée</a:t>
            </a:r>
            <a:r>
              <a:rPr lang="nb-NO" dirty="0"/>
              <a:t> </a:t>
            </a:r>
            <a:r>
              <a:rPr lang="nb-NO" dirty="0" err="1"/>
              <a:t>d’activité</a:t>
            </a:r>
            <a:r>
              <a:rPr lang="nb-NO" dirty="0"/>
              <a:t> simple et </a:t>
            </a:r>
            <a:r>
              <a:rPr lang="nb-NO" dirty="0" err="1"/>
              <a:t>qui</a:t>
            </a:r>
            <a:r>
              <a:rPr lang="nb-NO" dirty="0"/>
              <a:t> </a:t>
            </a:r>
            <a:r>
              <a:rPr lang="nb-NO" dirty="0" err="1"/>
              <a:t>rend</a:t>
            </a:r>
            <a:r>
              <a:rPr lang="nb-NO" dirty="0"/>
              <a:t> les </a:t>
            </a:r>
            <a:r>
              <a:rPr lang="nb-NO" dirty="0" err="1"/>
              <a:t>élèves</a:t>
            </a:r>
            <a:r>
              <a:rPr lang="nb-NO" dirty="0"/>
              <a:t> </a:t>
            </a:r>
            <a:r>
              <a:rPr lang="nb-NO" dirty="0" err="1"/>
              <a:t>actifs</a:t>
            </a:r>
            <a:r>
              <a:rPr lang="nb-NO"/>
              <a:t>.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CCD145-5F03-47AA-873E-9F762E7801A8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0541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Thème</a:t>
            </a:r>
            <a:r>
              <a:rPr lang="nb-NO" dirty="0"/>
              <a:t> de la </a:t>
            </a:r>
            <a:r>
              <a:rPr lang="nb-NO" dirty="0" err="1"/>
              <a:t>journée</a:t>
            </a:r>
            <a:r>
              <a:rPr lang="nb-NO" dirty="0"/>
              <a:t>: </a:t>
            </a:r>
            <a:r>
              <a:rPr lang="nb-NO" dirty="0" err="1"/>
              <a:t>Enseignement</a:t>
            </a:r>
            <a:r>
              <a:rPr lang="nb-NO" dirty="0"/>
              <a:t> </a:t>
            </a:r>
            <a:r>
              <a:rPr lang="nb-NO" dirty="0" err="1"/>
              <a:t>pratique</a:t>
            </a:r>
            <a:r>
              <a:rPr lang="nb-NO" dirty="0"/>
              <a:t> et </a:t>
            </a:r>
            <a:r>
              <a:rPr lang="nb-NO" dirty="0" err="1"/>
              <a:t>varié</a:t>
            </a:r>
            <a:r>
              <a:rPr lang="nb-NO" dirty="0"/>
              <a:t> de </a:t>
            </a:r>
            <a:r>
              <a:rPr lang="nb-NO" dirty="0" err="1"/>
              <a:t>l’anglais</a:t>
            </a:r>
            <a:r>
              <a:rPr lang="nb-NO" dirty="0"/>
              <a:t> et des </a:t>
            </a:r>
            <a:r>
              <a:rPr lang="nb-NO" dirty="0" err="1"/>
              <a:t>langues</a:t>
            </a:r>
            <a:r>
              <a:rPr lang="nb-NO" dirty="0"/>
              <a:t> </a:t>
            </a:r>
            <a:r>
              <a:rPr lang="nb-NO" dirty="0" err="1"/>
              <a:t>étrangères</a:t>
            </a:r>
            <a:r>
              <a:rPr lang="nb-NO" dirty="0"/>
              <a:t>.</a:t>
            </a:r>
          </a:p>
          <a:p>
            <a:r>
              <a:rPr lang="nb-NO" dirty="0"/>
              <a:t>- </a:t>
            </a:r>
            <a:r>
              <a:rPr lang="nb-NO" dirty="0" err="1"/>
              <a:t>Vous</a:t>
            </a:r>
            <a:r>
              <a:rPr lang="nb-NO" dirty="0"/>
              <a:t> </a:t>
            </a:r>
            <a:r>
              <a:rPr lang="nb-NO" dirty="0" err="1"/>
              <a:t>donner</a:t>
            </a:r>
            <a:r>
              <a:rPr lang="nb-NO" dirty="0"/>
              <a:t> </a:t>
            </a:r>
            <a:r>
              <a:rPr lang="nb-NO" dirty="0" err="1"/>
              <a:t>une</a:t>
            </a:r>
            <a:r>
              <a:rPr lang="nb-NO" dirty="0"/>
              <a:t> </a:t>
            </a:r>
            <a:r>
              <a:rPr lang="nb-NO" dirty="0" err="1"/>
              <a:t>idée</a:t>
            </a:r>
            <a:r>
              <a:rPr lang="nb-NO" dirty="0"/>
              <a:t> </a:t>
            </a:r>
            <a:r>
              <a:rPr lang="nb-NO" dirty="0" err="1"/>
              <a:t>pratique</a:t>
            </a:r>
            <a:r>
              <a:rPr lang="nb-NO" dirty="0"/>
              <a:t> de </a:t>
            </a:r>
            <a:r>
              <a:rPr lang="nb-NO" dirty="0" err="1"/>
              <a:t>travail</a:t>
            </a:r>
            <a:r>
              <a:rPr lang="nb-NO" dirty="0"/>
              <a:t> en </a:t>
            </a:r>
            <a:r>
              <a:rPr lang="nb-NO" dirty="0" err="1"/>
              <a:t>classe</a:t>
            </a:r>
            <a:r>
              <a:rPr lang="nb-NO" dirty="0"/>
              <a:t> </a:t>
            </a:r>
            <a:r>
              <a:rPr lang="nb-NO" dirty="0" err="1"/>
              <a:t>facile</a:t>
            </a:r>
            <a:r>
              <a:rPr lang="nb-NO" dirty="0"/>
              <a:t> et rapide à </a:t>
            </a:r>
            <a:r>
              <a:rPr lang="nb-NO" dirty="0" err="1"/>
              <a:t>préparer</a:t>
            </a:r>
            <a:r>
              <a:rPr lang="nb-NO" dirty="0"/>
              <a:t>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CCD145-5F03-47AA-873E-9F762E7801A8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55069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Identité</a:t>
            </a:r>
            <a:r>
              <a:rPr lang="nb-NO" dirty="0"/>
              <a:t> et </a:t>
            </a:r>
            <a:r>
              <a:rPr lang="nb-NO" dirty="0" err="1"/>
              <a:t>diversité</a:t>
            </a:r>
            <a:r>
              <a:rPr lang="nb-NO" dirty="0"/>
              <a:t> </a:t>
            </a:r>
            <a:r>
              <a:rPr lang="nb-NO" dirty="0" err="1"/>
              <a:t>culturelle</a:t>
            </a:r>
            <a:endParaRPr lang="nb-NO" dirty="0"/>
          </a:p>
          <a:p>
            <a:r>
              <a:rPr lang="nb-NO" dirty="0" err="1"/>
              <a:t>Pensée</a:t>
            </a:r>
            <a:r>
              <a:rPr lang="nb-NO" dirty="0"/>
              <a:t> </a:t>
            </a:r>
            <a:r>
              <a:rPr lang="nb-NO" dirty="0" err="1"/>
              <a:t>critique</a:t>
            </a:r>
            <a:r>
              <a:rPr lang="nb-NO" dirty="0"/>
              <a:t> et </a:t>
            </a:r>
            <a:r>
              <a:rPr lang="nb-NO" dirty="0" err="1"/>
              <a:t>conscience</a:t>
            </a:r>
            <a:r>
              <a:rPr lang="nb-NO" dirty="0"/>
              <a:t> </a:t>
            </a:r>
            <a:r>
              <a:rPr lang="nb-NO" dirty="0" err="1"/>
              <a:t>éthique</a:t>
            </a:r>
            <a:endParaRPr lang="nb-NO" dirty="0"/>
          </a:p>
          <a:p>
            <a:r>
              <a:rPr lang="nb-NO" dirty="0" err="1"/>
              <a:t>Joie</a:t>
            </a:r>
            <a:r>
              <a:rPr lang="nb-NO" dirty="0"/>
              <a:t> </a:t>
            </a:r>
            <a:r>
              <a:rPr lang="nb-NO" dirty="0" err="1"/>
              <a:t>créative</a:t>
            </a:r>
            <a:r>
              <a:rPr lang="nb-NO" dirty="0"/>
              <a:t>, </a:t>
            </a:r>
            <a:r>
              <a:rPr lang="nb-NO" dirty="0" err="1"/>
              <a:t>participation</a:t>
            </a:r>
            <a:r>
              <a:rPr lang="nb-NO" dirty="0"/>
              <a:t> et </a:t>
            </a:r>
            <a:r>
              <a:rPr lang="nb-NO" dirty="0" err="1"/>
              <a:t>envie</a:t>
            </a:r>
            <a:r>
              <a:rPr lang="nb-NO" dirty="0"/>
              <a:t> </a:t>
            </a:r>
            <a:r>
              <a:rPr lang="nb-NO" dirty="0" err="1"/>
              <a:t>d’exploration</a:t>
            </a:r>
            <a:endParaRPr lang="nb-NO" dirty="0"/>
          </a:p>
          <a:p>
            <a:r>
              <a:rPr lang="nb-NO" dirty="0"/>
              <a:t>Principes </a:t>
            </a:r>
            <a:r>
              <a:rPr lang="nb-NO" dirty="0" err="1"/>
              <a:t>d’enseignement</a:t>
            </a:r>
            <a:r>
              <a:rPr lang="nb-NO" dirty="0"/>
              <a:t>, de </a:t>
            </a:r>
            <a:r>
              <a:rPr lang="nb-NO" dirty="0" err="1"/>
              <a:t>développement</a:t>
            </a:r>
            <a:r>
              <a:rPr lang="nb-NO" dirty="0"/>
              <a:t> et de </a:t>
            </a:r>
            <a:r>
              <a:rPr lang="nb-NO" dirty="0" err="1"/>
              <a:t>formation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CCD145-5F03-47AA-873E-9F762E7801A8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49184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Pertinence</a:t>
            </a:r>
            <a:r>
              <a:rPr lang="nb-NO" dirty="0"/>
              <a:t> de la </a:t>
            </a:r>
            <a:r>
              <a:rPr lang="nb-NO" dirty="0" err="1"/>
              <a:t>matière</a:t>
            </a:r>
            <a:endParaRPr lang="nb-NO" dirty="0"/>
          </a:p>
          <a:p>
            <a:r>
              <a:rPr lang="nb-NO" dirty="0" err="1"/>
              <a:t>Éléments</a:t>
            </a:r>
            <a:r>
              <a:rPr lang="nb-NO" dirty="0"/>
              <a:t> de base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CCD145-5F03-47AA-873E-9F762E7801A8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278103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CCD145-5F03-47AA-873E-9F762E7801A8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80234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Méthode</a:t>
            </a:r>
            <a:r>
              <a:rPr lang="nb-NO" dirty="0"/>
              <a:t> </a:t>
            </a:r>
            <a:r>
              <a:rPr lang="nb-NO" dirty="0" err="1"/>
              <a:t>montrée</a:t>
            </a:r>
            <a:r>
              <a:rPr lang="nb-NO" dirty="0"/>
              <a:t> par les </a:t>
            </a:r>
            <a:r>
              <a:rPr lang="nb-NO" dirty="0" err="1"/>
              <a:t>collègues</a:t>
            </a:r>
            <a:r>
              <a:rPr lang="nb-NO" dirty="0"/>
              <a:t> de </a:t>
            </a:r>
            <a:r>
              <a:rPr lang="nb-NO" dirty="0" err="1"/>
              <a:t>mathématiques</a:t>
            </a:r>
            <a:r>
              <a:rPr lang="nb-NO" dirty="0"/>
              <a:t>, dans le </a:t>
            </a:r>
            <a:r>
              <a:rPr lang="nb-NO" dirty="0" err="1"/>
              <a:t>cadre</a:t>
            </a:r>
            <a:r>
              <a:rPr lang="nb-NO" dirty="0"/>
              <a:t> de «</a:t>
            </a:r>
            <a:r>
              <a:rPr lang="nb-NO" dirty="0" err="1"/>
              <a:t>felleskapende</a:t>
            </a:r>
            <a:r>
              <a:rPr lang="nb-NO" dirty="0"/>
              <a:t> didaktikk» au </a:t>
            </a:r>
            <a:r>
              <a:rPr lang="nb-NO" dirty="0" err="1"/>
              <a:t>collège</a:t>
            </a:r>
            <a:r>
              <a:rPr lang="nb-NO" dirty="0"/>
              <a:t>. </a:t>
            </a:r>
          </a:p>
          <a:p>
            <a:r>
              <a:rPr lang="nb-NO" dirty="0" err="1"/>
              <a:t>Professeur</a:t>
            </a:r>
            <a:r>
              <a:rPr lang="nb-NO" dirty="0"/>
              <a:t> de </a:t>
            </a:r>
            <a:r>
              <a:rPr lang="nb-NO" dirty="0" err="1"/>
              <a:t>mathématiques</a:t>
            </a:r>
            <a:r>
              <a:rPr lang="nb-NO" dirty="0"/>
              <a:t> et </a:t>
            </a:r>
            <a:r>
              <a:rPr lang="nb-NO" dirty="0" err="1"/>
              <a:t>scinces</a:t>
            </a:r>
            <a:r>
              <a:rPr lang="nb-NO" dirty="0"/>
              <a:t> de </a:t>
            </a:r>
            <a:r>
              <a:rPr lang="nb-NO" dirty="0" err="1"/>
              <a:t>l’éducation</a:t>
            </a:r>
            <a:r>
              <a:rPr lang="nb-NO" dirty="0"/>
              <a:t> à Vancouver, Canada.</a:t>
            </a:r>
          </a:p>
          <a:p>
            <a:r>
              <a:rPr lang="nb-NO" dirty="0" err="1"/>
              <a:t>Hanan</a:t>
            </a:r>
            <a:r>
              <a:rPr lang="nb-NO" dirty="0"/>
              <a:t> M. </a:t>
            </a:r>
            <a:r>
              <a:rPr lang="nb-NO" dirty="0" err="1"/>
              <a:t>Abdelrahman</a:t>
            </a:r>
            <a:r>
              <a:rPr lang="nb-NO" dirty="0"/>
              <a:t>, Høgskolelektor </a:t>
            </a:r>
          </a:p>
          <a:p>
            <a:r>
              <a:rPr lang="nb-NO"/>
              <a:t>Høgskolen i Innlandet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CCD145-5F03-47AA-873E-9F762E7801A8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74877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Beaucoup</a:t>
            </a:r>
            <a:r>
              <a:rPr lang="nb-NO" dirty="0"/>
              <a:t> de </a:t>
            </a:r>
            <a:r>
              <a:rPr lang="nb-NO" dirty="0" err="1"/>
              <a:t>littérature</a:t>
            </a:r>
            <a:r>
              <a:rPr lang="nb-NO" dirty="0"/>
              <a:t> en </a:t>
            </a:r>
            <a:r>
              <a:rPr lang="nb-NO" dirty="0" err="1"/>
              <a:t>français</a:t>
            </a:r>
            <a:r>
              <a:rPr lang="nb-NO" dirty="0"/>
              <a:t> au Canada.</a:t>
            </a:r>
          </a:p>
          <a:p>
            <a:r>
              <a:rPr lang="nb-NO" dirty="0"/>
              <a:t>Comme </a:t>
            </a:r>
            <a:r>
              <a:rPr lang="nb-NO" dirty="0" err="1"/>
              <a:t>beaucoup</a:t>
            </a:r>
            <a:r>
              <a:rPr lang="nb-NO" dirty="0"/>
              <a:t> de </a:t>
            </a:r>
            <a:r>
              <a:rPr lang="nb-NO" dirty="0" err="1"/>
              <a:t>méthodes</a:t>
            </a:r>
            <a:r>
              <a:rPr lang="nb-NO" dirty="0"/>
              <a:t>, elle est </a:t>
            </a:r>
            <a:r>
              <a:rPr lang="nb-NO" dirty="0" err="1"/>
              <a:t>applicable</a:t>
            </a:r>
            <a:r>
              <a:rPr lang="nb-NO" dirty="0"/>
              <a:t> / </a:t>
            </a:r>
            <a:r>
              <a:rPr lang="nb-NO" dirty="0" err="1"/>
              <a:t>transposable</a:t>
            </a:r>
            <a:r>
              <a:rPr lang="nb-NO" dirty="0"/>
              <a:t> à </a:t>
            </a:r>
            <a:r>
              <a:rPr lang="nb-NO" dirty="0" err="1"/>
              <a:t>d’autres</a:t>
            </a:r>
            <a:r>
              <a:rPr lang="nb-NO" dirty="0"/>
              <a:t> </a:t>
            </a:r>
            <a:r>
              <a:rPr lang="nb-NO" dirty="0" err="1"/>
              <a:t>matières</a:t>
            </a:r>
            <a:r>
              <a:rPr lang="nb-NO" dirty="0"/>
              <a:t>.</a:t>
            </a:r>
          </a:p>
          <a:p>
            <a:r>
              <a:rPr lang="nb-NO" dirty="0"/>
              <a:t>Avec </a:t>
            </a:r>
            <a:r>
              <a:rPr lang="nb-NO" dirty="0" err="1"/>
              <a:t>l’expérience</a:t>
            </a:r>
            <a:r>
              <a:rPr lang="nb-NO" dirty="0"/>
              <a:t>,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applique</a:t>
            </a:r>
            <a:r>
              <a:rPr lang="nb-NO" dirty="0"/>
              <a:t> </a:t>
            </a:r>
            <a:r>
              <a:rPr lang="nb-NO" dirty="0" err="1"/>
              <a:t>beaucoup</a:t>
            </a:r>
            <a:r>
              <a:rPr lang="nb-NO" dirty="0"/>
              <a:t> de </a:t>
            </a:r>
            <a:r>
              <a:rPr lang="nb-NO" dirty="0" err="1"/>
              <a:t>ces</a:t>
            </a:r>
            <a:r>
              <a:rPr lang="nb-NO" dirty="0"/>
              <a:t> </a:t>
            </a:r>
            <a:r>
              <a:rPr lang="nb-NO" dirty="0" err="1"/>
              <a:t>principes</a:t>
            </a:r>
            <a:r>
              <a:rPr lang="nb-NO" dirty="0"/>
              <a:t> dans </a:t>
            </a:r>
            <a:r>
              <a:rPr lang="nb-NO" dirty="0" err="1"/>
              <a:t>notre</a:t>
            </a:r>
            <a:r>
              <a:rPr lang="nb-NO" dirty="0"/>
              <a:t> </a:t>
            </a:r>
            <a:r>
              <a:rPr lang="nb-NO" dirty="0" err="1"/>
              <a:t>enseignement</a:t>
            </a:r>
            <a:r>
              <a:rPr lang="nb-NO" dirty="0"/>
              <a:t>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CCD145-5F03-47AA-873E-9F762E7801A8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67862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En </a:t>
            </a:r>
            <a:r>
              <a:rPr lang="nb-NO" dirty="0" err="1"/>
              <a:t>groupes</a:t>
            </a:r>
            <a:r>
              <a:rPr lang="nb-NO" dirty="0"/>
              <a:t> de 3. </a:t>
            </a:r>
          </a:p>
          <a:p>
            <a:endParaRPr lang="nb-NO" dirty="0"/>
          </a:p>
          <a:p>
            <a:r>
              <a:rPr lang="nb-NO" dirty="0"/>
              <a:t>Un </a:t>
            </a:r>
            <a:r>
              <a:rPr lang="nb-NO" dirty="0" err="1"/>
              <a:t>feutre</a:t>
            </a:r>
            <a:r>
              <a:rPr lang="nb-NO" dirty="0"/>
              <a:t> par </a:t>
            </a:r>
            <a:r>
              <a:rPr lang="nb-NO" dirty="0" err="1"/>
              <a:t>groupe</a:t>
            </a:r>
            <a:r>
              <a:rPr lang="nb-NO" dirty="0"/>
              <a:t>.</a:t>
            </a:r>
          </a:p>
          <a:p>
            <a:r>
              <a:rPr lang="nb-NO" dirty="0" err="1"/>
              <a:t>Numeros</a:t>
            </a:r>
            <a:r>
              <a:rPr lang="nb-NO" dirty="0"/>
              <a:t> de 1 à 3 dans </a:t>
            </a:r>
            <a:r>
              <a:rPr lang="nb-NO" dirty="0" err="1"/>
              <a:t>chaque</a:t>
            </a:r>
            <a:r>
              <a:rPr lang="nb-NO" dirty="0"/>
              <a:t> </a:t>
            </a:r>
            <a:r>
              <a:rPr lang="nb-NO" dirty="0" err="1"/>
              <a:t>groupe</a:t>
            </a:r>
            <a:r>
              <a:rPr lang="nb-NO" dirty="0"/>
              <a:t>.</a:t>
            </a:r>
          </a:p>
          <a:p>
            <a:r>
              <a:rPr lang="nb-NO" dirty="0"/>
              <a:t>Une </a:t>
            </a:r>
            <a:r>
              <a:rPr lang="nb-NO" dirty="0" err="1"/>
              <a:t>personne</a:t>
            </a:r>
            <a:r>
              <a:rPr lang="nb-NO" dirty="0"/>
              <a:t> </a:t>
            </a:r>
            <a:r>
              <a:rPr lang="nb-NO" dirty="0" err="1"/>
              <a:t>écrit</a:t>
            </a:r>
            <a:r>
              <a:rPr lang="nb-NO" dirty="0"/>
              <a:t> et </a:t>
            </a:r>
            <a:r>
              <a:rPr lang="nb-NO" dirty="0" err="1"/>
              <a:t>tout</a:t>
            </a:r>
            <a:r>
              <a:rPr lang="nb-NO" dirty="0"/>
              <a:t> le </a:t>
            </a:r>
            <a:r>
              <a:rPr lang="nb-NO" dirty="0" err="1"/>
              <a:t>monde</a:t>
            </a:r>
            <a:r>
              <a:rPr lang="nb-NO" dirty="0"/>
              <a:t> </a:t>
            </a:r>
            <a:r>
              <a:rPr lang="nb-NO" dirty="0" err="1"/>
              <a:t>doit</a:t>
            </a:r>
            <a:r>
              <a:rPr lang="nb-NO" dirty="0"/>
              <a:t> </a:t>
            </a:r>
            <a:r>
              <a:rPr lang="nb-NO" dirty="0" err="1"/>
              <a:t>être</a:t>
            </a:r>
            <a:r>
              <a:rPr lang="nb-NO" dirty="0"/>
              <a:t> </a:t>
            </a:r>
            <a:r>
              <a:rPr lang="nb-NO" dirty="0" err="1"/>
              <a:t>debout</a:t>
            </a:r>
            <a:r>
              <a:rPr lang="nb-NO"/>
              <a:t>.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CCD145-5F03-47AA-873E-9F762E7801A8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60478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NO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CCD145-5F03-47AA-873E-9F762E7801A8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569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700E55C-8E07-B063-FF2C-41E54E03B7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87A873C-FAA6-E230-2D09-975B73AA85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D225C93-A0FF-8420-0FD5-AED58A27B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2BEB-75AC-472E-BC0A-6B2D397C9C42}" type="datetimeFigureOut">
              <a:rPr lang="nb-NO" smtClean="0"/>
              <a:t>24.09.2025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5F3D3DE-6E11-1734-4E9C-77865D6D8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3962BB6-C6E2-B532-2108-03C58D45C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4236-B3D0-47E4-9E99-1E6F947DB0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4266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907052-0E45-7EF0-7691-AE0A231D9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344F66-1500-C556-C720-AE4AC63929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9B75401-8FC6-5DFD-3A41-38B0645A2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2BEB-75AC-472E-BC0A-6B2D397C9C42}" type="datetimeFigureOut">
              <a:rPr lang="nb-NO" smtClean="0"/>
              <a:t>24.09.2025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DE3CE6A-6CB9-B47D-AA65-A2DA9E5B2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B87FA2-138B-1455-E924-EBD69EEBC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4236-B3D0-47E4-9E99-1E6F947DB0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6296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C2BAE2-795B-B981-8D7E-42FA9058D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162C09B-7F5F-E475-63DE-1F417A2EB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B3412AD-0250-9E42-D05F-3F064D58D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2BEB-75AC-472E-BC0A-6B2D397C9C42}" type="datetimeFigureOut">
              <a:rPr lang="nb-NO" smtClean="0"/>
              <a:t>24.09.2025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F5C10CB-1249-6172-2EC1-5DD49B5F6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92F7232-D93D-EAFA-402D-195E31D6D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4236-B3D0-47E4-9E99-1E6F947DB0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6813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5E18F4-F493-BAE7-A09F-0199D473E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6A58072-5EF9-1057-289D-CCDFBF50AD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FF981DF-D6C5-FC3D-AE25-14F51359A3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B2396ED-8D76-74A2-5318-D799E4652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2BEB-75AC-472E-BC0A-6B2D397C9C42}" type="datetimeFigureOut">
              <a:rPr lang="nb-NO" smtClean="0"/>
              <a:t>24.09.2025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B910DAC-2570-253C-469C-DCC0D7335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0FAE2C8-153A-BE05-B0D6-42D04D823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4236-B3D0-47E4-9E99-1E6F947DB0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4516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ECC3A44-46DC-748C-6A2A-F0C1F8B71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09BD448-716F-C082-D8C8-4E0964730C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3918211-1BBA-0DF5-7753-14B2365831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083606B-77CB-CCD4-DF7B-B48C0996E3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DB5C13A-88F6-E003-4155-62096BAB3D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0D1AA677-64EA-1406-4B22-CEDE1A35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2BEB-75AC-472E-BC0A-6B2D397C9C42}" type="datetimeFigureOut">
              <a:rPr lang="nb-NO" smtClean="0"/>
              <a:t>24.09.2025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6C75CEAE-44BD-23FB-60F4-E2072BDDE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79705E7-10A4-AA39-7C61-BC39ABC0E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4236-B3D0-47E4-9E99-1E6F947DB0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5645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305DD8-079D-9193-4F4D-134BC3803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F89D230-5A70-9D54-5532-B78332EE6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2BEB-75AC-472E-BC0A-6B2D397C9C42}" type="datetimeFigureOut">
              <a:rPr lang="nb-NO" smtClean="0"/>
              <a:t>24.09.2025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3ED908E-55B9-D91C-097D-EE1AA88D0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ABC77FF-81C6-5DB4-E645-CFE130E2C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4236-B3D0-47E4-9E99-1E6F947DB0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8725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D48442D4-64D5-8EDF-D10B-017838A4F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2BEB-75AC-472E-BC0A-6B2D397C9C42}" type="datetimeFigureOut">
              <a:rPr lang="nb-NO" smtClean="0"/>
              <a:t>24.09.2025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285AAB7-B715-7C2D-7FD4-654B8675F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0727526-95C2-95C2-3AD1-F7005C204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4236-B3D0-47E4-9E99-1E6F947DB0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0958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686F10-4A89-35D0-555B-4BAFD0C19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36851BC-0A70-61FD-152F-72EDC307E2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F71C686-3727-52A9-F1A6-C0CF1D1ED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4439188-70A6-A01D-C6F4-889FC38AF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2BEB-75AC-472E-BC0A-6B2D397C9C42}" type="datetimeFigureOut">
              <a:rPr lang="nb-NO" smtClean="0"/>
              <a:t>24.09.2025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7EE0A0F-912C-BEE8-EC3A-0168816D9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60F802E-4206-131A-20C3-E723A52AD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4236-B3D0-47E4-9E99-1E6F947DB0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7210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ABBCB6-F674-00B6-640B-6E72EE11F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99940B12-C911-99FA-1434-960256DA14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2A07288A-EE3D-F7E5-37BB-A5DEE044B6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D73BBC2-E1B1-8400-EB43-B84E947B6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2BEB-75AC-472E-BC0A-6B2D397C9C42}" type="datetimeFigureOut">
              <a:rPr lang="nb-NO" smtClean="0"/>
              <a:t>24.09.2025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D8CA9D0-4E9E-A661-5B4F-AC68FC62C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A4952B2-351C-A75C-77B5-BED7544B2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4236-B3D0-47E4-9E99-1E6F947DB0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480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116037-AD40-7269-F87D-2A02B4EA0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4F145EB-F406-0E0A-E92C-C93B2B5F9B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AD750A4-F710-9282-022B-CD0902989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2BEB-75AC-472E-BC0A-6B2D397C9C42}" type="datetimeFigureOut">
              <a:rPr lang="nb-NO" smtClean="0"/>
              <a:t>24.09.2025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7C23F10-87D7-AF89-2253-51DD2C841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5D2AA12-F635-1DB7-8F8E-24DEB4CF2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4236-B3D0-47E4-9E99-1E6F947DB0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1194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2F6617BE-5BA3-70E4-B163-B120F4C92F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A288B90-AE56-0CE6-E3C4-70FCD98D44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2803A32-394B-62DF-F083-2285120F5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72BEB-75AC-472E-BC0A-6B2D397C9C42}" type="datetimeFigureOut">
              <a:rPr lang="nb-NO" smtClean="0"/>
              <a:t>24.09.2025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CF42C97-F4E3-F23B-150D-16B317533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517496B-2688-888C-7693-A0D5572C5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A4236-B3D0-47E4-9E99-1E6F947DB0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4785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07EA7F1-182E-5725-3DAE-603BB1C26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4D304C2-ED6A-790A-9C95-213797201F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B77B386-8933-4620-BE53-8D489D97CB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172BEB-75AC-472E-BC0A-6B2D397C9C42}" type="datetimeFigureOut">
              <a:rPr lang="nb-NO" smtClean="0"/>
              <a:t>24.09.2025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2C607F8-6A08-EF1A-B84C-9426629A4E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EC37F7B-CA99-091A-6D88-0CD0111905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1A4236-B3D0-47E4-9E99-1E6F947DB06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5514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dir.no/lk20/overordnet-del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dir.no/lk20/fsp01-0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gjeringen.no/contentassets/dcc936e85f4c43bf90ecf0bafabb00a8/no/pdfs/stm202320240034000dddpdfs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dir.no/lk20/fsp01-04/kompetansemaal-og-vurdering/kv966" TargetMode="External"/><Relationship Id="rId2" Type="http://schemas.openxmlformats.org/officeDocument/2006/relationships/hyperlink" Target="https://www.udir.no/lk20/fsp01-04/kompetansemaal-og-vurdering/kv965" TargetMode="Externa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nstitutta.com/s-informer/la-classe-collabo-reflexive-en-mathematiques-ou-comment-amener-nos-eleves-a-reflechir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heelofnames.com/" TargetMode="External"/><Relationship Id="rId2" Type="http://schemas.openxmlformats.org/officeDocument/2006/relationships/hyperlink" Target="https://www.classtools.net/random-group-generator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ckerwheel.com/tools/random-number-generator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itutta.com/s-informer/la-classe-collabo-reflexive-mise-en-pratique-ca-donne-quoi" TargetMode="External"/><Relationship Id="rId2" Type="http://schemas.openxmlformats.org/officeDocument/2006/relationships/hyperlink" Target="https://www.matematikksenteret.no/bygge-tenkende-klassero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hiof.no/fss/leringsressurser/grunnleggende-ferdigheter/skriving/index.html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dir.no/lk20/fsp01-04" TargetMode="External"/><Relationship Id="rId2" Type="http://schemas.openxmlformats.org/officeDocument/2006/relationships/hyperlink" Target="https://www.udir.no/lk20/overordnet-del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regjeringen.no/contentassets/dcc936e85f4c43bf90ecf0bafabb00a8/no/pdfs/stm202320240034000dddpdfs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7BC02E-37D1-8ADD-7E60-6E42B6D902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4000" kern="100" dirty="0"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Travaux d’écriture sur des t</a:t>
            </a:r>
            <a:r>
              <a:rPr lang="fr-FR" sz="40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ableaux verticaux en FLE pour aussi favoriser l’apprentissage collaboratif. </a:t>
            </a:r>
            <a:br>
              <a:rPr lang="fr-NO" sz="4000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fr-NO" sz="400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5CC7680-E156-CF74-6D4E-A6BC3CC7F7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04958"/>
            <a:ext cx="9144000" cy="1189418"/>
          </a:xfrm>
        </p:spPr>
        <p:txBody>
          <a:bodyPr>
            <a:normAutofit/>
          </a:bodyPr>
          <a:lstStyle/>
          <a:p>
            <a:r>
              <a:rPr lang="nb-NO" sz="3200" i="1" kern="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Skrivetrening med bruk av vertikale tavler for også å fremme felleskapet i fransktimer.</a:t>
            </a:r>
            <a:endParaRPr lang="fr-NO" sz="32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E60F9D0-2ECF-C8BE-5825-A782D1F67D0A}"/>
              </a:ext>
            </a:extLst>
          </p:cNvPr>
          <p:cNvSpPr txBox="1"/>
          <p:nvPr/>
        </p:nvSpPr>
        <p:spPr>
          <a:xfrm>
            <a:off x="8778240" y="5566205"/>
            <a:ext cx="23230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Amélie Gabarre</a:t>
            </a:r>
          </a:p>
          <a:p>
            <a:r>
              <a:rPr lang="nb-NO" dirty="0"/>
              <a:t>Åretta Ungdomsskole</a:t>
            </a:r>
          </a:p>
        </p:txBody>
      </p:sp>
    </p:spTree>
    <p:extLst>
      <p:ext uri="{BB962C8B-B14F-4D97-AF65-F5344CB8AC3E}">
        <p14:creationId xmlns:p14="http://schemas.microsoft.com/office/powerpoint/2010/main" val="269339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DED342-B7BF-0B01-40F1-3846AD58F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 du workshop</a:t>
            </a:r>
            <a:endParaRPr lang="fr-NO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08D91CE-6EEC-9D4A-8057-6F8B7CB9C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Les </a:t>
            </a:r>
            <a:r>
              <a:rPr lang="nb-NO" dirty="0" err="1"/>
              <a:t>textes</a:t>
            </a:r>
            <a:r>
              <a:rPr lang="nb-NO" dirty="0"/>
              <a:t> </a:t>
            </a:r>
            <a:r>
              <a:rPr lang="nb-NO" dirty="0" err="1"/>
              <a:t>officiels</a:t>
            </a:r>
            <a:endParaRPr lang="nb-NO" dirty="0"/>
          </a:p>
          <a:p>
            <a:r>
              <a:rPr lang="nb-NO" dirty="0"/>
              <a:t>La </a:t>
            </a:r>
            <a:r>
              <a:rPr lang="nb-NO" dirty="0" err="1"/>
              <a:t>classe</a:t>
            </a:r>
            <a:r>
              <a:rPr lang="nb-NO" dirty="0"/>
              <a:t> </a:t>
            </a:r>
            <a:r>
              <a:rPr lang="nb-NO" dirty="0" err="1"/>
              <a:t>collabo-réflexive</a:t>
            </a:r>
            <a:r>
              <a:rPr lang="nb-NO" dirty="0"/>
              <a:t> et les </a:t>
            </a:r>
            <a:r>
              <a:rPr lang="nb-NO" dirty="0" err="1"/>
              <a:t>tableaux</a:t>
            </a:r>
            <a:r>
              <a:rPr lang="nb-NO" dirty="0"/>
              <a:t> </a:t>
            </a:r>
            <a:r>
              <a:rPr lang="nb-NO" dirty="0" err="1"/>
              <a:t>verticaux</a:t>
            </a:r>
            <a:endParaRPr lang="nb-NO" dirty="0"/>
          </a:p>
          <a:p>
            <a:r>
              <a:rPr lang="nb-NO" dirty="0" err="1"/>
              <a:t>Expériences</a:t>
            </a:r>
            <a:r>
              <a:rPr lang="nb-NO" dirty="0"/>
              <a:t> et </a:t>
            </a:r>
            <a:r>
              <a:rPr lang="nb-NO" dirty="0" err="1"/>
              <a:t>exemples</a:t>
            </a:r>
            <a:r>
              <a:rPr lang="nb-NO" dirty="0"/>
              <a:t> </a:t>
            </a:r>
            <a:r>
              <a:rPr lang="nb-NO" dirty="0" err="1"/>
              <a:t>d’utilisation</a:t>
            </a:r>
            <a:r>
              <a:rPr lang="nb-NO" dirty="0"/>
              <a:t> en FLE</a:t>
            </a:r>
          </a:p>
          <a:p>
            <a:r>
              <a:rPr lang="nb-NO" dirty="0" err="1"/>
              <a:t>Exemples</a:t>
            </a:r>
            <a:r>
              <a:rPr lang="nb-NO" dirty="0"/>
              <a:t> </a:t>
            </a:r>
            <a:r>
              <a:rPr lang="nb-NO" dirty="0" err="1"/>
              <a:t>pratiques</a:t>
            </a:r>
            <a:r>
              <a:rPr lang="nb-NO" dirty="0"/>
              <a:t> en </a:t>
            </a:r>
            <a:r>
              <a:rPr lang="nb-NO" dirty="0" err="1"/>
              <a:t>groupes</a:t>
            </a:r>
            <a:endParaRPr lang="nb-NO" dirty="0"/>
          </a:p>
          <a:p>
            <a:r>
              <a:rPr lang="nb-NO" dirty="0"/>
              <a:t>Questions / </a:t>
            </a:r>
            <a:r>
              <a:rPr lang="nb-NO" dirty="0" err="1"/>
              <a:t>réflexions</a:t>
            </a:r>
            <a:r>
              <a:rPr lang="nb-NO" dirty="0"/>
              <a:t> / </a:t>
            </a:r>
            <a:r>
              <a:rPr lang="nb-NO" dirty="0" err="1"/>
              <a:t>préparation</a:t>
            </a:r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30236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F65656-196D-87DA-09E7-D23237C59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 dirty="0"/>
              <a:t>Les textes officiels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FB05D5-C292-41E2-6CAA-90C95DF87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noProof="0" dirty="0"/>
              <a:t>Partie générale du programme d’enseignement</a:t>
            </a:r>
          </a:p>
          <a:p>
            <a:pPr lvl="1"/>
            <a:r>
              <a:rPr lang="fr-FR" noProof="0" dirty="0"/>
              <a:t>L’enseignement doit permettre aux élèves de parler pour pouvoir réfléchir, donner du sens, communiquer et créer du lien avec les autres.</a:t>
            </a:r>
          </a:p>
          <a:p>
            <a:pPr lvl="1"/>
            <a:r>
              <a:rPr lang="fr-FR" noProof="0" dirty="0"/>
              <a:t>Développer la pensée critique et scientifique</a:t>
            </a:r>
          </a:p>
          <a:p>
            <a:pPr lvl="1"/>
            <a:r>
              <a:rPr lang="fr-FR" noProof="0" dirty="0"/>
              <a:t>Participation et envie d’exploration</a:t>
            </a:r>
          </a:p>
          <a:p>
            <a:pPr lvl="1"/>
            <a:r>
              <a:rPr lang="fr-FR" noProof="0" dirty="0"/>
              <a:t>La coopération développe de nouvelles pensées.</a:t>
            </a:r>
          </a:p>
          <a:p>
            <a:pPr lvl="1"/>
            <a:r>
              <a:rPr lang="fr-FR" noProof="0" dirty="0"/>
              <a:t>Défis pratiques</a:t>
            </a:r>
          </a:p>
          <a:p>
            <a:pPr lvl="1"/>
            <a:r>
              <a:rPr lang="fr-FR" noProof="0" dirty="0"/>
              <a:t>Une vaste gamme d’activités</a:t>
            </a:r>
          </a:p>
          <a:p>
            <a:pPr marL="457200" lvl="1" indent="0">
              <a:buNone/>
            </a:pPr>
            <a:br>
              <a:rPr lang="fr-FR" noProof="0" dirty="0"/>
            </a:br>
            <a:endParaRPr lang="fr-FR" noProof="0" dirty="0"/>
          </a:p>
          <a:p>
            <a:pPr marL="457200" lvl="1" indent="0">
              <a:buNone/>
            </a:pPr>
            <a:r>
              <a:rPr lang="fr-FR" sz="1800" noProof="0" dirty="0">
                <a:hlinkClick r:id="rId3"/>
              </a:rPr>
              <a:t>Overordnet del – verdier og prinsipper for grunnopplæringen | udir.no</a:t>
            </a:r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035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427FC3-65E2-8D45-7FA0-C70B70B96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Les </a:t>
            </a:r>
            <a:r>
              <a:rPr lang="nb-NO" dirty="0" err="1"/>
              <a:t>textes</a:t>
            </a:r>
            <a:r>
              <a:rPr lang="nb-NO" dirty="0"/>
              <a:t> </a:t>
            </a:r>
            <a:r>
              <a:rPr lang="nb-NO" dirty="0" err="1"/>
              <a:t>officiels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007A05B-6296-C78C-FE27-6F4EFF8FBD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noProof="0" dirty="0"/>
              <a:t>Programme</a:t>
            </a:r>
            <a:r>
              <a:rPr lang="nb-NO" dirty="0"/>
              <a:t> des </a:t>
            </a:r>
            <a:r>
              <a:rPr lang="fr-FR" noProof="0" dirty="0"/>
              <a:t>langues étrangères</a:t>
            </a:r>
          </a:p>
          <a:p>
            <a:pPr lvl="1"/>
            <a:r>
              <a:rPr lang="fr-FR" noProof="0" dirty="0"/>
              <a:t>Une partie centrale de l’apprentissage d’une langue se retrouve aussi dans le fait d’explorer et de penser de façon critique quant à l’utilisation de ressources, aides et stratégies d’apprentissage. </a:t>
            </a:r>
          </a:p>
          <a:p>
            <a:pPr lvl="1"/>
            <a:r>
              <a:rPr lang="nb-NO" dirty="0" err="1"/>
              <a:t>Diversité</a:t>
            </a:r>
            <a:r>
              <a:rPr lang="nb-NO" dirty="0"/>
              <a:t> </a:t>
            </a:r>
            <a:r>
              <a:rPr lang="nb-NO" dirty="0" err="1"/>
              <a:t>culturelle</a:t>
            </a:r>
            <a:endParaRPr lang="nb-NO" dirty="0"/>
          </a:p>
          <a:p>
            <a:pPr lvl="1"/>
            <a:r>
              <a:rPr lang="nb-NO" dirty="0" err="1"/>
              <a:t>Compétence</a:t>
            </a:r>
            <a:r>
              <a:rPr lang="nb-NO" dirty="0"/>
              <a:t> </a:t>
            </a:r>
            <a:r>
              <a:rPr lang="nb-NO" dirty="0" err="1"/>
              <a:t>interculturelle</a:t>
            </a:r>
            <a:r>
              <a:rPr lang="nb-NO" dirty="0"/>
              <a:t>, à la </a:t>
            </a:r>
            <a:r>
              <a:rPr lang="nb-NO" dirty="0" err="1"/>
              <a:t>fois</a:t>
            </a:r>
            <a:r>
              <a:rPr lang="nb-NO" dirty="0"/>
              <a:t> </a:t>
            </a:r>
            <a:r>
              <a:rPr lang="nb-NO" dirty="0" err="1"/>
              <a:t>locale</a:t>
            </a:r>
            <a:r>
              <a:rPr lang="nb-NO" dirty="0"/>
              <a:t> et globale. </a:t>
            </a:r>
          </a:p>
          <a:p>
            <a:pPr lvl="1"/>
            <a:r>
              <a:rPr lang="nb-NO" dirty="0"/>
              <a:t>Exploration</a:t>
            </a:r>
          </a:p>
          <a:p>
            <a:pPr lvl="1"/>
            <a:r>
              <a:rPr lang="nb-NO" dirty="0" err="1"/>
              <a:t>Apprentissage</a:t>
            </a:r>
            <a:r>
              <a:rPr lang="nb-NO" dirty="0"/>
              <a:t> </a:t>
            </a:r>
            <a:r>
              <a:rPr lang="nb-NO" dirty="0" err="1"/>
              <a:t>créatif</a:t>
            </a:r>
            <a:r>
              <a:rPr lang="nb-NO" dirty="0"/>
              <a:t> et </a:t>
            </a:r>
            <a:r>
              <a:rPr lang="nb-NO" dirty="0" err="1"/>
              <a:t>critique</a:t>
            </a:r>
            <a:endParaRPr lang="nb-NO" dirty="0"/>
          </a:p>
          <a:p>
            <a:pPr lvl="1"/>
            <a:r>
              <a:rPr lang="nb-NO" dirty="0" err="1"/>
              <a:t>Structures</a:t>
            </a:r>
            <a:r>
              <a:rPr lang="nb-NO" dirty="0"/>
              <a:t> de </a:t>
            </a:r>
            <a:r>
              <a:rPr lang="nb-NO" dirty="0" err="1"/>
              <a:t>langues</a:t>
            </a:r>
            <a:r>
              <a:rPr lang="nb-NO" dirty="0"/>
              <a:t>, </a:t>
            </a:r>
            <a:r>
              <a:rPr lang="nb-NO" dirty="0" err="1"/>
              <a:t>écrire</a:t>
            </a:r>
            <a:r>
              <a:rPr lang="nb-NO" dirty="0"/>
              <a:t>, lire</a:t>
            </a:r>
          </a:p>
          <a:p>
            <a:pPr marL="457200" lvl="1" indent="0">
              <a:buNone/>
            </a:pPr>
            <a:endParaRPr lang="nb-NO" dirty="0"/>
          </a:p>
          <a:p>
            <a:pPr marL="457200" lvl="1" indent="0">
              <a:buNone/>
            </a:pPr>
            <a:r>
              <a:rPr lang="nb-NO" sz="1800" dirty="0">
                <a:hlinkClick r:id="rId3"/>
              </a:rPr>
              <a:t>Læreplan i fremmedspråk (FSP01‑04) | udir.no</a:t>
            </a:r>
            <a:endParaRPr lang="nb-NO" sz="1800" dirty="0"/>
          </a:p>
          <a:p>
            <a:pPr lvl="1"/>
            <a:endParaRPr lang="nb-NO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58204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349B17-B23E-B729-C610-E69F6DEA8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Avis </a:t>
            </a:r>
            <a:r>
              <a:rPr lang="nb-NO" dirty="0" err="1"/>
              <a:t>parlementaire</a:t>
            </a:r>
            <a:r>
              <a:rPr lang="nb-NO" dirty="0"/>
              <a:t> n°34 «Une </a:t>
            </a:r>
            <a:r>
              <a:rPr lang="nb-NO" dirty="0" err="1"/>
              <a:t>école</a:t>
            </a:r>
            <a:r>
              <a:rPr lang="nb-NO" dirty="0"/>
              <a:t> </a:t>
            </a:r>
            <a:r>
              <a:rPr lang="nb-NO" dirty="0" err="1"/>
              <a:t>plus</a:t>
            </a:r>
            <a:r>
              <a:rPr lang="nb-NO" dirty="0"/>
              <a:t> </a:t>
            </a:r>
            <a:r>
              <a:rPr lang="nb-NO" dirty="0" err="1"/>
              <a:t>pratique</a:t>
            </a:r>
            <a:r>
              <a:rPr lang="nb-NO" dirty="0"/>
              <a:t>»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2D92DE5-7412-595F-DFB9-8209EDA461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Besoin</a:t>
            </a:r>
            <a:r>
              <a:rPr lang="nb-NO" dirty="0"/>
              <a:t> </a:t>
            </a:r>
            <a:r>
              <a:rPr lang="nb-NO" dirty="0" err="1"/>
              <a:t>d’un</a:t>
            </a:r>
            <a:r>
              <a:rPr lang="nb-NO" dirty="0"/>
              <a:t> </a:t>
            </a:r>
            <a:r>
              <a:rPr lang="nb-NO" dirty="0" err="1"/>
              <a:t>apprentissage</a:t>
            </a:r>
            <a:r>
              <a:rPr lang="nb-NO" dirty="0"/>
              <a:t> </a:t>
            </a:r>
            <a:r>
              <a:rPr lang="nb-NO" dirty="0" err="1"/>
              <a:t>plus</a:t>
            </a:r>
            <a:r>
              <a:rPr lang="nb-NO" dirty="0"/>
              <a:t> </a:t>
            </a:r>
            <a:r>
              <a:rPr lang="nb-NO" dirty="0" err="1"/>
              <a:t>pratique</a:t>
            </a:r>
            <a:r>
              <a:rPr lang="nb-NO" dirty="0"/>
              <a:t> et </a:t>
            </a:r>
            <a:r>
              <a:rPr lang="nb-NO" dirty="0" err="1"/>
              <a:t>motivant</a:t>
            </a:r>
            <a:r>
              <a:rPr lang="nb-NO" dirty="0"/>
              <a:t> </a:t>
            </a:r>
          </a:p>
          <a:p>
            <a:r>
              <a:rPr lang="nb-NO" dirty="0"/>
              <a:t>Pose des questions sur la </a:t>
            </a:r>
            <a:r>
              <a:rPr lang="nb-NO" dirty="0" err="1"/>
              <a:t>pertinence</a:t>
            </a:r>
            <a:r>
              <a:rPr lang="nb-NO" dirty="0"/>
              <a:t> de </a:t>
            </a:r>
            <a:r>
              <a:rPr lang="nb-NO" dirty="0" err="1"/>
              <a:t>l’apprentissage</a:t>
            </a:r>
            <a:r>
              <a:rPr lang="nb-NO" dirty="0"/>
              <a:t> des </a:t>
            </a:r>
            <a:r>
              <a:rPr lang="nb-NO" dirty="0" err="1"/>
              <a:t>langues</a:t>
            </a:r>
            <a:r>
              <a:rPr lang="nb-NO" dirty="0"/>
              <a:t> </a:t>
            </a:r>
            <a:r>
              <a:rPr lang="nb-NO" dirty="0" err="1"/>
              <a:t>étrangères</a:t>
            </a:r>
            <a:r>
              <a:rPr lang="nb-NO" dirty="0"/>
              <a:t>.</a:t>
            </a:r>
          </a:p>
          <a:p>
            <a:r>
              <a:rPr lang="nb-NO" dirty="0" err="1"/>
              <a:t>Renforcer</a:t>
            </a:r>
            <a:r>
              <a:rPr lang="nb-NO" dirty="0"/>
              <a:t> la </a:t>
            </a:r>
            <a:r>
              <a:rPr lang="nb-NO" dirty="0" err="1"/>
              <a:t>lecture</a:t>
            </a:r>
            <a:r>
              <a:rPr lang="nb-NO" dirty="0"/>
              <a:t> et </a:t>
            </a:r>
            <a:r>
              <a:rPr lang="nb-NO" dirty="0" err="1"/>
              <a:t>l’écriture</a:t>
            </a:r>
            <a:endParaRPr lang="nb-NO" dirty="0"/>
          </a:p>
          <a:p>
            <a:r>
              <a:rPr lang="nb-NO" dirty="0" err="1"/>
              <a:t>Développer</a:t>
            </a:r>
            <a:r>
              <a:rPr lang="nb-NO" dirty="0"/>
              <a:t> les </a:t>
            </a:r>
            <a:r>
              <a:rPr lang="nb-NO" dirty="0" err="1"/>
              <a:t>compténces</a:t>
            </a:r>
            <a:r>
              <a:rPr lang="nb-NO" dirty="0"/>
              <a:t> </a:t>
            </a:r>
            <a:r>
              <a:rPr lang="nb-NO" dirty="0" err="1"/>
              <a:t>sociales</a:t>
            </a:r>
            <a:r>
              <a:rPr lang="nb-NO" dirty="0"/>
              <a:t> des </a:t>
            </a:r>
            <a:r>
              <a:rPr lang="nb-NO" dirty="0" err="1"/>
              <a:t>élèves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sz="1800" dirty="0">
                <a:hlinkClick r:id="rId3"/>
              </a:rPr>
              <a:t>Meld. St. 34 (2023–2024)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4009476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AB4E4D5-93F0-1779-5B6F-EBF1F870F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Objectifs</a:t>
            </a:r>
            <a:r>
              <a:rPr lang="nb-NO" dirty="0"/>
              <a:t> de </a:t>
            </a:r>
            <a:r>
              <a:rPr lang="nb-NO" dirty="0" err="1"/>
              <a:t>compétences</a:t>
            </a:r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6112CA5-6BBE-81FC-6C93-817ED63129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Nivå 1	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E2943EF8-621E-3B65-0EC9-0747AF40A7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4"/>
            <a:ext cx="5157787" cy="4171147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skrive enkle tekster (…) med og uten hjelpemidler</a:t>
            </a:r>
          </a:p>
          <a:p>
            <a:r>
              <a:rPr lang="nb-NO" dirty="0"/>
              <a:t>bruke enkle språklige strukturer, regler for (…) rettskriving og språkets offisielle alfabet eller tegn for å kommunisere på en situasjonstilpasset måte</a:t>
            </a:r>
          </a:p>
          <a:p>
            <a:r>
              <a:rPr lang="nb-NO" dirty="0"/>
              <a:t>bruke relevante lærings- og kommunikasjonsstrategier, digitale ressurser og erfaringer fra tidligere språklæring i læringsprosessen</a:t>
            </a:r>
          </a:p>
          <a:p>
            <a:pPr marL="0" indent="0">
              <a:buNone/>
            </a:pPr>
            <a:r>
              <a:rPr lang="nn-NO" sz="2100" dirty="0">
                <a:hlinkClick r:id="rId2"/>
              </a:rPr>
              <a:t>Kompetansemål etter nivå I - Læreplan i </a:t>
            </a:r>
            <a:r>
              <a:rPr lang="nn-NO" sz="2100" dirty="0" err="1">
                <a:hlinkClick r:id="rId2"/>
              </a:rPr>
              <a:t>fremmedspråk</a:t>
            </a:r>
            <a:r>
              <a:rPr lang="nn-NO" sz="2100" dirty="0">
                <a:hlinkClick r:id="rId2"/>
              </a:rPr>
              <a:t> (FSP01-04) | udir.no</a:t>
            </a:r>
            <a:endParaRPr lang="nn-NO" sz="2100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ADA80CA0-7A38-825E-BE61-802CEA963F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/>
              <a:t>Nivå 2</a:t>
            </a:r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D35E3307-A441-C6CF-5A81-9B9E20341D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987800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skrive ulike teksttyper (…) med og uten hjelpemidler</a:t>
            </a:r>
          </a:p>
          <a:p>
            <a:r>
              <a:rPr lang="nb-NO" dirty="0"/>
              <a:t>bruke grunnleggende språklige strukturer, regler for (…) rettskriving og språkets offisielle alfabet eller tegn for å kommunisere på en situasjonstilpasset måte</a:t>
            </a:r>
          </a:p>
          <a:p>
            <a:r>
              <a:rPr lang="nb-NO" dirty="0"/>
              <a:t>bruke relevante lærings- og kommunikasjonsstrategier, digitale ressurser og erfaringer fra tidligere språklæring i læringsprosessen</a:t>
            </a:r>
          </a:p>
          <a:p>
            <a:pPr marL="0" indent="0">
              <a:buNone/>
            </a:pPr>
            <a:r>
              <a:rPr lang="nn-NO" sz="2100" dirty="0">
                <a:hlinkClick r:id="rId3"/>
              </a:rPr>
              <a:t>Kompetansemål etter nivå II - Læreplan i </a:t>
            </a:r>
            <a:r>
              <a:rPr lang="nn-NO" sz="2100" dirty="0" err="1">
                <a:hlinkClick r:id="rId3"/>
              </a:rPr>
              <a:t>fremmedspråk</a:t>
            </a:r>
            <a:r>
              <a:rPr lang="nn-NO" sz="2100" dirty="0">
                <a:hlinkClick r:id="rId3"/>
              </a:rPr>
              <a:t> (FSP01-04) | udir.no</a:t>
            </a:r>
            <a:endParaRPr lang="nb-NO" sz="21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992348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08F9CC-12E4-EB90-13BA-9B18FF157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La </a:t>
            </a:r>
            <a:r>
              <a:rPr lang="nb-NO" dirty="0" err="1"/>
              <a:t>classe</a:t>
            </a:r>
            <a:r>
              <a:rPr lang="nb-NO" dirty="0"/>
              <a:t> </a:t>
            </a:r>
            <a:r>
              <a:rPr lang="nb-NO" dirty="0" err="1"/>
              <a:t>collabo-réflexive</a:t>
            </a:r>
            <a:endParaRPr lang="fr-NO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D77B96-AF81-FC35-45AA-50D60AACC0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Méthode</a:t>
            </a:r>
            <a:r>
              <a:rPr lang="nb-NO" dirty="0"/>
              <a:t> de Peter Liljedahl</a:t>
            </a:r>
          </a:p>
          <a:p>
            <a:pPr lvl="1"/>
            <a:r>
              <a:rPr lang="nb-NO" dirty="0" err="1"/>
              <a:t>Travail</a:t>
            </a:r>
            <a:r>
              <a:rPr lang="nb-NO" dirty="0"/>
              <a:t> en </a:t>
            </a:r>
            <a:r>
              <a:rPr lang="nb-NO" dirty="0" err="1"/>
              <a:t>groupe</a:t>
            </a:r>
            <a:endParaRPr lang="nb-NO" dirty="0"/>
          </a:p>
          <a:p>
            <a:pPr lvl="1"/>
            <a:r>
              <a:rPr lang="nb-NO" dirty="0" err="1"/>
              <a:t>L’enseignant</a:t>
            </a:r>
            <a:r>
              <a:rPr lang="nb-NO" dirty="0"/>
              <a:t> a </a:t>
            </a:r>
            <a:r>
              <a:rPr lang="nb-NO" dirty="0" err="1"/>
              <a:t>une</a:t>
            </a:r>
            <a:r>
              <a:rPr lang="nb-NO" dirty="0"/>
              <a:t> </a:t>
            </a:r>
            <a:r>
              <a:rPr lang="nb-NO" dirty="0" err="1"/>
              <a:t>vue</a:t>
            </a:r>
            <a:r>
              <a:rPr lang="nb-NO" dirty="0"/>
              <a:t> </a:t>
            </a:r>
            <a:r>
              <a:rPr lang="nb-NO" dirty="0" err="1"/>
              <a:t>d’ensemble</a:t>
            </a:r>
            <a:r>
              <a:rPr lang="nb-NO" dirty="0"/>
              <a:t> et guide les </a:t>
            </a:r>
            <a:r>
              <a:rPr lang="nb-NO" dirty="0" err="1"/>
              <a:t>élèves</a:t>
            </a:r>
            <a:endParaRPr lang="nb-NO" dirty="0"/>
          </a:p>
          <a:p>
            <a:pPr lvl="1"/>
            <a:r>
              <a:rPr lang="nb-NO" dirty="0" err="1"/>
              <a:t>Méthode</a:t>
            </a:r>
            <a:r>
              <a:rPr lang="nb-NO" dirty="0"/>
              <a:t> </a:t>
            </a:r>
            <a:r>
              <a:rPr lang="nb-NO" dirty="0" err="1"/>
              <a:t>dévelopée</a:t>
            </a:r>
            <a:r>
              <a:rPr lang="nb-NO" dirty="0"/>
              <a:t> </a:t>
            </a:r>
            <a:r>
              <a:rPr lang="nb-NO" dirty="0" err="1"/>
              <a:t>pour</a:t>
            </a:r>
            <a:r>
              <a:rPr lang="nb-NO" dirty="0"/>
              <a:t> </a:t>
            </a:r>
            <a:r>
              <a:rPr lang="nb-NO" dirty="0" err="1"/>
              <a:t>l’enseignement</a:t>
            </a:r>
            <a:r>
              <a:rPr lang="nb-NO" dirty="0"/>
              <a:t> des </a:t>
            </a:r>
            <a:r>
              <a:rPr lang="nb-NO" dirty="0" err="1"/>
              <a:t>mathématiques</a:t>
            </a:r>
            <a:r>
              <a:rPr lang="nb-NO" dirty="0"/>
              <a:t>, mais </a:t>
            </a:r>
            <a:r>
              <a:rPr lang="nb-NO" dirty="0" err="1"/>
              <a:t>peut</a:t>
            </a:r>
            <a:r>
              <a:rPr lang="nb-NO" dirty="0"/>
              <a:t> </a:t>
            </a:r>
            <a:r>
              <a:rPr lang="nb-NO" dirty="0" err="1"/>
              <a:t>être</a:t>
            </a:r>
            <a:r>
              <a:rPr lang="nb-NO" dirty="0"/>
              <a:t> </a:t>
            </a:r>
            <a:r>
              <a:rPr lang="nb-NO" dirty="0" err="1"/>
              <a:t>utilisée</a:t>
            </a:r>
            <a:r>
              <a:rPr lang="nb-NO" dirty="0"/>
              <a:t> </a:t>
            </a:r>
            <a:r>
              <a:rPr lang="nb-NO" dirty="0" err="1"/>
              <a:t>pour</a:t>
            </a:r>
            <a:r>
              <a:rPr lang="nb-NO" dirty="0"/>
              <a:t> </a:t>
            </a:r>
            <a:r>
              <a:rPr lang="nb-NO" dirty="0" err="1"/>
              <a:t>d’autres</a:t>
            </a:r>
            <a:r>
              <a:rPr lang="nb-NO" dirty="0"/>
              <a:t> </a:t>
            </a:r>
            <a:r>
              <a:rPr lang="nb-NO" dirty="0" err="1"/>
              <a:t>matières</a:t>
            </a:r>
            <a:endParaRPr lang="nb-NO" dirty="0"/>
          </a:p>
          <a:p>
            <a:pPr lvl="1"/>
            <a:r>
              <a:rPr lang="nb-NO" dirty="0"/>
              <a:t>Sentiment de </a:t>
            </a:r>
            <a:r>
              <a:rPr lang="nb-NO" dirty="0" err="1"/>
              <a:t>réussite</a:t>
            </a:r>
            <a:r>
              <a:rPr lang="nb-NO" dirty="0"/>
              <a:t> </a:t>
            </a:r>
            <a:r>
              <a:rPr lang="nb-NO" dirty="0" err="1"/>
              <a:t>pour</a:t>
            </a:r>
            <a:r>
              <a:rPr lang="nb-NO" dirty="0"/>
              <a:t> </a:t>
            </a:r>
            <a:r>
              <a:rPr lang="nb-NO" dirty="0" err="1"/>
              <a:t>tous</a:t>
            </a:r>
            <a:r>
              <a:rPr lang="nb-NO" dirty="0"/>
              <a:t> les </a:t>
            </a:r>
            <a:r>
              <a:rPr lang="nb-NO" dirty="0" err="1"/>
              <a:t>élèves</a:t>
            </a:r>
            <a:endParaRPr lang="nb-NO" dirty="0"/>
          </a:p>
          <a:p>
            <a:pPr marL="457200" lvl="1" indent="0">
              <a:buNone/>
            </a:pPr>
            <a:endParaRPr lang="nb-NO" dirty="0"/>
          </a:p>
          <a:p>
            <a:r>
              <a:rPr lang="nb-NO" dirty="0"/>
              <a:t>14 </a:t>
            </a:r>
            <a:r>
              <a:rPr lang="nb-NO" dirty="0" err="1"/>
              <a:t>principes</a:t>
            </a:r>
            <a:endParaRPr lang="nb-NO" dirty="0"/>
          </a:p>
          <a:p>
            <a:endParaRPr lang="fr-NO" dirty="0"/>
          </a:p>
        </p:txBody>
      </p:sp>
    </p:spTree>
    <p:extLst>
      <p:ext uri="{BB962C8B-B14F-4D97-AF65-F5344CB8AC3E}">
        <p14:creationId xmlns:p14="http://schemas.microsoft.com/office/powerpoint/2010/main" val="1312444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0983A7B2-5852-3BDC-1209-6B666B41BD9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6895" y="89012"/>
            <a:ext cx="4998209" cy="6466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D239B8DC-F34F-AA58-8EBC-A2E839C141C1}"/>
              </a:ext>
            </a:extLst>
          </p:cNvPr>
          <p:cNvSpPr txBox="1"/>
          <p:nvPr/>
        </p:nvSpPr>
        <p:spPr>
          <a:xfrm>
            <a:off x="8772144" y="4810749"/>
            <a:ext cx="3419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hlinkClick r:id="rId4"/>
              </a:rPr>
              <a:t>La classe collabo-réflexive en mathématiques ou comment amener nos élèves à réfléchir | Institut TA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70574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F8F231-5E77-D3F0-26A6-CC9141870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Exemples</a:t>
            </a:r>
            <a:r>
              <a:rPr lang="nb-NO" dirty="0"/>
              <a:t> en FLE</a:t>
            </a:r>
            <a:endParaRPr lang="fr-NO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82F5BC-D666-75CA-A216-C8414852BA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Groupes </a:t>
            </a:r>
            <a:r>
              <a:rPr lang="nb-NO" dirty="0" err="1"/>
              <a:t>aléatoires</a:t>
            </a:r>
            <a:endParaRPr lang="nb-NO" dirty="0"/>
          </a:p>
          <a:p>
            <a:pPr lvl="1"/>
            <a:r>
              <a:rPr lang="nb-NO" dirty="0" err="1"/>
              <a:t>Piocher</a:t>
            </a:r>
            <a:r>
              <a:rPr lang="nb-NO" dirty="0"/>
              <a:t> les </a:t>
            </a:r>
            <a:r>
              <a:rPr lang="nb-NO" dirty="0" err="1"/>
              <a:t>noms</a:t>
            </a:r>
            <a:r>
              <a:rPr lang="nb-NO" dirty="0"/>
              <a:t> des </a:t>
            </a:r>
            <a:r>
              <a:rPr lang="nb-NO" dirty="0" err="1"/>
              <a:t>élèves</a:t>
            </a:r>
            <a:endParaRPr lang="nb-NO" dirty="0"/>
          </a:p>
          <a:p>
            <a:pPr lvl="1"/>
            <a:r>
              <a:rPr lang="en-US" dirty="0">
                <a:hlinkClick r:id="rId2"/>
              </a:rPr>
              <a:t>Random Group Generator (split list of names into teams)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Wheel of Names | Random name picker</a:t>
            </a:r>
            <a:endParaRPr lang="nb-NO" dirty="0"/>
          </a:p>
          <a:p>
            <a:pPr lvl="1"/>
            <a:r>
              <a:rPr lang="en-US" dirty="0">
                <a:hlinkClick r:id="rId4"/>
              </a:rPr>
              <a:t>https://</a:t>
            </a:r>
            <a:r>
              <a:rPr lang="en-US" dirty="0" err="1">
                <a:hlinkClick r:id="rId4"/>
              </a:rPr>
              <a:t>pickerwheel.com</a:t>
            </a:r>
            <a:r>
              <a:rPr lang="en-US" dirty="0">
                <a:hlinkClick r:id="rId4"/>
              </a:rPr>
              <a:t>/tools/random-number-generator/</a:t>
            </a:r>
            <a:r>
              <a:rPr lang="nb-NO" dirty="0"/>
              <a:t> </a:t>
            </a:r>
            <a:endParaRPr lang="en-US" dirty="0"/>
          </a:p>
          <a:p>
            <a:pPr lvl="1"/>
            <a:r>
              <a:rPr lang="en-US" dirty="0"/>
              <a:t>“</a:t>
            </a:r>
            <a:r>
              <a:rPr lang="en-US" dirty="0" err="1"/>
              <a:t>Trouve</a:t>
            </a:r>
            <a:r>
              <a:rPr lang="en-US" dirty="0"/>
              <a:t> </a:t>
            </a:r>
            <a:r>
              <a:rPr lang="en-US" dirty="0" err="1"/>
              <a:t>quelqu’un</a:t>
            </a:r>
            <a:r>
              <a:rPr lang="en-US" dirty="0"/>
              <a:t> qui…”</a:t>
            </a:r>
          </a:p>
          <a:p>
            <a:pPr lvl="1"/>
            <a:r>
              <a:rPr lang="en-US" dirty="0"/>
              <a:t>Image / mot(-s) </a:t>
            </a:r>
            <a:r>
              <a:rPr lang="en-US" dirty="0" err="1"/>
              <a:t>ou</a:t>
            </a:r>
            <a:r>
              <a:rPr lang="en-US" dirty="0"/>
              <a:t> phrase(-s)</a:t>
            </a:r>
            <a:endParaRPr lang="nb-NO" dirty="0"/>
          </a:p>
          <a:p>
            <a:r>
              <a:rPr lang="nb-NO" dirty="0" err="1"/>
              <a:t>Tableaux</a:t>
            </a:r>
            <a:r>
              <a:rPr lang="nb-NO" dirty="0"/>
              <a:t> </a:t>
            </a:r>
            <a:r>
              <a:rPr lang="nb-NO" dirty="0" err="1"/>
              <a:t>verticaux</a:t>
            </a:r>
            <a:endParaRPr lang="nb-NO" dirty="0"/>
          </a:p>
          <a:p>
            <a:pPr lvl="1"/>
            <a:r>
              <a:rPr lang="nb-NO" dirty="0"/>
              <a:t>Sur les murs</a:t>
            </a:r>
          </a:p>
          <a:p>
            <a:pPr lvl="1"/>
            <a:r>
              <a:rPr lang="nb-NO" dirty="0" err="1"/>
              <a:t>Espace</a:t>
            </a:r>
            <a:r>
              <a:rPr lang="nb-NO" dirty="0"/>
              <a:t> entre </a:t>
            </a:r>
            <a:r>
              <a:rPr lang="nb-NO" dirty="0" err="1"/>
              <a:t>chaque</a:t>
            </a:r>
            <a:r>
              <a:rPr lang="nb-NO" dirty="0"/>
              <a:t> </a:t>
            </a:r>
            <a:r>
              <a:rPr lang="nb-NO" dirty="0" err="1"/>
              <a:t>tableau</a:t>
            </a:r>
            <a:endParaRPr lang="nb-NO" dirty="0"/>
          </a:p>
          <a:p>
            <a:pPr lvl="1"/>
            <a:r>
              <a:rPr lang="nb-NO" dirty="0" err="1"/>
              <a:t>Un</a:t>
            </a:r>
            <a:r>
              <a:rPr lang="nb-NO" dirty="0"/>
              <a:t> </a:t>
            </a:r>
            <a:r>
              <a:rPr lang="nb-NO" dirty="0" err="1"/>
              <a:t>feutre</a:t>
            </a:r>
            <a:r>
              <a:rPr lang="nb-NO" dirty="0"/>
              <a:t> par </a:t>
            </a:r>
            <a:r>
              <a:rPr lang="nb-NO" dirty="0" err="1"/>
              <a:t>groupe</a:t>
            </a:r>
            <a:endParaRPr lang="nb-NO" dirty="0"/>
          </a:p>
          <a:p>
            <a:pPr lvl="1"/>
            <a:r>
              <a:rPr lang="nb-NO" dirty="0"/>
              <a:t>Alternatives: </a:t>
            </a:r>
            <a:r>
              <a:rPr lang="nb-NO" dirty="0" err="1"/>
              <a:t>feuilles</a:t>
            </a:r>
            <a:r>
              <a:rPr lang="nb-NO" dirty="0"/>
              <a:t> A3 </a:t>
            </a:r>
            <a:r>
              <a:rPr lang="nb-NO" dirty="0" err="1"/>
              <a:t>plastifiées</a:t>
            </a:r>
            <a:endParaRPr lang="fr-NO" dirty="0"/>
          </a:p>
        </p:txBody>
      </p:sp>
    </p:spTree>
    <p:extLst>
      <p:ext uri="{BB962C8B-B14F-4D97-AF65-F5344CB8AC3E}">
        <p14:creationId xmlns:p14="http://schemas.microsoft.com/office/powerpoint/2010/main" val="1590727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715CD59-F498-23E5-5380-463B1A76A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 dirty="0" err="1">
                <a:latin typeface="+mj-lt"/>
                <a:ea typeface="+mj-ea"/>
                <a:cs typeface="+mj-cs"/>
              </a:rPr>
              <a:t>Exercice</a:t>
            </a:r>
            <a:r>
              <a:rPr lang="en-US" sz="3600" kern="1200" dirty="0">
                <a:latin typeface="+mj-lt"/>
                <a:ea typeface="+mj-ea"/>
                <a:cs typeface="+mj-cs"/>
              </a:rPr>
              <a:t> pratique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A17D50C9-99D9-FBF7-F1B4-7E4261DC47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777316" y="1308867"/>
            <a:ext cx="6780700" cy="4237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346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56A789-EAE2-CE3F-FE04-34416A27F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Exercice</a:t>
            </a:r>
            <a:r>
              <a:rPr lang="nb-NO" dirty="0"/>
              <a:t> </a:t>
            </a:r>
            <a:r>
              <a:rPr lang="nb-NO" dirty="0" err="1"/>
              <a:t>pratique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950265D-A353-88C2-0F14-8F701FD4B2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J’ai</a:t>
            </a:r>
            <a:r>
              <a:rPr lang="nb-NO" dirty="0"/>
              <a:t> </a:t>
            </a:r>
            <a:r>
              <a:rPr lang="nb-NO" dirty="0" err="1"/>
              <a:t>un</a:t>
            </a:r>
            <a:r>
              <a:rPr lang="nb-NO" dirty="0"/>
              <a:t> hamster.</a:t>
            </a:r>
          </a:p>
          <a:p>
            <a:r>
              <a:rPr lang="nb-NO" dirty="0"/>
              <a:t>Le weekend </a:t>
            </a:r>
            <a:r>
              <a:rPr lang="nb-NO" dirty="0" err="1"/>
              <a:t>dernier</a:t>
            </a:r>
            <a:r>
              <a:rPr lang="nb-NO" dirty="0"/>
              <a:t>, </a:t>
            </a:r>
            <a:r>
              <a:rPr lang="nb-NO" dirty="0" err="1"/>
              <a:t>j’ai</a:t>
            </a:r>
            <a:r>
              <a:rPr lang="nb-NO" dirty="0"/>
              <a:t> </a:t>
            </a:r>
            <a:r>
              <a:rPr lang="nb-NO" dirty="0" err="1"/>
              <a:t>acheté</a:t>
            </a:r>
            <a:r>
              <a:rPr lang="nb-NO" dirty="0"/>
              <a:t> des </a:t>
            </a:r>
            <a:r>
              <a:rPr lang="nb-NO" dirty="0" err="1"/>
              <a:t>fleurs</a:t>
            </a:r>
            <a:r>
              <a:rPr lang="nb-NO" dirty="0"/>
              <a:t> </a:t>
            </a:r>
            <a:r>
              <a:rPr lang="nb-NO" dirty="0" err="1"/>
              <a:t>blanches</a:t>
            </a:r>
            <a:r>
              <a:rPr lang="nb-NO" dirty="0"/>
              <a:t> </a:t>
            </a:r>
            <a:r>
              <a:rPr lang="nb-NO" dirty="0" err="1"/>
              <a:t>pour</a:t>
            </a:r>
            <a:r>
              <a:rPr lang="nb-NO" dirty="0"/>
              <a:t> </a:t>
            </a:r>
            <a:r>
              <a:rPr lang="nb-NO" dirty="0" err="1"/>
              <a:t>ma</a:t>
            </a:r>
            <a:r>
              <a:rPr lang="nb-NO" dirty="0"/>
              <a:t> </a:t>
            </a:r>
            <a:r>
              <a:rPr lang="nb-NO" dirty="0" err="1"/>
              <a:t>mère</a:t>
            </a:r>
            <a:r>
              <a:rPr lang="nb-NO" dirty="0"/>
              <a:t>.</a:t>
            </a:r>
          </a:p>
          <a:p>
            <a:r>
              <a:rPr lang="nb-NO" dirty="0" err="1"/>
              <a:t>Quand</a:t>
            </a:r>
            <a:r>
              <a:rPr lang="nb-NO" dirty="0"/>
              <a:t> </a:t>
            </a:r>
            <a:r>
              <a:rPr lang="nb-NO" dirty="0" err="1"/>
              <a:t>j’étais</a:t>
            </a:r>
            <a:r>
              <a:rPr lang="nb-NO" dirty="0"/>
              <a:t> </a:t>
            </a:r>
            <a:r>
              <a:rPr lang="nb-NO" dirty="0" err="1"/>
              <a:t>petite</a:t>
            </a:r>
            <a:r>
              <a:rPr lang="nb-NO" dirty="0"/>
              <a:t>,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n’avait</a:t>
            </a:r>
            <a:r>
              <a:rPr lang="nb-NO" dirty="0"/>
              <a:t> pas de </a:t>
            </a:r>
            <a:r>
              <a:rPr lang="nb-NO" dirty="0" err="1"/>
              <a:t>téléphone</a:t>
            </a:r>
            <a:r>
              <a:rPr lang="nb-NO" dirty="0"/>
              <a:t> portable. </a:t>
            </a:r>
          </a:p>
        </p:txBody>
      </p:sp>
    </p:spTree>
    <p:extLst>
      <p:ext uri="{BB962C8B-B14F-4D97-AF65-F5344CB8AC3E}">
        <p14:creationId xmlns:p14="http://schemas.microsoft.com/office/powerpoint/2010/main" val="1617676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A45008A-942B-1BCF-67D5-C46CFD27A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43467"/>
            <a:ext cx="12192000" cy="744836"/>
          </a:xfr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Autres</a:t>
            </a:r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exemples</a:t>
            </a:r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d’activités</a:t>
            </a:r>
            <a:r>
              <a:rPr lang="en-US" sz="32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avec les tableaux </a:t>
            </a:r>
            <a:r>
              <a:rPr lang="en-US" sz="32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verticaux</a:t>
            </a:r>
            <a:endParaRPr lang="en-US" sz="32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88C0C363-6DD0-0084-AB71-2C3E9DC59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3395" y="1675227"/>
            <a:ext cx="7385210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236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7A5435D4-C78E-5F65-DC0C-C861BAE16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43467"/>
            <a:ext cx="12192000" cy="744836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nb-NO" sz="3200" dirty="0" err="1">
                <a:solidFill>
                  <a:schemeClr val="bg1"/>
                </a:solidFill>
              </a:rPr>
              <a:t>Autres</a:t>
            </a:r>
            <a:r>
              <a:rPr lang="nb-NO" sz="3200" dirty="0">
                <a:solidFill>
                  <a:schemeClr val="bg1"/>
                </a:solidFill>
              </a:rPr>
              <a:t> </a:t>
            </a:r>
            <a:r>
              <a:rPr lang="nb-NO" sz="3200" dirty="0" err="1">
                <a:solidFill>
                  <a:schemeClr val="bg1"/>
                </a:solidFill>
              </a:rPr>
              <a:t>exemples</a:t>
            </a:r>
            <a:r>
              <a:rPr lang="nb-NO" sz="3200" dirty="0">
                <a:solidFill>
                  <a:schemeClr val="bg1"/>
                </a:solidFill>
              </a:rPr>
              <a:t> </a:t>
            </a:r>
            <a:r>
              <a:rPr lang="nb-NO" sz="3200" dirty="0" err="1">
                <a:solidFill>
                  <a:schemeClr val="bg1"/>
                </a:solidFill>
              </a:rPr>
              <a:t>d’activités</a:t>
            </a:r>
            <a:r>
              <a:rPr lang="nb-NO" sz="3200" dirty="0">
                <a:solidFill>
                  <a:schemeClr val="bg1"/>
                </a:solidFill>
              </a:rPr>
              <a:t> avec les </a:t>
            </a:r>
            <a:r>
              <a:rPr lang="nb-NO" sz="3200" dirty="0" err="1">
                <a:solidFill>
                  <a:schemeClr val="bg1"/>
                </a:solidFill>
              </a:rPr>
              <a:t>tableaux</a:t>
            </a:r>
            <a:r>
              <a:rPr lang="nb-NO" sz="3200" dirty="0">
                <a:solidFill>
                  <a:schemeClr val="bg1"/>
                </a:solidFill>
              </a:rPr>
              <a:t> </a:t>
            </a:r>
            <a:r>
              <a:rPr lang="nb-NO" sz="3200" dirty="0" err="1">
                <a:solidFill>
                  <a:schemeClr val="bg1"/>
                </a:solidFill>
              </a:rPr>
              <a:t>verticaux</a:t>
            </a:r>
            <a:endParaRPr lang="nb-NO" sz="3200" dirty="0">
              <a:solidFill>
                <a:schemeClr val="bg1"/>
              </a:solidFill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42C9A070-E7E8-E601-7A79-F3401C35C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801" y="1675227"/>
            <a:ext cx="8788398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2424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A8B579-CFD6-6DF6-2C33-F6B1E5DE4D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13771"/>
            <a:ext cx="12192000" cy="774355"/>
          </a:xfr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nb-NO" sz="3200" dirty="0" err="1">
                <a:solidFill>
                  <a:schemeClr val="bg1"/>
                </a:solidFill>
              </a:rPr>
              <a:t>Autres</a:t>
            </a:r>
            <a:r>
              <a:rPr lang="nb-NO" sz="3200" dirty="0">
                <a:solidFill>
                  <a:schemeClr val="bg1"/>
                </a:solidFill>
              </a:rPr>
              <a:t> </a:t>
            </a:r>
            <a:r>
              <a:rPr lang="nb-NO" sz="3200" dirty="0" err="1">
                <a:solidFill>
                  <a:schemeClr val="bg1"/>
                </a:solidFill>
              </a:rPr>
              <a:t>exemples</a:t>
            </a:r>
            <a:r>
              <a:rPr lang="nb-NO" sz="3200" dirty="0">
                <a:solidFill>
                  <a:schemeClr val="bg1"/>
                </a:solidFill>
              </a:rPr>
              <a:t> </a:t>
            </a:r>
            <a:r>
              <a:rPr lang="nb-NO" sz="3200" dirty="0" err="1">
                <a:solidFill>
                  <a:schemeClr val="bg1"/>
                </a:solidFill>
              </a:rPr>
              <a:t>d’activités</a:t>
            </a:r>
            <a:r>
              <a:rPr lang="nb-NO" sz="3200" dirty="0">
                <a:solidFill>
                  <a:schemeClr val="bg1"/>
                </a:solidFill>
              </a:rPr>
              <a:t> avec les </a:t>
            </a:r>
            <a:r>
              <a:rPr lang="nb-NO" sz="3200" dirty="0" err="1">
                <a:solidFill>
                  <a:schemeClr val="bg1"/>
                </a:solidFill>
              </a:rPr>
              <a:t>tableaux</a:t>
            </a:r>
            <a:r>
              <a:rPr lang="nb-NO" sz="3200" dirty="0">
                <a:solidFill>
                  <a:schemeClr val="bg1"/>
                </a:solidFill>
              </a:rPr>
              <a:t> </a:t>
            </a:r>
            <a:r>
              <a:rPr lang="nb-NO" sz="3200" dirty="0" err="1">
                <a:solidFill>
                  <a:schemeClr val="bg1"/>
                </a:solidFill>
              </a:rPr>
              <a:t>verticaux</a:t>
            </a:r>
            <a:endParaRPr lang="nb-NO" sz="3200" dirty="0">
              <a:solidFill>
                <a:schemeClr val="bg1"/>
              </a:solidFill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6B4CFEC-E1FB-97BF-0F32-3A090F692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253" y="2043318"/>
            <a:ext cx="10515600" cy="4351338"/>
          </a:xfrm>
        </p:spPr>
        <p:txBody>
          <a:bodyPr/>
          <a:lstStyle/>
          <a:p>
            <a:r>
              <a:rPr lang="nb-NO" dirty="0" err="1"/>
              <a:t>Description</a:t>
            </a:r>
            <a:r>
              <a:rPr lang="nb-NO" dirty="0"/>
              <a:t> </a:t>
            </a:r>
            <a:r>
              <a:rPr lang="nb-NO" dirty="0" err="1"/>
              <a:t>d’une</a:t>
            </a:r>
            <a:r>
              <a:rPr lang="nb-NO" dirty="0"/>
              <a:t> image</a:t>
            </a:r>
          </a:p>
          <a:p>
            <a:r>
              <a:rPr lang="nb-NO" dirty="0"/>
              <a:t>«</a:t>
            </a:r>
            <a:r>
              <a:rPr lang="nb-NO" dirty="0" err="1"/>
              <a:t>Rajoute</a:t>
            </a:r>
            <a:r>
              <a:rPr lang="nb-NO" dirty="0"/>
              <a:t> </a:t>
            </a:r>
            <a:r>
              <a:rPr lang="nb-NO" dirty="0" err="1"/>
              <a:t>une</a:t>
            </a:r>
            <a:r>
              <a:rPr lang="nb-NO" dirty="0"/>
              <a:t> </a:t>
            </a:r>
            <a:r>
              <a:rPr lang="nb-NO" dirty="0" err="1"/>
              <a:t>phrase</a:t>
            </a:r>
            <a:r>
              <a:rPr lang="nb-NO" dirty="0"/>
              <a:t>»</a:t>
            </a:r>
          </a:p>
          <a:p>
            <a:pPr lvl="1"/>
            <a:r>
              <a:rPr lang="nb-NO" dirty="0"/>
              <a:t>Les </a:t>
            </a:r>
            <a:r>
              <a:rPr lang="nb-NO" dirty="0" err="1"/>
              <a:t>groupes</a:t>
            </a:r>
            <a:r>
              <a:rPr lang="nb-NO" dirty="0"/>
              <a:t> tournent et </a:t>
            </a:r>
            <a:r>
              <a:rPr lang="nb-NO" dirty="0" err="1"/>
              <a:t>complètent</a:t>
            </a:r>
            <a:r>
              <a:rPr lang="nb-NO" dirty="0"/>
              <a:t> les </a:t>
            </a:r>
            <a:r>
              <a:rPr lang="nb-NO" dirty="0" err="1"/>
              <a:t>autres</a:t>
            </a:r>
            <a:r>
              <a:rPr lang="nb-NO" dirty="0"/>
              <a:t> </a:t>
            </a:r>
            <a:r>
              <a:rPr lang="nb-NO" dirty="0" err="1"/>
              <a:t>tableaux</a:t>
            </a:r>
            <a:endParaRPr lang="nb-NO" dirty="0"/>
          </a:p>
          <a:p>
            <a:r>
              <a:rPr lang="nb-NO" dirty="0"/>
              <a:t>Faire </a:t>
            </a:r>
            <a:r>
              <a:rPr lang="nb-NO" dirty="0" err="1"/>
              <a:t>une</a:t>
            </a:r>
            <a:r>
              <a:rPr lang="nb-NO" dirty="0"/>
              <a:t> carte mentale</a:t>
            </a:r>
          </a:p>
          <a:p>
            <a:r>
              <a:rPr lang="nb-NO" dirty="0" err="1"/>
              <a:t>Mots-clés</a:t>
            </a:r>
            <a:r>
              <a:rPr lang="nb-NO" dirty="0"/>
              <a:t> sur </a:t>
            </a:r>
            <a:r>
              <a:rPr lang="nb-NO" dirty="0" err="1"/>
              <a:t>un</a:t>
            </a:r>
            <a:r>
              <a:rPr lang="nb-NO" dirty="0"/>
              <a:t> </a:t>
            </a:r>
            <a:r>
              <a:rPr lang="nb-NO" dirty="0" err="1"/>
              <a:t>thème</a:t>
            </a:r>
            <a:r>
              <a:rPr lang="nb-NO" dirty="0"/>
              <a:t> </a:t>
            </a:r>
            <a:r>
              <a:rPr lang="nb-NO" dirty="0" err="1"/>
              <a:t>donné</a:t>
            </a: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25511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C695EB2-186A-5587-68CF-331108134D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Réflexions</a:t>
            </a:r>
            <a:r>
              <a:rPr lang="nb-NO" dirty="0"/>
              <a:t> sur le </a:t>
            </a:r>
            <a:r>
              <a:rPr lang="nb-NO" dirty="0" err="1"/>
              <a:t>travail</a:t>
            </a:r>
            <a:r>
              <a:rPr lang="nb-NO" dirty="0"/>
              <a:t> de </a:t>
            </a:r>
            <a:r>
              <a:rPr lang="nb-NO" dirty="0" err="1"/>
              <a:t>groupe</a:t>
            </a:r>
            <a:endParaRPr lang="nb-NO" dirty="0"/>
          </a:p>
          <a:p>
            <a:r>
              <a:rPr lang="nb-NO" dirty="0"/>
              <a:t>Posters</a:t>
            </a:r>
          </a:p>
          <a:p>
            <a:r>
              <a:rPr lang="nb-NO" dirty="0"/>
              <a:t>Films</a:t>
            </a:r>
          </a:p>
          <a:p>
            <a:r>
              <a:rPr lang="nb-NO" dirty="0" err="1"/>
              <a:t>Réflexions</a:t>
            </a:r>
            <a:r>
              <a:rPr lang="nb-NO" dirty="0"/>
              <a:t> sur le </a:t>
            </a:r>
            <a:r>
              <a:rPr lang="nb-NO" dirty="0" err="1"/>
              <a:t>contenu</a:t>
            </a:r>
            <a:endParaRPr lang="nb-NO" dirty="0"/>
          </a:p>
          <a:p>
            <a:r>
              <a:rPr lang="nb-NO" dirty="0"/>
              <a:t>Production </a:t>
            </a:r>
            <a:r>
              <a:rPr lang="nb-NO" dirty="0" err="1"/>
              <a:t>écrite</a:t>
            </a:r>
            <a:r>
              <a:rPr lang="nb-NO" dirty="0"/>
              <a:t> ou orale à </a:t>
            </a:r>
            <a:r>
              <a:rPr lang="nb-NO" dirty="0" err="1"/>
              <a:t>partir</a:t>
            </a:r>
            <a:r>
              <a:rPr lang="nb-NO" dirty="0"/>
              <a:t> de </a:t>
            </a:r>
            <a:r>
              <a:rPr lang="nb-NO" dirty="0" err="1"/>
              <a:t>mots-clés</a:t>
            </a:r>
            <a:endParaRPr lang="nb-NO" dirty="0"/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81A0018A-23AA-3370-44ED-56369DFD4A8B}"/>
              </a:ext>
            </a:extLst>
          </p:cNvPr>
          <p:cNvSpPr txBox="1">
            <a:spLocks/>
          </p:cNvSpPr>
          <p:nvPr/>
        </p:nvSpPr>
        <p:spPr>
          <a:xfrm>
            <a:off x="0" y="681037"/>
            <a:ext cx="12192000" cy="77435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3200" dirty="0" err="1">
                <a:solidFill>
                  <a:schemeClr val="bg1"/>
                </a:solidFill>
              </a:rPr>
              <a:t>Exemples</a:t>
            </a:r>
            <a:r>
              <a:rPr lang="nb-NO" sz="3200" dirty="0">
                <a:solidFill>
                  <a:schemeClr val="bg1"/>
                </a:solidFill>
              </a:rPr>
              <a:t> </a:t>
            </a:r>
            <a:r>
              <a:rPr lang="nb-NO" sz="3200" dirty="0" err="1">
                <a:solidFill>
                  <a:schemeClr val="bg1"/>
                </a:solidFill>
              </a:rPr>
              <a:t>d’approfondissement</a:t>
            </a:r>
            <a:r>
              <a:rPr lang="nb-NO" sz="32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59237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301CDFB-CCDE-99D6-5E28-6BECB7E18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Ce</a:t>
            </a:r>
            <a:r>
              <a:rPr lang="nb-NO" dirty="0"/>
              <a:t> </a:t>
            </a:r>
            <a:r>
              <a:rPr lang="nb-NO" dirty="0" err="1"/>
              <a:t>qu’en</a:t>
            </a:r>
            <a:r>
              <a:rPr lang="nb-NO" dirty="0"/>
              <a:t> </a:t>
            </a:r>
            <a:r>
              <a:rPr lang="nb-NO" dirty="0" err="1"/>
              <a:t>disent</a:t>
            </a:r>
            <a:r>
              <a:rPr lang="nb-NO" dirty="0"/>
              <a:t> </a:t>
            </a:r>
            <a:r>
              <a:rPr lang="nb-NO" dirty="0" err="1"/>
              <a:t>mes</a:t>
            </a:r>
            <a:r>
              <a:rPr lang="nb-NO" dirty="0"/>
              <a:t> </a:t>
            </a:r>
            <a:r>
              <a:rPr lang="nb-NO" dirty="0" err="1"/>
              <a:t>élèves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5A2C06E-453B-9D75-7B06-AE57FF4D7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nb-NO" dirty="0"/>
              <a:t>Les </a:t>
            </a:r>
            <a:r>
              <a:rPr lang="nb-NO" dirty="0" err="1"/>
              <a:t>exercices</a:t>
            </a:r>
            <a:r>
              <a:rPr lang="nb-NO" dirty="0"/>
              <a:t> sont </a:t>
            </a:r>
            <a:r>
              <a:rPr lang="nb-NO" dirty="0" err="1"/>
              <a:t>plus</a:t>
            </a:r>
            <a:r>
              <a:rPr lang="nb-NO" dirty="0"/>
              <a:t> amusants.</a:t>
            </a:r>
          </a:p>
          <a:p>
            <a:pPr lvl="0"/>
            <a:r>
              <a:rPr lang="nb-NO" dirty="0" err="1"/>
              <a:t>C’est</a:t>
            </a:r>
            <a:r>
              <a:rPr lang="nb-NO" dirty="0"/>
              <a:t> </a:t>
            </a:r>
            <a:r>
              <a:rPr lang="nb-NO" dirty="0" err="1"/>
              <a:t>mieux</a:t>
            </a:r>
            <a:r>
              <a:rPr lang="nb-NO" dirty="0"/>
              <a:t> </a:t>
            </a:r>
            <a:r>
              <a:rPr lang="nb-NO" dirty="0" err="1"/>
              <a:t>d’être</a:t>
            </a:r>
            <a:r>
              <a:rPr lang="nb-NO" dirty="0"/>
              <a:t> </a:t>
            </a:r>
            <a:r>
              <a:rPr lang="nb-NO" dirty="0" err="1"/>
              <a:t>debout</a:t>
            </a:r>
            <a:r>
              <a:rPr lang="nb-NO" dirty="0"/>
              <a:t> </a:t>
            </a:r>
            <a:r>
              <a:rPr lang="nb-NO" dirty="0" err="1"/>
              <a:t>que</a:t>
            </a:r>
            <a:r>
              <a:rPr lang="nb-NO" dirty="0"/>
              <a:t> de rester </a:t>
            </a:r>
            <a:r>
              <a:rPr lang="nb-NO" dirty="0" err="1"/>
              <a:t>assis</a:t>
            </a:r>
            <a:r>
              <a:rPr lang="nb-NO" dirty="0"/>
              <a:t>.</a:t>
            </a:r>
          </a:p>
          <a:p>
            <a:pPr lvl="0"/>
            <a:r>
              <a:rPr lang="nb-NO" dirty="0"/>
              <a:t>On a </a:t>
            </a:r>
            <a:r>
              <a:rPr lang="nb-NO" dirty="0" err="1"/>
              <a:t>l’impression</a:t>
            </a:r>
            <a:r>
              <a:rPr lang="nb-NO" dirty="0"/>
              <a:t> </a:t>
            </a:r>
            <a:r>
              <a:rPr lang="nb-NO" dirty="0" err="1"/>
              <a:t>d’être</a:t>
            </a:r>
            <a:r>
              <a:rPr lang="nb-NO" dirty="0"/>
              <a:t> </a:t>
            </a:r>
            <a:r>
              <a:rPr lang="nb-NO" dirty="0" err="1"/>
              <a:t>libre</a:t>
            </a:r>
            <a:r>
              <a:rPr lang="nb-NO" dirty="0"/>
              <a:t>.</a:t>
            </a:r>
          </a:p>
          <a:p>
            <a:pPr lvl="0"/>
            <a:r>
              <a:rPr lang="nb-NO" dirty="0"/>
              <a:t>On </a:t>
            </a:r>
            <a:r>
              <a:rPr lang="nb-NO" dirty="0" err="1"/>
              <a:t>parle</a:t>
            </a:r>
            <a:r>
              <a:rPr lang="nb-NO" dirty="0"/>
              <a:t> </a:t>
            </a:r>
            <a:r>
              <a:rPr lang="nb-NO" dirty="0" err="1"/>
              <a:t>plus</a:t>
            </a:r>
            <a:r>
              <a:rPr lang="nb-NO" dirty="0"/>
              <a:t>,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participe</a:t>
            </a:r>
            <a:r>
              <a:rPr lang="nb-NO" dirty="0"/>
              <a:t> </a:t>
            </a:r>
            <a:r>
              <a:rPr lang="nb-NO" dirty="0" err="1"/>
              <a:t>plus</a:t>
            </a:r>
            <a:r>
              <a:rPr lang="nb-NO" dirty="0"/>
              <a:t>.</a:t>
            </a:r>
          </a:p>
          <a:p>
            <a:pPr lvl="0"/>
            <a:r>
              <a:rPr lang="nb-NO" dirty="0"/>
              <a:t>On est </a:t>
            </a:r>
            <a:r>
              <a:rPr lang="nb-NO" dirty="0" err="1"/>
              <a:t>plus</a:t>
            </a:r>
            <a:r>
              <a:rPr lang="nb-NO" dirty="0"/>
              <a:t> </a:t>
            </a:r>
            <a:r>
              <a:rPr lang="nb-NO" dirty="0" err="1"/>
              <a:t>actifs</a:t>
            </a:r>
            <a:r>
              <a:rPr lang="nb-NO" dirty="0"/>
              <a:t> dans le </a:t>
            </a:r>
            <a:r>
              <a:rPr lang="nb-NO" dirty="0" err="1"/>
              <a:t>travail</a:t>
            </a:r>
            <a:r>
              <a:rPr lang="nb-NO" dirty="0"/>
              <a:t> de </a:t>
            </a:r>
            <a:r>
              <a:rPr lang="nb-NO" dirty="0" err="1"/>
              <a:t>groupe</a:t>
            </a:r>
            <a:r>
              <a:rPr lang="nb-NO" dirty="0"/>
              <a:t>.</a:t>
            </a:r>
          </a:p>
          <a:p>
            <a:pPr lvl="0"/>
            <a:r>
              <a:rPr lang="nb-NO" dirty="0" err="1"/>
              <a:t>C’est</a:t>
            </a:r>
            <a:r>
              <a:rPr lang="nb-NO" dirty="0"/>
              <a:t> </a:t>
            </a:r>
            <a:r>
              <a:rPr lang="nb-NO" dirty="0" err="1"/>
              <a:t>plus</a:t>
            </a:r>
            <a:r>
              <a:rPr lang="nb-NO" dirty="0"/>
              <a:t> </a:t>
            </a:r>
            <a:r>
              <a:rPr lang="nb-NO" dirty="0" err="1"/>
              <a:t>facile</a:t>
            </a:r>
            <a:r>
              <a:rPr lang="nb-NO" dirty="0"/>
              <a:t> de </a:t>
            </a:r>
            <a:r>
              <a:rPr lang="nb-NO" dirty="0" err="1"/>
              <a:t>coopérer</a:t>
            </a:r>
            <a:r>
              <a:rPr lang="nb-NO" dirty="0"/>
              <a:t>.</a:t>
            </a:r>
          </a:p>
          <a:p>
            <a:pPr lvl="0"/>
            <a:r>
              <a:rPr lang="nb-NO" dirty="0" err="1"/>
              <a:t>C’est</a:t>
            </a:r>
            <a:r>
              <a:rPr lang="nb-NO" dirty="0"/>
              <a:t> bien </a:t>
            </a:r>
            <a:r>
              <a:rPr lang="nb-NO" dirty="0" err="1"/>
              <a:t>d’avoir</a:t>
            </a:r>
            <a:r>
              <a:rPr lang="nb-NO" dirty="0"/>
              <a:t> des </a:t>
            </a:r>
            <a:r>
              <a:rPr lang="nb-NO" dirty="0" err="1"/>
              <a:t>groupes</a:t>
            </a:r>
            <a:r>
              <a:rPr lang="nb-NO" dirty="0"/>
              <a:t> </a:t>
            </a:r>
            <a:r>
              <a:rPr lang="nb-NO" dirty="0" err="1"/>
              <a:t>aléatoires</a:t>
            </a:r>
            <a:r>
              <a:rPr lang="nb-NO" dirty="0"/>
              <a:t>.</a:t>
            </a:r>
          </a:p>
          <a:p>
            <a:pPr lvl="0"/>
            <a:r>
              <a:rPr lang="nb-NO" dirty="0" err="1"/>
              <a:t>C’est</a:t>
            </a:r>
            <a:r>
              <a:rPr lang="nb-NO" dirty="0"/>
              <a:t> bien de </a:t>
            </a:r>
            <a:r>
              <a:rPr lang="nb-NO" dirty="0" err="1"/>
              <a:t>coopérer</a:t>
            </a:r>
            <a:r>
              <a:rPr lang="nb-NO" dirty="0"/>
              <a:t> avec </a:t>
            </a:r>
            <a:r>
              <a:rPr lang="nb-NO" dirty="0" err="1"/>
              <a:t>d’autres</a:t>
            </a:r>
            <a:r>
              <a:rPr lang="nb-NO" dirty="0"/>
              <a:t> </a:t>
            </a:r>
            <a:r>
              <a:rPr lang="nb-NO" dirty="0" err="1"/>
              <a:t>élèves</a:t>
            </a:r>
            <a:r>
              <a:rPr lang="nb-NO" dirty="0"/>
              <a:t>.</a:t>
            </a:r>
          </a:p>
          <a:p>
            <a:pPr lvl="0"/>
            <a:r>
              <a:rPr lang="nb-NO" dirty="0"/>
              <a:t>On </a:t>
            </a:r>
            <a:r>
              <a:rPr lang="nb-NO" dirty="0" err="1"/>
              <a:t>n’utilise</a:t>
            </a:r>
            <a:r>
              <a:rPr lang="nb-NO" dirty="0"/>
              <a:t> pas le livre </a:t>
            </a:r>
            <a:r>
              <a:rPr lang="nb-NO" dirty="0" err="1"/>
              <a:t>ou</a:t>
            </a:r>
            <a:r>
              <a:rPr lang="nb-NO" dirty="0"/>
              <a:t> </a:t>
            </a:r>
            <a:r>
              <a:rPr lang="nb-NO" dirty="0" err="1"/>
              <a:t>l’Ipad</a:t>
            </a:r>
            <a:r>
              <a:rPr lang="nb-NO" dirty="0"/>
              <a:t> </a:t>
            </a:r>
            <a:r>
              <a:rPr lang="nb-NO" dirty="0" err="1"/>
              <a:t>tout</a:t>
            </a:r>
            <a:r>
              <a:rPr lang="nb-NO" dirty="0"/>
              <a:t> de suite. On </a:t>
            </a:r>
            <a:r>
              <a:rPr lang="nb-NO" dirty="0" err="1"/>
              <a:t>parle</a:t>
            </a:r>
            <a:r>
              <a:rPr lang="nb-NO" dirty="0"/>
              <a:t> </a:t>
            </a:r>
            <a:r>
              <a:rPr lang="nb-NO" dirty="0" err="1"/>
              <a:t>d’abord</a:t>
            </a:r>
            <a:r>
              <a:rPr lang="nb-NO" dirty="0"/>
              <a:t> et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essaie</a:t>
            </a:r>
            <a:r>
              <a:rPr lang="nb-NO" dirty="0"/>
              <a:t> de </a:t>
            </a:r>
            <a:r>
              <a:rPr lang="nb-NO" dirty="0" err="1"/>
              <a:t>trouver</a:t>
            </a:r>
            <a:r>
              <a:rPr lang="nb-NO" dirty="0"/>
              <a:t> la </a:t>
            </a:r>
            <a:r>
              <a:rPr lang="nb-NO" dirty="0" err="1"/>
              <a:t>solution</a:t>
            </a:r>
            <a:r>
              <a:rPr lang="nb-NO" dirty="0"/>
              <a:t> ensemble </a:t>
            </a:r>
            <a:r>
              <a:rPr lang="nb-NO" dirty="0" err="1"/>
              <a:t>avant</a:t>
            </a:r>
            <a:r>
              <a:rPr lang="nb-NO" dirty="0"/>
              <a:t> de </a:t>
            </a:r>
            <a:r>
              <a:rPr lang="nb-NO" dirty="0" err="1"/>
              <a:t>regarder</a:t>
            </a:r>
            <a:r>
              <a:rPr lang="nb-NO" dirty="0"/>
              <a:t> dans le livre </a:t>
            </a:r>
            <a:r>
              <a:rPr lang="nb-NO" dirty="0" err="1"/>
              <a:t>ou</a:t>
            </a:r>
            <a:r>
              <a:rPr lang="nb-NO" dirty="0"/>
              <a:t> sur </a:t>
            </a:r>
            <a:r>
              <a:rPr lang="nb-NO" dirty="0" err="1"/>
              <a:t>l’ipad</a:t>
            </a:r>
            <a:r>
              <a:rPr lang="nb-NO" dirty="0"/>
              <a:t>. 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02115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0D1D6E-9AC4-24B1-8951-4A4BF737E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Ressources</a:t>
            </a:r>
            <a:r>
              <a:rPr lang="nb-NO" dirty="0"/>
              <a:t> digitales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6B2ED08-0275-978D-F0E0-286C0E449D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La </a:t>
            </a:r>
            <a:r>
              <a:rPr lang="nb-NO" dirty="0" err="1"/>
              <a:t>classe</a:t>
            </a:r>
            <a:r>
              <a:rPr lang="nb-NO" dirty="0"/>
              <a:t> </a:t>
            </a:r>
            <a:r>
              <a:rPr lang="nb-NO" dirty="0" err="1"/>
              <a:t>collabo-réflexive</a:t>
            </a:r>
            <a:r>
              <a:rPr lang="nb-NO" dirty="0"/>
              <a:t>:</a:t>
            </a:r>
          </a:p>
          <a:p>
            <a:pPr marL="0" indent="0">
              <a:buNone/>
            </a:pPr>
            <a:r>
              <a:rPr lang="nb-NO" dirty="0">
                <a:hlinkClick r:id="rId2"/>
              </a:rPr>
              <a:t>https://www.matematikksenteret.no/bygge-tenkende-klasserom</a:t>
            </a:r>
            <a:r>
              <a:rPr lang="nb-NO" dirty="0"/>
              <a:t> </a:t>
            </a:r>
          </a:p>
          <a:p>
            <a:pPr marL="0" indent="0">
              <a:buNone/>
            </a:pPr>
            <a:r>
              <a:rPr lang="nb-NO" dirty="0">
                <a:hlinkClick r:id="rId3"/>
              </a:rPr>
              <a:t>https://www.institutta.com/s-informer/la-classe-collabo-reflexive-mise-en-pratique-ca-donne-quoi</a:t>
            </a:r>
            <a:r>
              <a:rPr lang="nb-NO" dirty="0"/>
              <a:t> </a:t>
            </a:r>
          </a:p>
          <a:p>
            <a:r>
              <a:rPr lang="nb-NO" dirty="0"/>
              <a:t>Skriveverkstedet: </a:t>
            </a:r>
            <a:r>
              <a:rPr lang="nb-NO" dirty="0">
                <a:hlinkClick r:id="rId4"/>
              </a:rPr>
              <a:t>https://</a:t>
            </a:r>
            <a:r>
              <a:rPr lang="nn-NO" dirty="0">
                <a:hlinkClick r:id="rId4"/>
              </a:rPr>
              <a:t>www.hiof.no/fss/leringsressurser/grunnleggende-ferdigheter/skriving/index.html</a:t>
            </a:r>
            <a:r>
              <a:rPr lang="nn-NO" dirty="0"/>
              <a:t>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469774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8EB5C6-43E7-0BFF-0985-FAF71AD20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Liens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A7B50FC-4B4E-4D83-398D-1B76F7D986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Overordnet del: </a:t>
            </a:r>
            <a:r>
              <a:rPr lang="nb-NO" dirty="0">
                <a:hlinkClick r:id="rId2"/>
              </a:rPr>
              <a:t>https://www.udir.no/lk20/overordnet-del/</a:t>
            </a:r>
            <a:endParaRPr lang="nb-NO" dirty="0"/>
          </a:p>
          <a:p>
            <a:r>
              <a:rPr lang="nb-NO" dirty="0"/>
              <a:t>Læreplan i fremmedspråk: </a:t>
            </a:r>
            <a:r>
              <a:rPr lang="nb-NO" dirty="0">
                <a:hlinkClick r:id="rId3"/>
              </a:rPr>
              <a:t>https://www.udir.no/lk20/fsp01-04</a:t>
            </a:r>
            <a:endParaRPr lang="nb-NO" dirty="0"/>
          </a:p>
          <a:p>
            <a:r>
              <a:rPr lang="nb-NO" dirty="0"/>
              <a:t>Stortingsmelding 34 - En mer praktisk skole: </a:t>
            </a:r>
            <a:r>
              <a:rPr lang="nb-NO" dirty="0">
                <a:hlinkClick r:id="rId4"/>
              </a:rPr>
              <a:t>https://www.regjeringen.no/contentassets/dcc936e85f4c43bf90ecf0bafabb00a8/no/pdfs/stm202320240034000dddpdfs.pdf</a:t>
            </a: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777837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1002</Words>
  <Application>Microsoft Office PowerPoint</Application>
  <PresentationFormat>Widescreen</PresentationFormat>
  <Paragraphs>139</Paragraphs>
  <Slides>18</Slides>
  <Notes>9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18</vt:i4>
      </vt:variant>
    </vt:vector>
  </HeadingPairs>
  <TitlesOfParts>
    <vt:vector size="22" baseType="lpstr">
      <vt:lpstr>Aptos</vt:lpstr>
      <vt:lpstr>Aptos Display</vt:lpstr>
      <vt:lpstr>Arial</vt:lpstr>
      <vt:lpstr>Office-tema</vt:lpstr>
      <vt:lpstr>Travaux d’écriture sur des tableaux verticaux en FLE pour aussi favoriser l’apprentissage collaboratif.  </vt:lpstr>
      <vt:lpstr>Plan du workshop</vt:lpstr>
      <vt:lpstr>Les textes officiels</vt:lpstr>
      <vt:lpstr>Les textes officiels</vt:lpstr>
      <vt:lpstr>Avis parlementaire n°34 «Une école plus pratique»</vt:lpstr>
      <vt:lpstr>Objectifs de compétences</vt:lpstr>
      <vt:lpstr>La classe collabo-réflexive</vt:lpstr>
      <vt:lpstr>PowerPoint-presentasjon</vt:lpstr>
      <vt:lpstr>Exemples en FLE</vt:lpstr>
      <vt:lpstr>Exercice pratique</vt:lpstr>
      <vt:lpstr>Exercice pratique</vt:lpstr>
      <vt:lpstr>Autres exemples d’activités avec les tableaux verticaux</vt:lpstr>
      <vt:lpstr>Autres exemples d’activités avec les tableaux verticaux</vt:lpstr>
      <vt:lpstr>Autres exemples d’activités avec les tableaux verticaux</vt:lpstr>
      <vt:lpstr>PowerPoint-presentasjon</vt:lpstr>
      <vt:lpstr>Ce qu’en disent mes élèves</vt:lpstr>
      <vt:lpstr>Ressources digitales</vt:lpstr>
      <vt:lpstr>Liens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Amelie Gabarre</dc:creator>
  <cp:lastModifiedBy>Amelie Gabarre</cp:lastModifiedBy>
  <cp:revision>1</cp:revision>
  <dcterms:created xsi:type="dcterms:W3CDTF">2025-09-24T11:06:35Z</dcterms:created>
  <dcterms:modified xsi:type="dcterms:W3CDTF">2025-09-24T11:11:21Z</dcterms:modified>
</cp:coreProperties>
</file>