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27" autoAdjust="0"/>
  </p:normalViewPr>
  <p:slideViewPr>
    <p:cSldViewPr snapToGrid="0">
      <p:cViewPr>
        <p:scale>
          <a:sx n="90" d="100"/>
          <a:sy n="90" d="100"/>
        </p:scale>
        <p:origin x="546" y="-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EE7-38F9-4A51-A0A9-37C784961440}" type="datetimeFigureOut">
              <a:rPr lang="it-CH" smtClean="0"/>
              <a:t>13.06.2024</a:t>
            </a:fld>
            <a:endParaRPr lang="it-CH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CH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FAFC3-FC16-4D1C-8264-9DA879750DC1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602594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FAFC3-FC16-4D1C-8264-9DA879750DC1}" type="slidenum">
              <a:rPr lang="it-CH" smtClean="0"/>
              <a:t>1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7284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FAFC3-FC16-4D1C-8264-9DA879750DC1}" type="slidenum">
              <a:rPr lang="it-CH" smtClean="0"/>
              <a:t>2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231125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FAFC3-FC16-4D1C-8264-9DA879750DC1}" type="slidenum">
              <a:rPr lang="it-CH" smtClean="0"/>
              <a:t>3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58604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FAFC3-FC16-4D1C-8264-9DA879750DC1}" type="slidenum">
              <a:rPr lang="it-CH" smtClean="0"/>
              <a:t>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91231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FAFC3-FC16-4D1C-8264-9DA879750DC1}" type="slidenum">
              <a:rPr lang="it-CH" smtClean="0"/>
              <a:t>7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487629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FAFC3-FC16-4D1C-8264-9DA879750DC1}" type="slidenum">
              <a:rPr lang="it-CH" smtClean="0"/>
              <a:t>8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219451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FAFC3-FC16-4D1C-8264-9DA879750DC1}" type="slidenum">
              <a:rPr lang="it-CH" smtClean="0"/>
              <a:t>9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033964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6/13/2024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06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69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1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6/13/2024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8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6/13/2024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5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6/13/2024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3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70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00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7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1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6/13/2024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64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6" r:id="rId8"/>
    <p:sldLayoutId id="2147483733" r:id="rId9"/>
    <p:sldLayoutId id="2147483734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hsg.ch/de/building-blocks-planning-language-sensitive-teacher-education" TargetMode="External"/><Relationship Id="rId3" Type="http://schemas.openxmlformats.org/officeDocument/2006/relationships/hyperlink" Target="https://www.sbfi.admin.ch/sbfi/en/home/education/mobility/eu-education--training-and-youth-programmes.html" TargetMode="External"/><Relationship Id="rId7" Type="http://schemas.openxmlformats.org/officeDocument/2006/relationships/hyperlink" Target="https://www.cdip.ch/fr/systeme-educatif/organisation/enquete-aupres-des-cantons/langues-etrangeres-enseignement-bilingue-immersio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hgr.ch/sub/forschung-und-entwicklung/professuren/professur-integrierte-mehrsprachigkeitsdidaktik-schwerpunkt-italienisch/ubersicht" TargetMode="External"/><Relationship Id="rId5" Type="http://schemas.openxmlformats.org/officeDocument/2006/relationships/hyperlink" Target="https://www.swissuniversities.ch/fileadmin/swissuniversities/Dokumente/Kammern/Kammer_PH/Strategie_2021-2024_200604_f.pdf" TargetMode="External"/><Relationship Id="rId10" Type="http://schemas.openxmlformats.org/officeDocument/2006/relationships/hyperlink" Target="https://www.phsg.ch/de/forschung-entwicklung/projekte/toolsschools-immersiv-uebersetzungstools-und-ki-sprachmodelle-im-fremdsprachlichen" TargetMode="External"/><Relationship Id="rId4" Type="http://schemas.openxmlformats.org/officeDocument/2006/relationships/hyperlink" Target="https://www.phsg.ch/en/forschung/projekte/pruefen_bssk" TargetMode="External"/><Relationship Id="rId9" Type="http://schemas.openxmlformats.org/officeDocument/2006/relationships/hyperlink" Target="https://centre-plurilinguisme.ch/de/forschung/digitale-medien-und-wortschatzaufbau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056FD6-9767-4B1A-ACC2-9883F6A5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79928" cy="6858000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Ein Bild, das pink, Flieder, Magenta, Farbigkeit enthält.&#10;&#10;Automatisch generierte Beschreibung">
            <a:extLst>
              <a:ext uri="{FF2B5EF4-FFF2-40B4-BE49-F238E27FC236}">
                <a16:creationId xmlns:a16="http://schemas.microsoft.com/office/drawing/2014/main" id="{FEAF6C9B-06DD-D18E-7E19-8099409308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70000"/>
          </a:blip>
          <a:srcRect r="-1" b="1572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4489FAE-F0F4-2DA6-9D85-DA75D4E80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855" y="744909"/>
            <a:ext cx="11023320" cy="3145855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b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Language </a:t>
            </a:r>
            <a:r>
              <a:rPr lang="de-DE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Teacher‘s</a:t>
            </a:r>
            <a: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de-DE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Professionalization</a:t>
            </a:r>
            <a: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Path </a:t>
            </a:r>
            <a:r>
              <a:rPr lang="de-DE" sz="31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 the Lower </a:t>
            </a:r>
            <a:r>
              <a:rPr lang="de-DE" sz="3100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Secondary</a:t>
            </a:r>
            <a:r>
              <a:rPr lang="de-DE" sz="31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School</a:t>
            </a:r>
            <a:b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b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de-DE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Country Report – </a:t>
            </a:r>
            <a:r>
              <a:rPr lang="de-DE" dirty="0" err="1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Switzerland</a:t>
            </a:r>
            <a:endParaRPr lang="de-CH" dirty="0">
              <a:solidFill>
                <a:srgbClr val="FFFFFF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23B8C81-6574-E74B-35F7-906A5B2BB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</p:spPr>
        <p:txBody>
          <a:bodyPr anchor="t">
            <a:normAutofit/>
          </a:bodyPr>
          <a:lstStyle/>
          <a:p>
            <a:r>
              <a:rPr lang="de-DE" sz="2200" dirty="0">
                <a:solidFill>
                  <a:srgbClr val="FFFFFF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INNLAC Meeting 2024</a:t>
            </a:r>
            <a:br>
              <a:rPr lang="de-DE" sz="2200" dirty="0">
                <a:solidFill>
                  <a:srgbClr val="FFFFFF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de-DE" sz="2200" dirty="0">
                <a:solidFill>
                  <a:srgbClr val="FFFFFF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10-11 June, Fribourg</a:t>
            </a:r>
          </a:p>
          <a:p>
            <a:endParaRPr lang="de-DE" sz="2200" dirty="0">
              <a:solidFill>
                <a:srgbClr val="FFFFFF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endParaRPr lang="de-DE" sz="2200" dirty="0">
              <a:solidFill>
                <a:srgbClr val="FFFFFF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11FFD520-B051-C8FD-1147-F570E2EAF471}"/>
              </a:ext>
            </a:extLst>
          </p:cNvPr>
          <p:cNvSpPr txBox="1">
            <a:spLocks/>
          </p:cNvSpPr>
          <p:nvPr/>
        </p:nvSpPr>
        <p:spPr>
          <a:xfrm>
            <a:off x="1676400" y="5623668"/>
            <a:ext cx="9144000" cy="783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18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Giulia Berchio (Institute </a:t>
            </a:r>
            <a:r>
              <a:rPr lang="de-DE" sz="1800" dirty="0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of</a:t>
            </a:r>
            <a:r>
              <a:rPr lang="de-DE" sz="18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de-DE" sz="1800" dirty="0" err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Multilingualism</a:t>
            </a:r>
            <a:r>
              <a:rPr lang="de-DE" sz="18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 – Fribourg, University of Teacher Education of the Grisons, University of Bern)</a:t>
            </a:r>
          </a:p>
          <a:p>
            <a:pPr algn="l"/>
            <a:endParaRPr lang="de-DE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/>
            <a:endParaRPr lang="de-DE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7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Compulsory education in Switzerland</a:t>
            </a:r>
          </a:p>
          <a:p>
            <a:r>
              <a:rPr lang="en-US" dirty="0"/>
              <a:t>Lower secondary school</a:t>
            </a:r>
          </a:p>
          <a:p>
            <a:r>
              <a:rPr lang="en-US" dirty="0"/>
              <a:t>Introduction to the teaching profession</a:t>
            </a:r>
          </a:p>
          <a:p>
            <a:r>
              <a:rPr lang="en-US" dirty="0"/>
              <a:t>In-service training</a:t>
            </a:r>
          </a:p>
          <a:p>
            <a:r>
              <a:rPr lang="en-US" dirty="0"/>
              <a:t>Teacher assessment</a:t>
            </a:r>
          </a:p>
          <a:p>
            <a:r>
              <a:rPr lang="en-US" dirty="0"/>
              <a:t>Current foci/needs</a:t>
            </a:r>
            <a:endParaRPr lang="de-CH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487556C-1F78-4672-D8FD-45C46AABD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760"/>
            <a:ext cx="1143799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Contents</a:t>
            </a:r>
            <a:br>
              <a:rPr lang="en-US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17373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51372-B943-EAC3-38F4-6DE18438B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760"/>
            <a:ext cx="1143799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Compulsory education in Switzerland</a:t>
            </a:r>
            <a:br>
              <a:rPr lang="en-US" dirty="0"/>
            </a:b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Responsibility</a:t>
            </a:r>
            <a:r>
              <a:rPr lang="en-US" dirty="0"/>
              <a:t>: regulation and supervision are cantonal (26 cantons) or even municipal.</a:t>
            </a:r>
          </a:p>
          <a:p>
            <a:r>
              <a:rPr lang="en-US" b="1" dirty="0"/>
              <a:t>Curricula</a:t>
            </a:r>
            <a:r>
              <a:rPr lang="en-US" dirty="0"/>
              <a:t>: not national but regional curriculum (since </a:t>
            </a:r>
            <a:r>
              <a:rPr lang="en-US" dirty="0" err="1"/>
              <a:t>HarmoS</a:t>
            </a:r>
            <a:r>
              <a:rPr lang="en-US" dirty="0"/>
              <a:t> 2007). The French-speaking cantons have implemented the «Plan </a:t>
            </a:r>
            <a:r>
              <a:rPr lang="en-US" dirty="0" err="1"/>
              <a:t>d’études</a:t>
            </a:r>
            <a:r>
              <a:rPr lang="en-US" dirty="0"/>
              <a:t> </a:t>
            </a:r>
            <a:r>
              <a:rPr lang="en-US" dirty="0" err="1"/>
              <a:t>romand</a:t>
            </a:r>
            <a:r>
              <a:rPr lang="en-US" dirty="0"/>
              <a:t>» (PER), the 21 German-speaking and multilingual cantons the «</a:t>
            </a:r>
            <a:r>
              <a:rPr lang="en-US" dirty="0" err="1"/>
              <a:t>Lehrplan</a:t>
            </a:r>
            <a:r>
              <a:rPr lang="en-US" dirty="0"/>
              <a:t> 21» and the canton of Ticino the «Piano di studio».</a:t>
            </a:r>
          </a:p>
          <a:p>
            <a:r>
              <a:rPr lang="en-US" b="1" dirty="0"/>
              <a:t>Language of instruction</a:t>
            </a:r>
            <a:r>
              <a:rPr lang="en-US" dirty="0"/>
              <a:t>: German, French, Italian or Romansh, depending on the language region. </a:t>
            </a:r>
          </a:p>
          <a:p>
            <a:r>
              <a:rPr lang="en-US" b="1" dirty="0"/>
              <a:t>Other languages</a:t>
            </a:r>
            <a:r>
              <a:rPr lang="en-US" dirty="0"/>
              <a:t>: a second official language of Switzerland as well as English (offer depends on the canton)</a:t>
            </a:r>
          </a:p>
        </p:txBody>
      </p:sp>
    </p:spTree>
    <p:extLst>
      <p:ext uri="{BB962C8B-B14F-4D97-AF65-F5344CB8AC3E}">
        <p14:creationId xmlns:p14="http://schemas.microsoft.com/office/powerpoint/2010/main" val="382940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51372-B943-EAC3-38F4-6DE18438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Lower secondary school</a:t>
            </a:r>
            <a:br>
              <a:rPr lang="en-US" dirty="0"/>
            </a:b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Duration</a:t>
            </a:r>
            <a:r>
              <a:rPr lang="en-US" dirty="0"/>
              <a:t>: three years (starts 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en-US" dirty="0"/>
              <a:t>12 years old)</a:t>
            </a:r>
          </a:p>
          <a:p>
            <a:r>
              <a:rPr lang="en-US" b="1" dirty="0"/>
              <a:t>Organization</a:t>
            </a:r>
            <a:r>
              <a:rPr lang="en-US" dirty="0"/>
              <a:t>: three different models according to performance levels (separated, cooperative or integrated model)</a:t>
            </a:r>
          </a:p>
          <a:p>
            <a:r>
              <a:rPr lang="en-US" b="1" dirty="0"/>
              <a:t>Transversal objectives</a:t>
            </a:r>
            <a:r>
              <a:rPr lang="en-US" dirty="0"/>
              <a:t>: self-responsibility, personal initiative, identification and solving of problems, handling of conflicts, individual and collaborative work</a:t>
            </a:r>
          </a:p>
          <a:p>
            <a:r>
              <a:rPr lang="en-US" b="1" dirty="0"/>
              <a:t>Linguistic objectives</a:t>
            </a:r>
            <a:r>
              <a:rPr lang="en-US" dirty="0"/>
              <a:t>: master the functioning of languages, </a:t>
            </a:r>
            <a:r>
              <a:rPr lang="en-US" dirty="0" err="1"/>
              <a:t>metareflexive</a:t>
            </a:r>
            <a:r>
              <a:rPr lang="en-US" dirty="0"/>
              <a:t> skills about languages, building of cultural references, develop positive attitudes towards languages and language learning. CEFR level: B1.2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79456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51372-B943-EAC3-38F4-6DE18438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the teaching profession</a:t>
            </a:r>
            <a:br>
              <a:rPr lang="en-US" dirty="0"/>
            </a:b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Training institution</a:t>
            </a:r>
            <a:r>
              <a:rPr lang="en-US" dirty="0"/>
              <a:t>: Universities of Teacher Education</a:t>
            </a:r>
          </a:p>
          <a:p>
            <a:r>
              <a:rPr lang="en-US" b="1" dirty="0"/>
              <a:t>Qualification</a:t>
            </a:r>
            <a:r>
              <a:rPr lang="en-US" dirty="0"/>
              <a:t>: In addition to their academic qualification (bachelor's or master's), graduates of teacher education universities receive a professional qualification (teaching diploma) for the level concerned or a teaching diploma in special education. Foreign language teaching at the lower secondary school requires to reach at least C1 level as early as possible in the course of training and a higher one (C2) at the end of training.</a:t>
            </a:r>
            <a:endParaRPr lang="de-CH" dirty="0"/>
          </a:p>
          <a:p>
            <a:r>
              <a:rPr lang="de-CH" b="1" dirty="0" err="1"/>
              <a:t>Validity</a:t>
            </a:r>
            <a:r>
              <a:rPr lang="de-CH" dirty="0"/>
              <a:t>: </a:t>
            </a:r>
            <a:r>
              <a:rPr lang="en-US" dirty="0"/>
              <a:t>teaching diplomas are </a:t>
            </a:r>
            <a:r>
              <a:rPr lang="en-US" dirty="0" err="1"/>
              <a:t>recognised</a:t>
            </a:r>
            <a:r>
              <a:rPr lang="en-US" dirty="0"/>
              <a:t> at cantonal level can be also recognized at a national level by the </a:t>
            </a:r>
            <a:r>
              <a:rPr lang="en-US" dirty="0" err="1"/>
              <a:t>The</a:t>
            </a:r>
            <a:r>
              <a:rPr lang="en-US" dirty="0"/>
              <a:t> Swiss Conference of Cantonal Ministers of Education (responsible for the national coordination of education and cultural policy).</a:t>
            </a:r>
          </a:p>
        </p:txBody>
      </p:sp>
    </p:spTree>
    <p:extLst>
      <p:ext uri="{BB962C8B-B14F-4D97-AF65-F5344CB8AC3E}">
        <p14:creationId xmlns:p14="http://schemas.microsoft.com/office/powerpoint/2010/main" val="234872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51372-B943-EAC3-38F4-6DE18438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In-service training</a:t>
            </a:r>
            <a:br>
              <a:rPr lang="en-US" dirty="0"/>
            </a:b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What</a:t>
            </a:r>
            <a:r>
              <a:rPr lang="en-US" dirty="0"/>
              <a:t>: most cantons provide for compulsory in-service training for teachers. In some cases, a minimum duration is established (e.g. 3% of annual working time or 12 days spread over 4 years).</a:t>
            </a:r>
            <a:endParaRPr lang="en-US" b="1" dirty="0"/>
          </a:p>
          <a:p>
            <a:r>
              <a:rPr lang="en-US" b="1" dirty="0"/>
              <a:t>Why</a:t>
            </a:r>
            <a:r>
              <a:rPr lang="en-US" dirty="0"/>
              <a:t>: maintaining and developing knowledge of teaching subjects, pedagogical, didactic and personal skills, collaboration with colleagues. Language specific aims: e.g. encourage the parallel study of several (national) languages, also through mobility </a:t>
            </a:r>
            <a:r>
              <a:rPr lang="en-US" dirty="0" err="1"/>
              <a:t>programmes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4663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Who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school management, sometimes in collaboration with the education supervisory authority (school board, school inspectorate, municipal council, etc.).</a:t>
            </a:r>
          </a:p>
          <a:p>
            <a:r>
              <a:rPr lang="en-US" b="1" dirty="0"/>
              <a:t>What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both discipline-specific (e.g. languages) and other more transversal aspects such as classroom management, teaching organization, commitment to teaching team, participation in the in-service training courses. </a:t>
            </a:r>
          </a:p>
          <a:p>
            <a:r>
              <a:rPr lang="en-US" b="1" dirty="0"/>
              <a:t>How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classroom visits by </a:t>
            </a:r>
            <a:r>
              <a:rPr lang="en-US" dirty="0" err="1"/>
              <a:t>responsibles</a:t>
            </a:r>
            <a:r>
              <a:rPr lang="en-US" dirty="0"/>
              <a:t> of teaching quality, followed by a qualification interview (skills assessment) with the teacher. In some cantons: feedback from parents, pupils and colleagues. Language specific evaluation: e.g. project “Assessment of language teachers’ profession-related language competences” (</a:t>
            </a:r>
            <a:r>
              <a:rPr lang="en-US" dirty="0" err="1"/>
              <a:t>Bleichenbacher</a:t>
            </a:r>
            <a:r>
              <a:rPr lang="en-US" dirty="0"/>
              <a:t> et al. 2018-2021).</a:t>
            </a:r>
            <a:endParaRPr lang="de-CH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F7B8D8C-3B46-D575-9A5F-31E789450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Teacher assessment</a:t>
            </a:r>
            <a:br>
              <a:rPr lang="en-US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62339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51372-B943-EAC3-38F4-6DE18438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foci/needs</a:t>
            </a:r>
            <a:br>
              <a:rPr lang="en-US" dirty="0"/>
            </a:b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Establish links with research</a:t>
            </a:r>
          </a:p>
          <a:p>
            <a:r>
              <a:rPr lang="en-US" dirty="0"/>
              <a:t>Improve the concept of “double competence profile”</a:t>
            </a:r>
          </a:p>
          <a:p>
            <a:r>
              <a:rPr lang="en-US" dirty="0"/>
              <a:t>Encourage mobility </a:t>
            </a:r>
          </a:p>
          <a:p>
            <a:r>
              <a:rPr lang="en-US" dirty="0"/>
              <a:t>Promote immersive (bilingual) teaching</a:t>
            </a:r>
          </a:p>
          <a:p>
            <a:r>
              <a:rPr lang="en-US" dirty="0"/>
              <a:t>Develop language-sensitive teaching</a:t>
            </a:r>
          </a:p>
          <a:p>
            <a:r>
              <a:rPr lang="en-US" dirty="0"/>
              <a:t>Foster an informed use of digital tools and AI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67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9434"/>
            <a:ext cx="10515600" cy="556034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2300" dirty="0"/>
              <a:t>Slide 3</a:t>
            </a:r>
            <a:endParaRPr lang="en-US" sz="2300" dirty="0">
              <a:hlinkClick r:id="rId3"/>
            </a:endParaRPr>
          </a:p>
          <a:p>
            <a:r>
              <a:rPr lang="en-US" sz="2300" dirty="0">
                <a:hlinkClick r:id="rId3"/>
              </a:rPr>
              <a:t>https://www.edk.ch/en/education-system/basics?set_language=en</a:t>
            </a:r>
          </a:p>
          <a:p>
            <a:pPr marL="0" indent="0">
              <a:buNone/>
            </a:pPr>
            <a:r>
              <a:rPr lang="en-US" sz="2300" dirty="0"/>
              <a:t>Slide 4</a:t>
            </a:r>
            <a:endParaRPr lang="en-US" sz="2300" dirty="0">
              <a:hlinkClick r:id="rId3"/>
            </a:endParaRPr>
          </a:p>
          <a:p>
            <a:r>
              <a:rPr lang="en-US" sz="2300" dirty="0">
                <a:hlinkClick r:id="rId3"/>
              </a:rPr>
              <a:t>https://www.edk.ch/fr/systeme-educatif-ch/obligatoire/secondaire-</a:t>
            </a:r>
          </a:p>
          <a:p>
            <a:pPr marL="0" indent="0">
              <a:buNone/>
            </a:pPr>
            <a:r>
              <a:rPr lang="en-US" sz="2300" dirty="0"/>
              <a:t>Slide 5</a:t>
            </a:r>
            <a:endParaRPr lang="en-US" sz="2300" dirty="0">
              <a:hlinkClick r:id="rId3"/>
            </a:endParaRPr>
          </a:p>
          <a:p>
            <a:r>
              <a:rPr lang="en-US" sz="2300" dirty="0">
                <a:hlinkClick r:id="rId3"/>
              </a:rPr>
              <a:t>https://www.sbfi.admin.ch/sbfi/fr/home/he/hautes-ecoles/hautes-ecoles-cantonales/hes-hep.html</a:t>
            </a:r>
          </a:p>
          <a:p>
            <a:r>
              <a:rPr lang="en-US" sz="2300" dirty="0">
                <a:hlinkClick r:id="rId3"/>
              </a:rPr>
              <a:t>https://www.edk.ch/fr/fr/systeme-educatif/organisation/enquete-aupres-des-cantons/introduction-a-la-profession</a:t>
            </a:r>
          </a:p>
          <a:p>
            <a:r>
              <a:rPr lang="en-US" sz="2300" dirty="0">
                <a:hlinkClick r:id="rId3"/>
              </a:rPr>
              <a:t>https://www.edk.ch/fr/systeme-educatif/infos/professions-enseignantes/enseignement-degre-secondaire1</a:t>
            </a:r>
          </a:p>
          <a:p>
            <a:r>
              <a:rPr lang="en-US" sz="2300" dirty="0">
                <a:hlinkClick r:id="rId3"/>
              </a:rPr>
              <a:t>https://www.edk.ch/fr/documentation/textes-juridiques/recommandations-1</a:t>
            </a:r>
          </a:p>
          <a:p>
            <a:r>
              <a:rPr lang="en-US" sz="2300" dirty="0">
                <a:hlinkClick r:id="rId3"/>
              </a:rPr>
              <a:t>https://www.edk.ch/fr/fr/systeme-educatif/organisation/enquete-aupres-des-cantons/enseignant-e-s-nombre-de-lecons-mandat-professionnel</a:t>
            </a:r>
          </a:p>
          <a:p>
            <a:pPr marL="0" indent="0">
              <a:buNone/>
            </a:pPr>
            <a:r>
              <a:rPr lang="en-US" sz="2300" dirty="0"/>
              <a:t> Slide 6</a:t>
            </a:r>
            <a:endParaRPr lang="en-US" sz="2300" dirty="0">
              <a:hlinkClick r:id="rId3"/>
            </a:endParaRPr>
          </a:p>
          <a:p>
            <a:r>
              <a:rPr lang="en-US" sz="2300" dirty="0">
                <a:hlinkClick r:id="rId3"/>
              </a:rPr>
              <a:t>https://www.edk.ch/fr/fr/systeme-educatif/organisation/enquete-aupres-des-cantons/formation-continue-du-corps-enseignant</a:t>
            </a:r>
          </a:p>
          <a:p>
            <a:pPr marL="0" indent="0">
              <a:buNone/>
            </a:pPr>
            <a:r>
              <a:rPr lang="en-US" sz="2300" dirty="0"/>
              <a:t> Slide 7</a:t>
            </a:r>
            <a:endParaRPr lang="en-US" sz="2300" dirty="0">
              <a:hlinkClick r:id="rId3"/>
            </a:endParaRPr>
          </a:p>
          <a:p>
            <a:r>
              <a:rPr lang="en-US" sz="2300" dirty="0">
                <a:hlinkClick r:id="rId3"/>
              </a:rPr>
              <a:t>https://www.edk.ch/fr/fr/systeme-educatif/organisation/enquete-aupres-des-cantons/evaluation-du-corps-enseignant-instance-competente</a:t>
            </a:r>
          </a:p>
          <a:p>
            <a:r>
              <a:rPr lang="en-US" sz="2300" dirty="0">
                <a:hlinkClick r:id="rId3"/>
              </a:rPr>
              <a:t>https://www.edk.ch/fr/fr/systeme-educatif/organisation/enquete-aupres-des-cantons/evaluation-du-corps-enseignant-modalites</a:t>
            </a:r>
          </a:p>
          <a:p>
            <a:r>
              <a:rPr lang="en-US" sz="2300" dirty="0">
                <a:hlinkClick r:id="rId4"/>
              </a:rPr>
              <a:t>https://www.phsg.ch/en/forschung/projekte/pruefen_bssk</a:t>
            </a:r>
            <a:r>
              <a:rPr lang="en-US" sz="2300" dirty="0"/>
              <a:t> (</a:t>
            </a:r>
            <a:r>
              <a:rPr lang="en-US" sz="2300" dirty="0" err="1"/>
              <a:t>Bleichenbacher</a:t>
            </a:r>
            <a:r>
              <a:rPr lang="en-US" sz="2300" dirty="0"/>
              <a:t> et al. 2018-2021)</a:t>
            </a:r>
          </a:p>
          <a:p>
            <a:pPr marL="0" indent="0">
              <a:buNone/>
            </a:pPr>
            <a:r>
              <a:rPr lang="en-US" sz="2300" dirty="0"/>
              <a:t> Slide 8</a:t>
            </a:r>
            <a:endParaRPr lang="en-US" sz="2300" dirty="0">
              <a:hlinkClick r:id="rId3"/>
            </a:endParaRPr>
          </a:p>
          <a:p>
            <a:r>
              <a:rPr lang="en-US" sz="2300" dirty="0">
                <a:hlinkClick r:id="rId5"/>
              </a:rPr>
              <a:t>https://www.swissuniversities.ch/fileadmin/swissuniversities/Dokumente/Kammern/Kammer_PH/Strategie_2021-2024_200604_f.pdf</a:t>
            </a:r>
            <a:endParaRPr lang="en-US" sz="2300" dirty="0"/>
          </a:p>
          <a:p>
            <a:r>
              <a:rPr lang="en-US" sz="2300" dirty="0">
                <a:hlinkClick r:id="rId6"/>
              </a:rPr>
              <a:t>https://phgr.ch/sub/forschung-und-entwicklung/professuren/professur-integrierte-mehrsprachigkeitsdidaktik-schwerpunkt-italienisch/ubersicht</a:t>
            </a:r>
            <a:endParaRPr lang="en-US" sz="2300" dirty="0"/>
          </a:p>
          <a:p>
            <a:r>
              <a:rPr lang="en-US" sz="2300" dirty="0">
                <a:hlinkClick r:id="rId3"/>
              </a:rPr>
              <a:t>https://www.sbfi.admin.ch/sbfi/en/home/education/mobility/eu-education--training-and-youth-programmes.html</a:t>
            </a:r>
            <a:endParaRPr lang="en-US" sz="2300" dirty="0"/>
          </a:p>
          <a:p>
            <a:r>
              <a:rPr lang="en-US" sz="2300" dirty="0">
                <a:hlinkClick r:id="rId7"/>
              </a:rPr>
              <a:t>https://www.cdip.ch/fr/systeme-educatif/organisation/enquete-aupres-des-cantons/langues-etrangeres-enseignement-bilingue-immersion</a:t>
            </a:r>
            <a:endParaRPr lang="en-US" sz="2300" dirty="0"/>
          </a:p>
          <a:p>
            <a:r>
              <a:rPr lang="en-US" sz="2300" dirty="0">
                <a:hlinkClick r:id="rId8"/>
              </a:rPr>
              <a:t>https://www.phsg.ch/de/building-blocks-planning-language-sensitive-teacher-education</a:t>
            </a:r>
            <a:endParaRPr lang="en-US" sz="2300" dirty="0"/>
          </a:p>
          <a:p>
            <a:r>
              <a:rPr lang="en-US" sz="2300" dirty="0">
                <a:hlinkClick r:id="rId9"/>
              </a:rPr>
              <a:t>https://centre-plurilinguisme.ch/de/forschung/digitale-medien-und-wortschatzaufbau</a:t>
            </a:r>
            <a:endParaRPr lang="en-US" sz="2300" dirty="0"/>
          </a:p>
          <a:p>
            <a:r>
              <a:rPr lang="en-US" sz="2300" dirty="0">
                <a:hlinkClick r:id="rId10"/>
              </a:rPr>
              <a:t>https://www.phsg.ch/de/forschung-entwicklung/projekte/toolsschools-immersiv-uebersetzungstools-und-ki-sprachmodelle-im-fremdsprachlichen</a:t>
            </a:r>
            <a:endParaRPr lang="en-US" sz="2300" dirty="0"/>
          </a:p>
          <a:p>
            <a:endParaRPr lang="en-US" sz="16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de-CH" sz="120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6A0A23C-161D-D9CB-6940-C9C6DF45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Sitography</a:t>
            </a:r>
            <a:br>
              <a:rPr lang="en-US" dirty="0"/>
            </a:b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5407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51372-B943-EAC3-38F4-6DE18438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62C81B-E650-D4F1-B2D5-4E26B01E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400" b="1" dirty="0" err="1"/>
              <a:t>Thank</a:t>
            </a:r>
            <a:r>
              <a:rPr lang="de-DE" sz="4400" b="1" dirty="0"/>
              <a:t> </a:t>
            </a:r>
            <a:r>
              <a:rPr lang="de-DE" sz="4400" b="1" dirty="0" err="1"/>
              <a:t>you</a:t>
            </a:r>
            <a:r>
              <a:rPr lang="de-DE" sz="4400" b="1" dirty="0"/>
              <a:t> </a:t>
            </a:r>
            <a:r>
              <a:rPr lang="de-DE" sz="4400" b="1" dirty="0" err="1"/>
              <a:t>for</a:t>
            </a:r>
            <a:r>
              <a:rPr lang="de-DE" sz="4400" b="1" dirty="0"/>
              <a:t> </a:t>
            </a:r>
            <a:r>
              <a:rPr lang="de-DE" sz="4400" b="1" dirty="0" err="1"/>
              <a:t>your</a:t>
            </a:r>
            <a:r>
              <a:rPr lang="de-DE" sz="4400" b="1" dirty="0"/>
              <a:t> </a:t>
            </a:r>
            <a:r>
              <a:rPr lang="de-DE" sz="4400" b="1" dirty="0" err="1"/>
              <a:t>attention</a:t>
            </a:r>
            <a:r>
              <a:rPr lang="de-DE" sz="4400" b="1" dirty="0"/>
              <a:t>!</a:t>
            </a:r>
          </a:p>
          <a:p>
            <a:pPr algn="ctr"/>
            <a:endParaRPr lang="de-DE" sz="4400" b="1" dirty="0"/>
          </a:p>
          <a:p>
            <a:pPr marL="0" indent="0" algn="ctr">
              <a:buNone/>
            </a:pPr>
            <a:r>
              <a:rPr lang="de-CH" sz="3200" b="1" dirty="0" err="1"/>
              <a:t>contacts</a:t>
            </a:r>
            <a:r>
              <a:rPr lang="de-CH" sz="3200" b="1" dirty="0"/>
              <a:t>: 	giulia.berchio@unifr.ch</a:t>
            </a:r>
            <a:br>
              <a:rPr lang="de-CH" sz="3200" b="1" dirty="0"/>
            </a:br>
            <a:r>
              <a:rPr lang="de-CH" sz="3200" b="1" dirty="0"/>
              <a:t>			giulia.berchio@phgr.ch</a:t>
            </a:r>
          </a:p>
        </p:txBody>
      </p:sp>
    </p:spTree>
    <p:extLst>
      <p:ext uri="{BB962C8B-B14F-4D97-AF65-F5344CB8AC3E}">
        <p14:creationId xmlns:p14="http://schemas.microsoft.com/office/powerpoint/2010/main" val="1036734648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AnalogousFromLightSeedLeftStep">
      <a:dk1>
        <a:srgbClr val="000000"/>
      </a:dk1>
      <a:lt1>
        <a:srgbClr val="FFFFFF"/>
      </a:lt1>
      <a:dk2>
        <a:srgbClr val="412430"/>
      </a:dk2>
      <a:lt2>
        <a:srgbClr val="E2E5E8"/>
      </a:lt2>
      <a:accent1>
        <a:srgbClr val="C89A6B"/>
      </a:accent1>
      <a:accent2>
        <a:srgbClr val="CA776F"/>
      </a:accent2>
      <a:accent3>
        <a:srgbClr val="D389A2"/>
      </a:accent3>
      <a:accent4>
        <a:srgbClr val="CA6FB3"/>
      </a:accent4>
      <a:accent5>
        <a:srgbClr val="C789D3"/>
      </a:accent5>
      <a:accent6>
        <a:srgbClr val="956FCA"/>
      </a:accent6>
      <a:hlink>
        <a:srgbClr val="6084A9"/>
      </a:hlink>
      <a:folHlink>
        <a:srgbClr val="7F7F7F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1023</Words>
  <Application>Microsoft Office PowerPoint</Application>
  <PresentationFormat>Breitbild</PresentationFormat>
  <Paragraphs>79</Paragraphs>
  <Slides>10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ADLaM Display</vt:lpstr>
      <vt:lpstr>Aptos</vt:lpstr>
      <vt:lpstr>Arial</vt:lpstr>
      <vt:lpstr>Avenir Next LT Pro</vt:lpstr>
      <vt:lpstr>AvenirNext LT Pro Medium</vt:lpstr>
      <vt:lpstr>Times New Roman</vt:lpstr>
      <vt:lpstr>BlockprintVTI</vt:lpstr>
      <vt:lpstr>  Language Teacher‘s Professionalization Path at the Lower Secondary School  Country Report – Switzerland</vt:lpstr>
      <vt:lpstr>Contents </vt:lpstr>
      <vt:lpstr>Compulsory education in Switzerland </vt:lpstr>
      <vt:lpstr>Lower secondary school </vt:lpstr>
      <vt:lpstr>Introduction to the teaching profession </vt:lpstr>
      <vt:lpstr>In-service training </vt:lpstr>
      <vt:lpstr>Teacher assessment </vt:lpstr>
      <vt:lpstr>Current foci/needs </vt:lpstr>
      <vt:lpstr>Sitography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Country Report – Switzerland  Teacher‘s Professionalization Path</dc:title>
  <dc:creator>BERCHIO Giulia</dc:creator>
  <cp:lastModifiedBy>BERCHIO Giulia</cp:lastModifiedBy>
  <cp:revision>129</cp:revision>
  <dcterms:created xsi:type="dcterms:W3CDTF">2024-06-05T09:49:48Z</dcterms:created>
  <dcterms:modified xsi:type="dcterms:W3CDTF">2024-06-13T12:57:28Z</dcterms:modified>
</cp:coreProperties>
</file>