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14"/>
  </p:notesMasterIdLst>
  <p:handoutMasterIdLst>
    <p:handoutMasterId r:id="rId15"/>
  </p:handoutMasterIdLst>
  <p:sldIdLst>
    <p:sldId id="261" r:id="rId5"/>
    <p:sldId id="263" r:id="rId6"/>
    <p:sldId id="262" r:id="rId7"/>
    <p:sldId id="270" r:id="rId8"/>
    <p:sldId id="266" r:id="rId9"/>
    <p:sldId id="264" r:id="rId10"/>
    <p:sldId id="265" r:id="rId11"/>
    <p:sldId id="267" r:id="rId12"/>
    <p:sldId id="268" r:id="rId13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2BE"/>
    <a:srgbClr val="A396A3"/>
    <a:srgbClr val="D77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728"/>
  </p:normalViewPr>
  <p:slideViewPr>
    <p:cSldViewPr snapToGrid="0" snapToObjects="1">
      <p:cViewPr varScale="1">
        <p:scale>
          <a:sx n="88" d="100"/>
          <a:sy n="88" d="100"/>
        </p:scale>
        <p:origin x="684" y="6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70" d="100"/>
          <a:sy n="170" d="100"/>
        </p:scale>
        <p:origin x="658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04.05.2023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‹#›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444867-3A3C-8F4F-AA72-C1B9EB729F72}" type="datetimeFigureOut">
              <a:rPr lang="nb-NO" smtClean="0"/>
              <a:pPr/>
              <a:t>04.05.2023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F45C457E-F630-C147-B67D-734B6B1CD9D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0644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4AB339-F0E1-A746-A0DD-B8B314440945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A396A3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For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590699-1352-D148-B251-D7C28FB0B6CC}" type="datetime1">
              <a:rPr lang="nb-NO" smtClean="0"/>
              <a:pPr/>
              <a:t>04.05.2023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6589"/>
            <a:ext cx="2643744" cy="729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apittel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Kapittel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Kapittel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E9DC53-2898-304E-8D88-1BB22CAC7760}" type="datetime1">
              <a:rPr lang="nb-NO" smtClean="0"/>
              <a:pPr/>
              <a:t>04.05.2023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6589"/>
            <a:ext cx="2643744" cy="729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6D0C-2F8A-B642-A138-BA59C775D20D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204A-9A75-3C4C-BAD0-3FE6FE661701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82955-BE7A-5C4C-84B8-41580681C190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57B6-EDFB-B447-8B14-79CCE6E543ED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B3D7-CAAD-CD4A-9ADE-B7023038E292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Hvile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C8C2BE"/>
          </a:solidFill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539"/>
            <a:ext cx="6245475" cy="172263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301028B7-40B6-B141-A86D-F90DE572F70B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706" r:id="rId4"/>
    <p:sldLayoutId id="2147483707" r:id="rId5"/>
    <p:sldLayoutId id="2147483708" r:id="rId6"/>
    <p:sldLayoutId id="2147483695" r:id="rId7"/>
    <p:sldLayoutId id="2147483696" r:id="rId8"/>
    <p:sldLayoutId id="2147483709" r:id="rId9"/>
    <p:sldLayoutId id="2147483710" r:id="rId10"/>
    <p:sldLayoutId id="2147483711" r:id="rId11"/>
    <p:sldLayoutId id="2147483697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12" r:id="rId20"/>
    <p:sldLayoutId id="2147483713" r:id="rId21"/>
    <p:sldLayoutId id="2147483714" r:id="rId2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1510632" y="740611"/>
            <a:ext cx="6075947" cy="1998578"/>
          </a:xfrm>
        </p:spPr>
        <p:txBody>
          <a:bodyPr>
            <a:noAutofit/>
          </a:bodyPr>
          <a:lstStyle/>
          <a:p>
            <a:r>
              <a:rPr lang="nb-NO" sz="3200" dirty="0"/>
              <a:t>Hele barnehagen tar imot studenter i praksis -  </a:t>
            </a:r>
            <a:br>
              <a:rPr lang="nb-NO" sz="3200" dirty="0"/>
            </a:br>
            <a:r>
              <a:rPr lang="nb-NO" sz="3200" dirty="0"/>
              <a:t>praksisbarnehagens læringsmiljø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6141C46-2531-4C99-AB90-C97490C40C59}"/>
              </a:ext>
            </a:extLst>
          </p:cNvPr>
          <p:cNvSpPr txBox="1"/>
          <p:nvPr/>
        </p:nvSpPr>
        <p:spPr>
          <a:xfrm>
            <a:off x="486230" y="3403600"/>
            <a:ext cx="8302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Tommy Larsen, Tone Ingvaldsen, Mette Jæger, Alice Bislingen og Merete Lunde</a:t>
            </a:r>
          </a:p>
          <a:p>
            <a:pPr algn="ctr"/>
            <a:r>
              <a:rPr lang="nb-NO" dirty="0"/>
              <a:t>fra styringsgruppa i LUB</a:t>
            </a:r>
          </a:p>
        </p:txBody>
      </p:sp>
    </p:spTree>
    <p:extLst>
      <p:ext uri="{BB962C8B-B14F-4D97-AF65-F5344CB8AC3E}">
        <p14:creationId xmlns:p14="http://schemas.microsoft.com/office/powerpoint/2010/main" val="661955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C291DE-CB41-4301-8BC2-7F74C8ADF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Retningslinjer for praksis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969360-2C50-47EC-83BC-21894F41A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b-NO" sz="4000" dirty="0"/>
              <a:t>Nye retningslinjer for praksis ble utarbeidet i 2021.</a:t>
            </a:r>
          </a:p>
          <a:p>
            <a:pPr marL="0" indent="0">
              <a:buNone/>
            </a:pPr>
            <a:endParaRPr lang="nb-NO" sz="4000" dirty="0"/>
          </a:p>
          <a:p>
            <a:pPr marL="0" indent="0">
              <a:buNone/>
            </a:pPr>
            <a:r>
              <a:rPr lang="nb-NO" sz="4000" dirty="0"/>
              <a:t>Barnehagelærerutdanningen ved Høgskolen i Østfold jobber aktivt med å skape et likeverdig partnerskap mellom barnehager og høgskole i utdanningen av nye barnehagelærere.</a:t>
            </a:r>
          </a:p>
          <a:p>
            <a:pPr marL="0" indent="0">
              <a:buNone/>
            </a:pPr>
            <a:endParaRPr lang="nb-NO" sz="4000" dirty="0"/>
          </a:p>
          <a:p>
            <a:pPr marL="0" indent="0">
              <a:buNone/>
            </a:pPr>
            <a:r>
              <a:rPr lang="nb-NO" sz="4000" dirty="0"/>
              <a:t>Nye retningslinjer ble utarbeidet etter et samarbeid i en prosjektgruppe i lærerutdanningsbarnehagene etter innspill til innhold gitt i praksisseminar 5.mai 2021 av:</a:t>
            </a:r>
          </a:p>
          <a:p>
            <a:pPr marL="0" indent="0">
              <a:buNone/>
            </a:pPr>
            <a:endParaRPr lang="nb-NO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4000" dirty="0"/>
              <a:t>Styrere/daglig ledere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4000" dirty="0"/>
              <a:t>Praksislærere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4000" dirty="0"/>
              <a:t>Faglærere</a:t>
            </a:r>
          </a:p>
          <a:p>
            <a:pPr marL="0" indent="0">
              <a:buNone/>
            </a:pPr>
            <a:endParaRPr lang="nb-NO" sz="4000" dirty="0"/>
          </a:p>
          <a:p>
            <a:pPr marL="0" indent="0">
              <a:buNone/>
            </a:pPr>
            <a:r>
              <a:rPr lang="nb-NO" sz="4000" u="sng" dirty="0"/>
              <a:t>I retningslinjer for praksis står det blant annet beskrevet</a:t>
            </a:r>
            <a:r>
              <a:rPr lang="nb-NO" sz="40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4000" dirty="0"/>
              <a:t>Høgskolens ansvar i forkant av praksis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4000" dirty="0"/>
              <a:t>Studentens ansvar i forkant av praksis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4000" b="1" i="1" dirty="0"/>
              <a:t>Praksisbarnehagens/praksislærers ansvar i forkant av praksis</a:t>
            </a:r>
          </a:p>
          <a:p>
            <a:pPr marL="0" indent="0">
              <a:buNone/>
            </a:pPr>
            <a:endParaRPr lang="nb-NO" sz="4000" b="1" i="1" dirty="0"/>
          </a:p>
          <a:p>
            <a:pPr marL="0" indent="0">
              <a:buNone/>
            </a:pPr>
            <a:r>
              <a:rPr lang="nb-NO" sz="4000" b="1" i="1" dirty="0"/>
              <a:t>Hva har vi forpliktet oss til?</a:t>
            </a:r>
          </a:p>
          <a:p>
            <a:pPr marL="0" indent="0">
              <a:buNone/>
            </a:pPr>
            <a:endParaRPr lang="nb-NO" sz="4000" b="1" i="1" dirty="0"/>
          </a:p>
          <a:p>
            <a:pPr marL="0" indent="0">
              <a:buNone/>
            </a:pPr>
            <a:r>
              <a:rPr lang="nb-NO" sz="4000" u="sng" dirty="0"/>
              <a:t>Studenten skal i størst mulig grad</a:t>
            </a:r>
            <a:r>
              <a:rPr lang="nb-NO" sz="4000" dirty="0"/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4000" dirty="0"/>
              <a:t>følge praksislærers vakter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4000" dirty="0"/>
              <a:t>få innblikk i alle sider ved praksislærerens profesjonsutøvelse og alle deler av rollen til en barnehagelærer/pedagogisk leder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4000" dirty="0"/>
              <a:t>hvor plantid gjøres på arbeidsplassen, få innblikk i hvordan denne tiden brukes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4000" dirty="0"/>
              <a:t>så langt det er mulig, være med på avdelingsmøte, pedagogiske ledermøter, personalmøte og eventuelt foreldremøter i løpet av praksisperioden</a:t>
            </a:r>
            <a:endParaRPr lang="nb-NO" sz="4000" b="0" i="0" dirty="0">
              <a:solidFill>
                <a:srgbClr val="131E29"/>
              </a:solidFill>
              <a:effectLst/>
              <a:latin typeface="acumin-pro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nb-NO" sz="4000" dirty="0">
              <a:solidFill>
                <a:srgbClr val="131E29"/>
              </a:solidFill>
              <a:latin typeface="acumin-pro"/>
            </a:endParaRP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503F17-D098-4F9D-B3A3-78E73BB14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8D23C0E-3CA2-4623-ABE8-EFB657515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63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2DA574-B150-4EAE-94D3-6B133F34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05543"/>
            <a:ext cx="8229600" cy="324088"/>
          </a:xfrm>
        </p:spPr>
        <p:txBody>
          <a:bodyPr>
            <a:normAutofit fontScale="90000"/>
          </a:bodyPr>
          <a:lstStyle/>
          <a:p>
            <a:r>
              <a:rPr lang="nb-NO" dirty="0"/>
              <a:t>2.3 Praksisbarnehagens/praksislærers ansvar i forkant av praksis: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415BE6-A143-4BBE-AB07-F30487373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u="sng" dirty="0"/>
              <a:t>Praksisbarnehagens læringsmiljø</a:t>
            </a:r>
            <a:br>
              <a:rPr lang="nb-NO" dirty="0"/>
            </a:br>
            <a:r>
              <a:rPr lang="nb-NO" dirty="0"/>
              <a:t>Det er viktig at hele barnehagen, dvs. barnehageledere, virksomhetsledere, styrere,</a:t>
            </a:r>
            <a:br>
              <a:rPr lang="nb-NO" dirty="0"/>
            </a:br>
            <a:r>
              <a:rPr lang="nb-NO" dirty="0"/>
              <a:t>praksislærere, andre barnehagelærere, fagarbeidere/assistenter og alle andre som inngår i</a:t>
            </a:r>
            <a:br>
              <a:rPr lang="nb-NO" dirty="0"/>
            </a:br>
            <a:r>
              <a:rPr lang="nb-NO" dirty="0"/>
              <a:t>barnehagens personalgruppe har ansvar for å skape et støttende læringsmiljø for</a:t>
            </a:r>
            <a:br>
              <a:rPr lang="nb-NO" dirty="0"/>
            </a:br>
            <a:r>
              <a:rPr lang="nb-NO" dirty="0"/>
              <a:t>studenten.</a:t>
            </a:r>
            <a:br>
              <a:rPr lang="nb-NO" dirty="0"/>
            </a:br>
            <a:endParaRPr lang="nb-NO" dirty="0"/>
          </a:p>
          <a:p>
            <a:r>
              <a:rPr lang="nb-NO" dirty="0"/>
              <a:t>Hele personalgruppen har verdifull kunnskap og kompetanse som studentene kan lære av, og ved at hele personalet deler av sine erfaringer og deltar i refleksjoner og undringer sammen med studentene kan dette skape et godt læringsmiljø for både studenter og ansatte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8DC840-B1E6-4BD8-AC0E-EA73230E6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90EC3B-2B27-421A-B8A2-FCED2A00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E153B8-7BAC-4E5C-A2AC-F4D390BA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099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0D321A-794D-4C3A-C15B-F5F995A5C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1800" b="1" dirty="0"/>
              <a:t>Hvordan kan vi som daglig leder legge til rette for at:</a:t>
            </a:r>
            <a:br>
              <a:rPr lang="nb-NO" sz="1800" b="1" dirty="0"/>
            </a:br>
            <a:r>
              <a:rPr lang="nb-NO" sz="1800" b="1" i="1" dirty="0"/>
              <a:t>Hele barnehagen tar imot studenter i praksis -  </a:t>
            </a:r>
            <a:br>
              <a:rPr lang="nb-NO" sz="1800" b="1" i="1" dirty="0"/>
            </a:br>
            <a:r>
              <a:rPr lang="nb-NO" sz="1800" b="1" i="1" dirty="0"/>
              <a:t>praksisbarnehagens læringsmiljø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FA32FE-75AE-6718-9EA3-FCAC010DB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41464"/>
            <a:ext cx="8229600" cy="3394472"/>
          </a:xfrm>
        </p:spPr>
        <p:txBody>
          <a:bodyPr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Overordnet ansvar for praksisopplæringen i barnehagen, og for å legge til rette rammevilkårene for praksisopplæringen slik at studenten har gode arbeidsvilkår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Samtaler med studentene om barnehagens samfunnsmandat, og er tilgjengelig for studentene ved behov – være åpen og nysgjerrig på studentenes refleksjoner og trivsel hos oss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Sørge for at det øvrige personalet i barnehagen blir godt nok informert slik at hele personalgruppa opplever et medansvar for praksisopplæringen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 oversikt over oppdatert informasjon via ressurssiden for praksis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108FC5-31F0-2D70-2300-2BDC51BE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79D4C1-2BD9-1F85-367F-820DD4F73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8E71C3-A644-AFE6-843E-2D270562B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922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0BF236-EA4E-4F43-8491-5699FD28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Å forberede seg på å ta imot 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95B94C-9FE9-4E06-9E78-7A848E51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Informasjon, lage en plan?</a:t>
            </a:r>
          </a:p>
          <a:p>
            <a:r>
              <a:rPr lang="nb-NO" dirty="0"/>
              <a:t>Alle vet at det kommer studenter. Hvem kommer?</a:t>
            </a:r>
          </a:p>
          <a:p>
            <a:r>
              <a:rPr lang="nb-NO" dirty="0"/>
              <a:t>Hva skjer i vår barnehage mens studentene er her? Og hvordan kan de ta del i det?</a:t>
            </a:r>
          </a:p>
          <a:p>
            <a:r>
              <a:rPr lang="nb-NO" dirty="0"/>
              <a:t>Det er forventet at praksislærenes får mulighet til å delta på møter vedrørende praksis som for eksempel:</a:t>
            </a:r>
          </a:p>
          <a:p>
            <a:pPr marL="0" indent="0">
              <a:buNone/>
            </a:pPr>
            <a:r>
              <a:rPr lang="nb-NO" dirty="0"/>
              <a:t>      </a:t>
            </a:r>
            <a:r>
              <a:rPr lang="nb-NO" dirty="0" err="1"/>
              <a:t>Praksisforum</a:t>
            </a:r>
            <a:r>
              <a:rPr lang="nb-NO" dirty="0"/>
              <a:t>, kaffe med lave skuldre og praksisseminar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B771888-AFEE-4F6A-83BF-334A8BE34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6254DE-24E6-4A0F-9421-FE8A43F9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5701B1-4A4F-49C3-9248-E14538031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5093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535D44-8B3D-4E6F-833D-A8AFE4311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Å synliggjøre personalets kompetanse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C6B4F2-C472-44B9-8D46-FDF91024D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er hele barnehagen som tar imot studenter</a:t>
            </a:r>
          </a:p>
          <a:p>
            <a:r>
              <a:rPr lang="nb-NO" dirty="0"/>
              <a:t>Alle har kompetanse som studentene kan ha nytte av</a:t>
            </a:r>
          </a:p>
          <a:p>
            <a:r>
              <a:rPr lang="nb-NO" dirty="0"/>
              <a:t>I barnehagen har vi gjensidig respekt for hverandres kompetanse og vi arbeider i team</a:t>
            </a:r>
          </a:p>
          <a:p>
            <a:r>
              <a:rPr lang="nb-NO" dirty="0"/>
              <a:t>Barnehagen skal være en lærende organisasjon</a:t>
            </a:r>
          </a:p>
          <a:p>
            <a:r>
              <a:rPr lang="nb-NO" dirty="0"/>
              <a:t>Litt om hvordan vi arbeidet med å lage en kompetanseperm i Stangeløkka barnehage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0B9037-ECD7-400E-B117-511A1011F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1C4C2FE-D76F-4F8F-8B0C-368981D8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38DB54-6963-439D-BFDA-AC592EFF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6</a:t>
            </a:fld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1A0F4E7-ACD1-4B84-8B50-0323ED398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316" y="1026090"/>
            <a:ext cx="1678684" cy="168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06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75BDFB-4150-4243-BB82-625CC7557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Kritisk refleksjon en viktig del av studentenes læringsmiljø både på campus og i praksisbarnehagen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E83CF6-1ABB-4153-9387-79FD66EC9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Hvordan kan vi møte studentenes kritiske spørsmål?</a:t>
            </a:r>
          </a:p>
          <a:p>
            <a:r>
              <a:rPr lang="nb-NO" dirty="0"/>
              <a:t>Åpenhet,- også om det vi ikke får 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E1CAA6-90C2-4B54-A65B-B814AFBE9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505F7A2-7409-45D7-AAF9-7D254CC94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9BB916-0117-4CBD-85D2-FDC02DBC0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21142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71C822-6936-4CB6-A2AD-0FAA40A60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Erfaringsutveksling/diskusjon på tvers av barnehagene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C3B1E1-AB98-448F-A410-C7D80247B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sz="3600" dirty="0"/>
              <a:t>Hvorfor ønsker vår barnehage å ta imot studenter, og hvordan involverer vi hele personalet i arbeidet med studentene?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CDED14F-8561-41D2-A884-99A014D82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D4A1FC6-354A-4893-A914-D506FF6F7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3C4638B-09E2-4CBF-988A-56A94CFD8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1640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5C995A-E8E4-4AF1-8BD0-41230F2B4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Oppsummering i plenum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5D94DD-1E04-4032-879F-2F60F1C6D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0BEF0B-06C0-41F9-8090-09B9AD5D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04.05.2023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C5018C-4676-47EA-B717-62815E5BE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79C681B-F872-4806-851A-BA08656F9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4295005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2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IOF-template-7.13.Presentasjonsmal-NOR-v.1.1.0" id="{EF7B6924-C9F2-4648-B1CC-028E0D5F992E}" vid="{E7FEDBD8-4028-4E42-A3F2-D517EB342A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6b8ecf6-6d6a-46e1-b4fb-e9b5e3c5dc0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D6732B39B000A45AE88754E015B6DD0" ma:contentTypeVersion="15" ma:contentTypeDescription="Opprett et nytt dokument." ma:contentTypeScope="" ma:versionID="c535721e48b4d93b2ef2a1941d1f21ca">
  <xsd:schema xmlns:xsd="http://www.w3.org/2001/XMLSchema" xmlns:xs="http://www.w3.org/2001/XMLSchema" xmlns:p="http://schemas.microsoft.com/office/2006/metadata/properties" xmlns:ns3="56b8ecf6-6d6a-46e1-b4fb-e9b5e3c5dc02" xmlns:ns4="9e745093-8ace-4589-bb9e-dc098b5a6140" targetNamespace="http://schemas.microsoft.com/office/2006/metadata/properties" ma:root="true" ma:fieldsID="e8b50eb7a683e5f5b9a652eff7a23a89" ns3:_="" ns4:_="">
    <xsd:import namespace="56b8ecf6-6d6a-46e1-b4fb-e9b5e3c5dc02"/>
    <xsd:import namespace="9e745093-8ace-4589-bb9e-dc098b5a61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b8ecf6-6d6a-46e1-b4fb-e9b5e3c5dc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745093-8ace-4589-bb9e-dc098b5a61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557CA9-D736-4893-B54C-FE4CDBAC253B}">
  <ds:schemaRefs>
    <ds:schemaRef ds:uri="http://purl.org/dc/dcmitype/"/>
    <ds:schemaRef ds:uri="9e745093-8ace-4589-bb9e-dc098b5a6140"/>
    <ds:schemaRef ds:uri="http://schemas.microsoft.com/office/2006/documentManagement/types"/>
    <ds:schemaRef ds:uri="56b8ecf6-6d6a-46e1-b4fb-e9b5e3c5dc02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48E2F17-D3BD-47E0-80F5-2B3EDE0FDF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BB7297-A680-4D43-8DB9-588B5115C1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b8ecf6-6d6a-46e1-b4fb-e9b5e3c5dc02"/>
    <ds:schemaRef ds:uri="9e745093-8ace-4589-bb9e-dc098b5a61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HIOF-template-7.13.Presentasjonsmal-NOR-v.1.1.0</Template>
  <TotalTime>202</TotalTime>
  <Words>632</Words>
  <Application>Microsoft Office PowerPoint</Application>
  <PresentationFormat>Skjermfremvisning (16:9)</PresentationFormat>
  <Paragraphs>79</Paragraphs>
  <Slides>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6" baseType="lpstr">
      <vt:lpstr>acumin-pro</vt:lpstr>
      <vt:lpstr>Arial</vt:lpstr>
      <vt:lpstr>Calibri</vt:lpstr>
      <vt:lpstr>Source Sans Pro</vt:lpstr>
      <vt:lpstr>Times New Roman</vt:lpstr>
      <vt:lpstr>Wingdings</vt:lpstr>
      <vt:lpstr>HIOF-template-7.13.Presentasjonsmal-NOR-v.0.0.2</vt:lpstr>
      <vt:lpstr>Hele barnehagen tar imot studenter i praksis -   praksisbarnehagens læringsmiljø</vt:lpstr>
      <vt:lpstr>Retningslinjer for praksis</vt:lpstr>
      <vt:lpstr>2.3 Praksisbarnehagens/praksislærers ansvar i forkant av praksis:  </vt:lpstr>
      <vt:lpstr>Hvordan kan vi som daglig leder legge til rette for at: Hele barnehagen tar imot studenter i praksis -   praksisbarnehagens læringsmiljø</vt:lpstr>
      <vt:lpstr>Å forberede seg på å ta imot studenter</vt:lpstr>
      <vt:lpstr>Å synliggjøre personalets kompetanse</vt:lpstr>
      <vt:lpstr>Kritisk refleksjon en viktig del av studentenes læringsmiljø både på campus og i praksisbarnehagen</vt:lpstr>
      <vt:lpstr>Erfaringsutveksling/diskusjon på tvers av barnehagene</vt:lpstr>
      <vt:lpstr>Oppsummering i plenum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Hele barnehagen tar imot studenter i praksis -   praksisbarnehagens læringsmiljø</dc:title>
  <dc:subject/>
  <dc:creator>Merete Ellen Lunde</dc:creator>
  <cp:keywords/>
  <dc:description/>
  <cp:lastModifiedBy>Merete Ellen Lunde</cp:lastModifiedBy>
  <cp:revision>8</cp:revision>
  <dcterms:created xsi:type="dcterms:W3CDTF">2023-05-02T09:53:00Z</dcterms:created>
  <dcterms:modified xsi:type="dcterms:W3CDTF">2023-05-04T07:17:45Z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0x0101009D6732B39B000A45AE88754E015B6DD0</vt:lpwstr>
  </property>
</Properties>
</file>