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61" r:id="rId5"/>
  </p:sldMasterIdLst>
  <p:notesMasterIdLst>
    <p:notesMasterId r:id="rId18"/>
  </p:notesMasterIdLst>
  <p:handoutMasterIdLst>
    <p:handoutMasterId r:id="rId19"/>
  </p:handoutMasterIdLst>
  <p:sldIdLst>
    <p:sldId id="257" r:id="rId6"/>
    <p:sldId id="289" r:id="rId7"/>
    <p:sldId id="304" r:id="rId8"/>
    <p:sldId id="290" r:id="rId9"/>
    <p:sldId id="302" r:id="rId10"/>
    <p:sldId id="276" r:id="rId11"/>
    <p:sldId id="294" r:id="rId12"/>
    <p:sldId id="295" r:id="rId13"/>
    <p:sldId id="278" r:id="rId14"/>
    <p:sldId id="296" r:id="rId15"/>
    <p:sldId id="303" r:id="rId16"/>
    <p:sldId id="286" r:id="rId17"/>
  </p:sldIdLst>
  <p:sldSz cx="12192000" cy="6858000"/>
  <p:notesSz cx="6797675" cy="9928225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CC"/>
    <a:srgbClr val="E4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-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ys stil 1 - utheving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CF1AB2-1976-4502-BF36-3FF5EA218861}" styleName="Middels stil 4 - utheving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08" autoAdjust="0"/>
    <p:restoredTop sz="84339" autoAdjust="0"/>
  </p:normalViewPr>
  <p:slideViewPr>
    <p:cSldViewPr snapToGrid="0">
      <p:cViewPr varScale="1">
        <p:scale>
          <a:sx n="110" d="100"/>
          <a:sy n="110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49688" y="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62D302BA-37BA-42D8-8339-4A2E1D1D81F5}" type="datetimeFigureOut">
              <a:rPr lang="nb-NO" smtClean="0"/>
              <a:t>12.10.2022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1" y="942975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49688" y="9429751"/>
            <a:ext cx="2946400" cy="498475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A189C77-2B6A-433B-A8A8-363E2ED9B70B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4660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5659" cy="4981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0443" y="1"/>
            <a:ext cx="2945659" cy="498135"/>
          </a:xfrm>
          <a:prstGeom prst="rect">
            <a:avLst/>
          </a:prstGeom>
        </p:spPr>
        <p:txBody>
          <a:bodyPr vert="horz" lIns="91428" tIns="45714" rIns="91428" bIns="45714" rtlCol="0"/>
          <a:lstStyle>
            <a:lvl1pPr algn="r">
              <a:defRPr sz="1200"/>
            </a:lvl1pPr>
          </a:lstStyle>
          <a:p>
            <a:fld id="{4CE8B2E1-7D70-4A88-AD2D-4F4C69477BF5}" type="datetimeFigureOut">
              <a:rPr lang="nb-NO" smtClean="0"/>
              <a:t>12.10.2022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630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8" tIns="45714" rIns="91428" bIns="45714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28" tIns="45714" rIns="91428" bIns="45714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28" tIns="45714" rIns="91428" bIns="45714" rtlCol="0" anchor="b"/>
          <a:lstStyle>
            <a:lvl1pPr algn="r">
              <a:defRPr sz="1200"/>
            </a:lvl1pPr>
          </a:lstStyle>
          <a:p>
            <a:fld id="{AAE387C5-C48D-47EC-9248-3FA653A31F12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566267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5C457E-F630-C147-B67D-734B6B1CD9DE}" type="slidenum">
              <a:rPr lang="nb-NO" smtClean="0">
                <a:latin typeface="Source Sans Pro" charset="0"/>
                <a:ea typeface="Source Sans Pro" charset="0"/>
                <a:cs typeface="Source Sans Pro" charset="0"/>
              </a:rPr>
              <a:t>1</a:t>
            </a:fld>
            <a:endParaRPr lang="nb-NO">
              <a:latin typeface="Source Sans Pro" charset="0"/>
              <a:ea typeface="Source Sans Pro" charset="0"/>
              <a:cs typeface="Source Sans Pro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841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Plassholder for lysbilde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-555625" y="876300"/>
            <a:ext cx="7785100" cy="4378325"/>
          </a:xfrm>
          <a:ln/>
        </p:spPr>
      </p:sp>
      <p:sp>
        <p:nvSpPr>
          <p:cNvPr id="37891" name="Plassholder for notat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nb-NO" altLang="nb-NO" dirty="0"/>
          </a:p>
        </p:txBody>
      </p:sp>
      <p:sp>
        <p:nvSpPr>
          <p:cNvPr id="37892" name="Plassholder for lysbildenumm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/>
              </a:defRPr>
            </a:lvl1pPr>
            <a:lvl2pPr marL="742849" indent="-285711">
              <a:defRPr sz="2400">
                <a:solidFill>
                  <a:schemeClr val="tx1"/>
                </a:solidFill>
                <a:latin typeface="Times"/>
              </a:defRPr>
            </a:lvl2pPr>
            <a:lvl3pPr marL="1142845" indent="-228569">
              <a:defRPr sz="2400">
                <a:solidFill>
                  <a:schemeClr val="tx1"/>
                </a:solidFill>
                <a:latin typeface="Times"/>
              </a:defRPr>
            </a:lvl3pPr>
            <a:lvl4pPr marL="1599984" indent="-228569">
              <a:defRPr sz="2400">
                <a:solidFill>
                  <a:schemeClr val="tx1"/>
                </a:solidFill>
                <a:latin typeface="Times"/>
              </a:defRPr>
            </a:lvl4pPr>
            <a:lvl5pPr marL="2057122" indent="-228569">
              <a:defRPr sz="2400">
                <a:solidFill>
                  <a:schemeClr val="tx1"/>
                </a:solidFill>
                <a:latin typeface="Times"/>
              </a:defRPr>
            </a:lvl5pPr>
            <a:lvl6pPr marL="2514261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6pPr>
            <a:lvl7pPr marL="2971399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7pPr>
            <a:lvl8pPr marL="3428537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8pPr>
            <a:lvl9pPr marL="3885676" indent="-228569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/>
              </a:defRPr>
            </a:lvl9pPr>
          </a:lstStyle>
          <a:p>
            <a:fld id="{B909F822-45FA-4094-BCD1-0469859191EB}" type="slidenum">
              <a:rPr lang="nn-NO" altLang="nb-NO" sz="1200">
                <a:solidFill>
                  <a:prstClr val="black"/>
                </a:solidFill>
                <a:latin typeface="Arial" charset="0"/>
              </a:rPr>
              <a:pPr/>
              <a:t>2</a:t>
            </a:fld>
            <a:endParaRPr lang="nn-NO" altLang="nb-NO" sz="1200" dirty="0">
              <a:solidFill>
                <a:prstClr val="black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27037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Linker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6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71528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Link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7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37055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E387C5-C48D-47EC-9248-3FA653A31F12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455034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9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5544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/>
              <a:t>Link ok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DCB4D-62BC-4086-BFC4-BD0A36711EB2}" type="slidenum">
              <a:rPr lang="nb-NO" smtClean="0">
                <a:solidFill>
                  <a:prstClr val="black"/>
                </a:solidFill>
              </a:rPr>
              <a:pPr/>
              <a:t>10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660224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CF9D78E-59FE-41E1-B276-E82337CB3F24}" type="slidenum">
              <a:rPr lang="nb-NO" smtClean="0">
                <a:solidFill>
                  <a:prstClr val="black"/>
                </a:solidFill>
              </a:rPr>
              <a:pPr/>
              <a:t>12</a:t>
            </a:fld>
            <a:endParaRPr lang="nb-N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906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8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155CF-738D-4DC1-AD7A-91218CA0CB4E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169199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A1EE60-D1B9-4A3C-93C0-7F5394FF468E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496781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D8F8ED-7948-4974-9CFD-84368A5C5C5A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9296019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EEFA5A-337D-40CA-BC31-F546D427323C}" type="datetime1">
              <a:rPr lang="nb-NO" smtClean="0"/>
              <a:t>12.10.2022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7459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B9AC01-3CC5-4ACC-919C-4940CE3FD255}" type="datetime1">
              <a:rPr lang="nb-NO" smtClean="0"/>
              <a:t>12.10.2022</a:t>
            </a:fld>
            <a:endParaRPr lang="nb-NO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99565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FE464-7153-4ACB-8D9E-9DFD6BBD69F2}" type="datetime1">
              <a:rPr lang="nb-NO" smtClean="0"/>
              <a:t>12.10.2022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147940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B9FF3C-276E-4C26-B8D1-713859586EBB}" type="datetime1">
              <a:rPr lang="nb-NO" smtClean="0"/>
              <a:t>12.10.2022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86594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DD94D-9130-43D9-9382-6396AB347523}" type="datetime1">
              <a:rPr lang="nb-NO" smtClean="0"/>
              <a:t>12.10.2022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43438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AF7F88-F133-4376-8253-766AFD0B99D5}" type="datetime1">
              <a:rPr lang="nb-NO" smtClean="0"/>
              <a:t>12.10.2022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277815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FF1AC2-0603-415D-ABC1-9045CC634408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7921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A3CAFD-A6B3-4485-A3DC-D86B6FFFD9CE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551012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2"/>
            <a:ext cx="11216997" cy="2379579"/>
          </a:xfrm>
        </p:spPr>
        <p:txBody>
          <a:bodyPr anchor="b">
            <a:normAutofit/>
          </a:bodyPr>
          <a:lstStyle>
            <a:lvl1pPr>
              <a:defRPr sz="5333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0"/>
            <a:ext cx="3524992" cy="976493"/>
          </a:xfrm>
          <a:prstGeom prst="rect">
            <a:avLst/>
          </a:prstGeom>
        </p:spPr>
      </p:pic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8F29859-8ECA-45DE-BA34-16B94253C445}" type="datetime1">
              <a:rPr lang="nb-NO" smtClean="0"/>
              <a:t>12.10.2022</a:t>
            </a:fld>
            <a:endParaRPr lang="nb-NO" dirty="0"/>
          </a:p>
        </p:txBody>
      </p:sp>
      <p:sp>
        <p:nvSpPr>
          <p:cNvPr id="7" name="Plassholder for bunntekst 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12" name="Plassholder for lysbildenumm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795166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7" y="1016000"/>
            <a:ext cx="8101263" cy="2664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5333"/>
            </a:lvl1pPr>
          </a:lstStyle>
          <a:p>
            <a:r>
              <a:rPr lang="nb-NO" err="1"/>
              <a:t>Click</a:t>
            </a:r>
            <a:r>
              <a:rPr lang="nb-NO"/>
              <a:t> to </a:t>
            </a:r>
            <a:r>
              <a:rPr lang="nb-NO" err="1"/>
              <a:t>edit</a:t>
            </a:r>
            <a:r>
              <a:rPr lang="nb-NO"/>
              <a:t> </a:t>
            </a:r>
            <a:r>
              <a:rPr lang="nb-NO" err="1"/>
              <a:t>title</a:t>
            </a:r>
            <a:r>
              <a:rPr lang="nb-NO"/>
              <a:t> styles</a:t>
            </a:r>
          </a:p>
        </p:txBody>
      </p:sp>
    </p:spTree>
    <p:extLst>
      <p:ext uri="{BB962C8B-B14F-4D97-AF65-F5344CB8AC3E}">
        <p14:creationId xmlns:p14="http://schemas.microsoft.com/office/powerpoint/2010/main" val="23211551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54588-EA9A-4618-AD15-3E889946F245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6110683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3"/>
            <a:ext cx="11216997" cy="2379579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FF34E13-D633-453B-9A34-E448FBCC6993}" type="datetime1">
              <a:rPr lang="nb-NO" smtClean="0"/>
              <a:t>12.10.2022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dirty="0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9911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or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HEX-pp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365404" y="1604213"/>
            <a:ext cx="11216997" cy="2379579"/>
          </a:xfrm>
        </p:spPr>
        <p:txBody>
          <a:bodyPr anchor="b">
            <a:normAutofit/>
          </a:bodyPr>
          <a:lstStyle>
            <a:lvl1pPr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D514C53-B9D4-42BF-9ACE-562EEF4C9891}" type="datetime1">
              <a:rPr lang="nb-NO" smtClean="0"/>
              <a:t>12.10.2022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dirty="0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pic>
        <p:nvPicPr>
          <p:cNvPr id="10" name="Bilde 9" descr="HEX-pp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Bilde 1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710407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69B918D4-E561-440E-AEB7-43CCC8CE904B}" type="datetime1">
              <a:rPr lang="nb-NO" smtClean="0"/>
              <a:t>12.10.2022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dirty="0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0223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Kapittel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5722A6E5-8C5E-4ABE-8388-44DD18CF8C66}" type="datetime1">
              <a:rPr lang="nb-NO" smtClean="0"/>
              <a:t>12.10.2022</a:t>
            </a:fld>
            <a:endParaRPr lang="nb-NO" dirty="0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r>
              <a:rPr lang="nb-NO" dirty="0">
                <a:solidFill>
                  <a:srgbClr val="FFFFFF"/>
                </a:solidFill>
              </a:rPr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  <p:pic>
        <p:nvPicPr>
          <p:cNvPr id="9" name="Bild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  <p:sp>
        <p:nvSpPr>
          <p:cNvPr id="10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5999"/>
            <a:ext cx="8101263" cy="42868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>
                <a:solidFill>
                  <a:srgbClr val="FFFFFF"/>
                </a:solidFill>
              </a:defRPr>
            </a:lvl1pPr>
          </a:lstStyle>
          <a:p>
            <a:r>
              <a:rPr lang="nb-NO" dirty="0"/>
              <a:t>KLIKK FOR Å REDIGERE TITTELSTIL</a:t>
            </a:r>
          </a:p>
        </p:txBody>
      </p:sp>
      <p:pic>
        <p:nvPicPr>
          <p:cNvPr id="7" name="Bilde 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3709" y="44561"/>
            <a:ext cx="3524992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1287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Kapittelside 1-Hexago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tittel 1"/>
          <p:cNvSpPr>
            <a:spLocks noGrp="1"/>
          </p:cNvSpPr>
          <p:nvPr>
            <p:ph type="title" hasCustomPrompt="1"/>
          </p:nvPr>
        </p:nvSpPr>
        <p:spPr>
          <a:xfrm>
            <a:off x="2014178" y="1016001"/>
            <a:ext cx="8101263" cy="26647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4000"/>
            </a:lvl1pPr>
          </a:lstStyle>
          <a:p>
            <a:r>
              <a:rPr lang="nb-NO" dirty="0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89843737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600202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600202"/>
            <a:ext cx="5384800" cy="45259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BCE5B-5ACE-4466-AF6C-61189C68D640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0622956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900140"/>
            <a:ext cx="5386917" cy="127473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70" y="900140"/>
            <a:ext cx="5389033" cy="1274736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70" y="2174875"/>
            <a:ext cx="5389033" cy="3951288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B81D8E-DA09-423D-9D9B-6F646EAAF702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9474895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97ECEA-19C6-4065-A9FB-3D54EBB46A62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41847365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164C6-6DD3-4B67-A8F8-E95CE6993482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5818656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/>
          <p:cNvSpPr>
            <a:spLocks noGrp="1"/>
          </p:cNvSpPr>
          <p:nvPr>
            <p:ph type="pic" idx="1" hasCustomPrompt="1"/>
          </p:nvPr>
        </p:nvSpPr>
        <p:spPr>
          <a:xfrm>
            <a:off x="0" y="133683"/>
            <a:ext cx="12192000" cy="5980140"/>
          </a:xfrm>
        </p:spPr>
        <p:txBody>
          <a:bodyPr anchor="ctr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her for å sette inn bilde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8078F-F320-44E8-9420-54CE3FD54C59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 dirty="0"/>
              <a:t>Fornavn Etternavn | Avdelingsnavn</a:t>
            </a: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‹#›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2973065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Gronn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6095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Hvileside 1-Blaa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e 5" descr="HEX-hvitt-net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Bilde 6" descr="logo-01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  <p:pic>
        <p:nvPicPr>
          <p:cNvPr id="4" name="Bilde 3" descr="HEX-hvitt-nett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e 4" descr="logo-01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353" y="988045"/>
            <a:ext cx="8327300" cy="23068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63050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914400" y="2130427"/>
            <a:ext cx="10363200" cy="1470025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2B7D27-FBEE-4944-A8E0-91B1C96F00DF}" type="slidenum">
              <a:rPr lang="nn-NO"/>
              <a:pPr>
                <a:defRPr/>
              </a:pPr>
              <a:t>‹#›</a:t>
            </a:fld>
            <a:endParaRPr lang="nn-NO" sz="1400" dirty="0"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108009539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1_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F39E8E-54E1-45EB-AC96-CBAFD91CCBF3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>
              <a:solidFill>
                <a:srgbClr val="101820"/>
              </a:solidFill>
            </a:endParaRPr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Fornavn Etternavn | Avdelingsnavn</a:t>
            </a:r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72D6-3F00-419C-B1B0-12FA29C6C6E2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80473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15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23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09F5C9-F8AC-4F9C-B3EC-53D3F3E3BF56}" type="datetime1">
              <a:rPr lang="nb-NO" smtClean="0"/>
              <a:t>12.10.2022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nb-NO"/>
              <a:t>Fornavn Etternavn | Avdelingsnavn</a:t>
            </a: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593C3F0-6C4C-4DF9-A02D-0DB022A7C5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91133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77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7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900139"/>
            <a:ext cx="10972800" cy="6060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8930102" y="6358247"/>
            <a:ext cx="224589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  <a:latin typeface="Source Sans Pro"/>
              </a:defRPr>
            </a:lvl1pPr>
          </a:lstStyle>
          <a:p>
            <a:pPr defTabSz="457200"/>
            <a:fld id="{E01BF598-0A0B-4C25-92BA-9D689E5C54D6}" type="datetime1">
              <a:rPr lang="nb-NO" smtClean="0">
                <a:solidFill>
                  <a:srgbClr val="101820"/>
                </a:solidFill>
              </a:rPr>
              <a:t>12.10.2022</a:t>
            </a:fld>
            <a:endParaRPr lang="nb-NO" dirty="0">
              <a:solidFill>
                <a:srgbClr val="101820"/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22449" y="6356352"/>
            <a:ext cx="790162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pPr defTabSz="457200"/>
            <a:r>
              <a:rPr lang="nb-NO"/>
              <a:t>Fornavn Etternavn | Avdelingsnavn</a:t>
            </a:r>
            <a:endParaRPr lang="nb-NO" dirty="0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11175997" y="6356352"/>
            <a:ext cx="5489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101820"/>
                </a:solidFill>
                <a:latin typeface="Source Sans Pro"/>
              </a:defRPr>
            </a:lvl1pPr>
          </a:lstStyle>
          <a:p>
            <a:pPr defTabSz="457200"/>
            <a:fld id="{28ECCE09-4EB9-D24E-99A2-F5BDA1BD657E}" type="slidenum">
              <a:rPr lang="nb-NO" smtClean="0"/>
              <a:pPr defTabSz="457200"/>
              <a:t>‹#›</a:t>
            </a:fld>
            <a:endParaRPr lang="nb-NO" dirty="0"/>
          </a:p>
        </p:txBody>
      </p:sp>
      <p:pic>
        <p:nvPicPr>
          <p:cNvPr id="7" name="Bilde 6" descr="logo-nor.png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4" y="44561"/>
            <a:ext cx="3531588" cy="976493"/>
          </a:xfrm>
          <a:prstGeom prst="rect">
            <a:avLst/>
          </a:prstGeom>
        </p:spPr>
      </p:pic>
      <p:pic>
        <p:nvPicPr>
          <p:cNvPr id="8" name="Bilde 7" descr="logo-nor.png"/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60414" y="44561"/>
            <a:ext cx="3531588" cy="976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20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  <p:sldLayoutId id="2147483675" r:id="rId14"/>
    <p:sldLayoutId id="2147483676" r:id="rId15"/>
  </p:sldLayoutIdLst>
  <p:hf hdr="0" ftr="0" dt="0"/>
  <p:txStyles>
    <p:titleStyle>
      <a:lvl1pPr algn="l" defTabSz="457200" rtl="0" eaLnBrk="1" latinLnBrk="0" hangingPunct="1">
        <a:spcBef>
          <a:spcPct val="0"/>
        </a:spcBef>
        <a:buNone/>
        <a:defRPr sz="2800" kern="1200" baseline="0">
          <a:solidFill>
            <a:schemeClr val="tx1"/>
          </a:solidFill>
          <a:latin typeface="Source Sans Pro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400" kern="1200">
          <a:solidFill>
            <a:schemeClr val="tx1"/>
          </a:solidFill>
          <a:latin typeface="Source Sans Pro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2000" kern="1200">
          <a:solidFill>
            <a:schemeClr val="tx1"/>
          </a:solidFill>
          <a:latin typeface="Source Sans Pro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800" kern="1200">
          <a:solidFill>
            <a:schemeClr val="tx1"/>
          </a:solidFill>
          <a:latin typeface="Source Sans Pro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600" kern="1200">
          <a:solidFill>
            <a:schemeClr val="tx1"/>
          </a:solidFill>
          <a:latin typeface="Source Sans Pro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SzPct val="100000"/>
        <a:buFontTx/>
        <a:buBlip>
          <a:blip r:embed="rId19"/>
        </a:buBlip>
        <a:defRPr sz="1400" kern="1200">
          <a:solidFill>
            <a:schemeClr val="tx1"/>
          </a:solidFill>
          <a:latin typeface="Source Sans Pro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studier/emner/lu/2020/var/lmbnor10317.html" TargetMode="External"/><Relationship Id="rId2" Type="http://schemas.openxmlformats.org/officeDocument/2006/relationships/hyperlink" Target="https://www.hiof.no/studier/emner/lu/2019/host/lmbeng10117.html" TargetMode="External"/><Relationship Id="rId1" Type="http://schemas.openxmlformats.org/officeDocument/2006/relationships/slideLayout" Target="../slideLayouts/slideLayout28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studier/emner/historiske-emner/lu/2019/host/lmbped10117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www.hiof.no/studier/emner/lusp/lusp/2022/host/lmuped10117.html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lusp/studier/praksis/glu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hiof.no/lusp/studier/praksis/glu/innlevering-av-digitale-vurderingsskjemaer.html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mailto:lin.e.ramberg@hiof.no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6" Type="http://schemas.openxmlformats.org/officeDocument/2006/relationships/hyperlink" Target="mailto:reidun.hoff-jenssen@hiof.no" TargetMode="External"/><Relationship Id="rId5" Type="http://schemas.openxmlformats.org/officeDocument/2006/relationships/hyperlink" Target="mailto:hsf@hiof.no" TargetMode="External"/><Relationship Id="rId4" Type="http://schemas.openxmlformats.org/officeDocument/2006/relationships/hyperlink" Target="mailto:kristine.grinderud@hiof.n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01445" y="1016000"/>
            <a:ext cx="10894740" cy="3890537"/>
          </a:xfrm>
        </p:spPr>
        <p:txBody>
          <a:bodyPr>
            <a:normAutofit/>
          </a:bodyPr>
          <a:lstStyle/>
          <a:p>
            <a:pPr algn="ctr"/>
            <a:r>
              <a:rPr lang="nb-NO" sz="6000" dirty="0">
                <a:solidFill>
                  <a:schemeClr val="accent1">
                    <a:lumMod val="50000"/>
                  </a:schemeClr>
                </a:solidFill>
              </a:rPr>
              <a:t>PRAKSISSEMINAR </a:t>
            </a:r>
            <a:br>
              <a:rPr lang="nb-NO" sz="60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nb-NO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nb-NO" sz="4800" dirty="0">
                <a:solidFill>
                  <a:schemeClr val="accent1">
                    <a:lumMod val="50000"/>
                  </a:schemeClr>
                </a:solidFill>
              </a:rPr>
              <a:t>21MAGLU 1-7 og 5-10</a:t>
            </a:r>
            <a:br>
              <a:rPr lang="nb-NO" sz="4800" dirty="0">
                <a:solidFill>
                  <a:schemeClr val="accent1">
                    <a:lumMod val="50000"/>
                  </a:schemeClr>
                </a:solidFill>
              </a:rPr>
            </a:br>
            <a:br>
              <a:rPr lang="nb-NO" sz="3200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nb-NO" sz="3600" dirty="0">
                <a:solidFill>
                  <a:schemeClr val="accent1">
                    <a:lumMod val="50000"/>
                  </a:schemeClr>
                </a:solidFill>
              </a:rPr>
              <a:t>12. oktober 2022</a:t>
            </a: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294967295"/>
          </p:nvPr>
        </p:nvSpPr>
        <p:spPr>
          <a:xfrm>
            <a:off x="11642725" y="6356350"/>
            <a:ext cx="549275" cy="365125"/>
          </a:xfrm>
        </p:spPr>
        <p:txBody>
          <a:bodyPr/>
          <a:lstStyle/>
          <a:p>
            <a:fld id="{28ECCE09-4EB9-D24E-99A2-F5BDA1BD657E}" type="slidenum">
              <a:rPr lang="nb-NO" smtClean="0"/>
              <a:pPr/>
              <a:t>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493075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tel 1"/>
          <p:cNvSpPr>
            <a:spLocks noGrp="1"/>
          </p:cNvSpPr>
          <p:nvPr>
            <p:ph type="title"/>
          </p:nvPr>
        </p:nvSpPr>
        <p:spPr>
          <a:xfrm>
            <a:off x="609600" y="547360"/>
            <a:ext cx="10972800" cy="606036"/>
          </a:xfrm>
        </p:spPr>
        <p:txBody>
          <a:bodyPr>
            <a:noAutofit/>
          </a:bodyPr>
          <a:lstStyle/>
          <a:p>
            <a:pPr algn="ctr"/>
            <a:r>
              <a:rPr lang="nb-NO" altLang="nb-NO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Dagens program</a:t>
            </a:r>
          </a:p>
        </p:txBody>
      </p:sp>
      <p:graphicFrame>
        <p:nvGraphicFramePr>
          <p:cNvPr id="2" name="Plassholder for innhold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4725599"/>
              </p:ext>
            </p:extLst>
          </p:nvPr>
        </p:nvGraphicFramePr>
        <p:xfrm>
          <a:off x="822895" y="1673351"/>
          <a:ext cx="11076179" cy="39711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17095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1177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24889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70119">
                <a:tc>
                  <a:txBody>
                    <a:bodyPr/>
                    <a:lstStyle/>
                    <a:p>
                      <a:r>
                        <a:rPr lang="nb-NO" sz="2000" b="0" dirty="0"/>
                        <a:t>09.00 – 10.00	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Erfaringsutveksling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0" dirty="0"/>
                        <a:t>For praksislærer</a:t>
                      </a:r>
                      <a:r>
                        <a:rPr lang="nb-NO" sz="2000" b="0" baseline="0" dirty="0"/>
                        <a:t> og basisgruppeveiledere.</a:t>
                      </a:r>
                      <a:endParaRPr lang="nb-NO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98423">
                <a:tc>
                  <a:txBody>
                    <a:bodyPr/>
                    <a:lstStyle/>
                    <a:p>
                      <a:r>
                        <a:rPr lang="nb-NO" sz="2000" dirty="0"/>
                        <a:t>10.15 – 11.30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i="0" dirty="0"/>
                        <a:t>Informasjon fra trinnkoordinator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2. studieår, fag og PED</a:t>
                      </a:r>
                    </a:p>
                    <a:p>
                      <a:pPr marL="285750" marR="0" lvl="0" indent="-28575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nb-NO" sz="2000" b="0" dirty="0"/>
                        <a:t>Plan for praksis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0" dirty="0"/>
                        <a:t>For studenter, praksislærer</a:t>
                      </a:r>
                      <a:r>
                        <a:rPr lang="nb-NO" sz="2000" b="0" baseline="0" dirty="0"/>
                        <a:t> og basisgruppeveiledere.</a:t>
                      </a:r>
                      <a:endParaRPr lang="nb-NO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61053">
                <a:tc>
                  <a:txBody>
                    <a:bodyPr/>
                    <a:lstStyle/>
                    <a:p>
                      <a:r>
                        <a:rPr lang="nb-NO" sz="2000" dirty="0"/>
                        <a:t>11.00 – 12.00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nb-NO" sz="2000" b="1" dirty="0"/>
                        <a:t>Lunsj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nb-NO" sz="2000" dirty="0"/>
                        <a:t>For praksislærere</a:t>
                      </a:r>
                      <a:r>
                        <a:rPr lang="nb-NO" sz="2000" baseline="0" dirty="0"/>
                        <a:t> og </a:t>
                      </a:r>
                      <a:r>
                        <a:rPr lang="nb-NO" sz="2000" dirty="0"/>
                        <a:t>basisgruppeveiledere.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61053">
                <a:tc>
                  <a:txBody>
                    <a:bodyPr/>
                    <a:lstStyle/>
                    <a:p>
                      <a:r>
                        <a:rPr lang="nb-NO" sz="2000" dirty="0"/>
                        <a:t>12.30 – 15.00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nb-NO" sz="20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Samarbeidstid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b="0" dirty="0"/>
                        <a:t>For studenter, praksislærer</a:t>
                      </a:r>
                      <a:r>
                        <a:rPr lang="nb-NO" sz="2000" b="0" baseline="0" dirty="0"/>
                        <a:t> og basisgruppeveiledere.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nb-NO" sz="20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NB: Studentene reserverer rom</a:t>
                      </a:r>
                    </a:p>
                    <a:p>
                      <a:pPr marL="0" marR="0" lvl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nb-NO" sz="2000" b="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cxnSp>
        <p:nvCxnSpPr>
          <p:cNvPr id="5" name="Rett linje 4"/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Plassholder for lysbildenummer 7">
            <a:extLst>
              <a:ext uri="{FF2B5EF4-FFF2-40B4-BE49-F238E27FC236}">
                <a16:creationId xmlns:a16="http://schemas.microsoft.com/office/drawing/2014/main" id="{C9C8032D-B211-46A2-B16F-3E23E308E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692214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ssholder for tekst 7">
            <a:extLst>
              <a:ext uri="{FF2B5EF4-FFF2-40B4-BE49-F238E27FC236}">
                <a16:creationId xmlns:a16="http://schemas.microsoft.com/office/drawing/2014/main" id="{C99B9ECA-BA93-4BF7-839F-55699E712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82029" y="1463036"/>
            <a:ext cx="3378820" cy="711840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nb-NO" sz="3600" dirty="0"/>
              <a:t>Veiledning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26453340-A749-43E3-A02B-478212C07D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82029" y="2405064"/>
            <a:ext cx="4736429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Momenter til diskusjon: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Hvordan?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Hvor ofte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Bruk av veiledningsgrunnlag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Hva veiledes det på?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919FC40B-5B44-44FD-9EC1-04FF874E30C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93371" y="1463033"/>
            <a:ext cx="3831576" cy="711841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nb-NO" sz="3600" dirty="0"/>
              <a:t>Skikkethet</a:t>
            </a:r>
            <a:endParaRPr lang="nb-NO" dirty="0"/>
          </a:p>
        </p:txBody>
      </p:sp>
      <p:sp>
        <p:nvSpPr>
          <p:cNvPr id="7" name="Plassholder for innhold 6">
            <a:extLst>
              <a:ext uri="{FF2B5EF4-FFF2-40B4-BE49-F238E27FC236}">
                <a16:creationId xmlns:a16="http://schemas.microsoft.com/office/drawing/2014/main" id="{A6B66CF8-0D96-4B50-9CA7-370606F54EA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93371" y="2456318"/>
            <a:ext cx="5389033" cy="395128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sz="2400" dirty="0"/>
              <a:t>Momenter til diskusjon: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Systematikk/dokumentasjon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Samarbeid, med hvem?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nb-NO" sz="2000" dirty="0"/>
              <a:t>Kontakt med høgskolen?</a:t>
            </a:r>
          </a:p>
        </p:txBody>
      </p: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6064C5A0-A7ED-40E4-BF63-90D2028D3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3</a:t>
            </a:fld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5279E2E-5F2A-46DB-B77F-78A8DA1AB4C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9598" y="575163"/>
            <a:ext cx="10972801" cy="606425"/>
          </a:xfrm>
        </p:spPr>
        <p:txBody>
          <a:bodyPr>
            <a:noAutofit/>
          </a:bodyPr>
          <a:lstStyle/>
          <a:p>
            <a:pPr algn="ctr"/>
            <a:r>
              <a:rPr lang="nb-NO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Erfaringsutveksling</a:t>
            </a:r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33FC60EF-2724-448F-9451-72EA1EAE49A0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9303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 animBg="1"/>
      <p:bldP spid="5" grpId="0" build="p"/>
      <p:bldP spid="9" grpId="0" uiExpand="1" build="p" animBg="1"/>
      <p:bldP spid="7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2. Studieår 1-7</a:t>
            </a:r>
          </a:p>
        </p:txBody>
      </p:sp>
      <p:sp>
        <p:nvSpPr>
          <p:cNvPr id="10" name="Plassholder for tekst 9"/>
          <p:cNvSpPr>
            <a:spLocks noGrp="1"/>
          </p:cNvSpPr>
          <p:nvPr>
            <p:ph type="body" idx="1"/>
          </p:nvPr>
        </p:nvSpPr>
        <p:spPr>
          <a:xfrm>
            <a:off x="1284430" y="1496565"/>
            <a:ext cx="4583395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Høst 2022 </a:t>
            </a:r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1284431" y="2303846"/>
            <a:ext cx="2042556" cy="2017115"/>
          </a:xfrm>
          <a:ln>
            <a:solidFill>
              <a:srgbClr val="008000"/>
            </a:solidFill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dirty="0"/>
              <a:t>Pedagogikk</a:t>
            </a:r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3"/>
          </p:nvPr>
        </p:nvSpPr>
        <p:spPr>
          <a:xfrm>
            <a:off x="5976721" y="1474556"/>
            <a:ext cx="4329351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Vår 2023</a:t>
            </a:r>
          </a:p>
        </p:txBody>
      </p:sp>
      <p:sp>
        <p:nvSpPr>
          <p:cNvPr id="14" name="Plassholder for innhold 10"/>
          <p:cNvSpPr txBox="1">
            <a:spLocks/>
          </p:cNvSpPr>
          <p:nvPr/>
        </p:nvSpPr>
        <p:spPr>
          <a:xfrm>
            <a:off x="3576128" y="2317447"/>
            <a:ext cx="2220574" cy="1991674"/>
          </a:xfrm>
          <a:prstGeom prst="rect">
            <a:avLst/>
          </a:prstGeom>
          <a:solidFill>
            <a:srgbClr val="FFFFCC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Kroppsøving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Naturfag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K&amp;H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</p:txBody>
      </p:sp>
      <p:sp>
        <p:nvSpPr>
          <p:cNvPr id="15" name="Plassholder for innhold 10"/>
          <p:cNvSpPr txBox="1">
            <a:spLocks/>
          </p:cNvSpPr>
          <p:nvPr/>
        </p:nvSpPr>
        <p:spPr>
          <a:xfrm>
            <a:off x="6045843" y="2303846"/>
            <a:ext cx="2008797" cy="1984836"/>
          </a:xfrm>
          <a:prstGeom prst="rect">
            <a:avLst/>
          </a:prstGeom>
          <a:solidFill>
            <a:srgbClr val="FFFFCC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Kroppsøving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Naturfag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K&amp;H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</p:txBody>
      </p:sp>
      <p:sp>
        <p:nvSpPr>
          <p:cNvPr id="16" name="Plassholder for innhold 10"/>
          <p:cNvSpPr txBox="1">
            <a:spLocks/>
          </p:cNvSpPr>
          <p:nvPr/>
        </p:nvSpPr>
        <p:spPr>
          <a:xfrm>
            <a:off x="8219499" y="2326044"/>
            <a:ext cx="2108665" cy="1984836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Norsk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Matematikk</a:t>
            </a:r>
          </a:p>
          <a:p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6" y="1560654"/>
            <a:ext cx="733861" cy="612315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8" t="52047" r="28094"/>
          <a:stretch/>
        </p:blipFill>
        <p:spPr>
          <a:xfrm>
            <a:off x="9440766" y="1386112"/>
            <a:ext cx="683862" cy="853454"/>
          </a:xfrm>
          <a:prstGeom prst="rect">
            <a:avLst/>
          </a:prstGeom>
        </p:spPr>
      </p:pic>
      <p:sp>
        <p:nvSpPr>
          <p:cNvPr id="17" name="Plassholder for innhold 2"/>
          <p:cNvSpPr>
            <a:spLocks noGrp="1"/>
          </p:cNvSpPr>
          <p:nvPr>
            <p:ph idx="1"/>
          </p:nvPr>
        </p:nvSpPr>
        <p:spPr>
          <a:xfrm>
            <a:off x="1284430" y="5383444"/>
            <a:ext cx="9043734" cy="598011"/>
          </a:xfrm>
        </p:spPr>
        <p:txBody>
          <a:bodyPr>
            <a:noAutofit/>
          </a:bodyPr>
          <a:lstStyle/>
          <a:p>
            <a:pPr algn="ctr"/>
            <a:r>
              <a:rPr lang="nb-NO" sz="2000" b="0" dirty="0"/>
              <a:t>Fag som er merket med gult har praksisansvar.</a:t>
            </a:r>
          </a:p>
          <a:p>
            <a:pPr algn="ctr"/>
            <a:r>
              <a:rPr lang="nb-NO" sz="2000" b="0" dirty="0"/>
              <a:t>Det er samme basisgruppeveileder høst og vår.</a:t>
            </a:r>
          </a:p>
        </p:txBody>
      </p:sp>
      <p:sp>
        <p:nvSpPr>
          <p:cNvPr id="2" name="TekstSylinder 1"/>
          <p:cNvSpPr txBox="1"/>
          <p:nvPr/>
        </p:nvSpPr>
        <p:spPr>
          <a:xfrm>
            <a:off x="1284430" y="4417420"/>
            <a:ext cx="4512271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uke 43-45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6045843" y="4417420"/>
            <a:ext cx="4282321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uke 5-7</a:t>
            </a:r>
          </a:p>
        </p:txBody>
      </p:sp>
      <p:cxnSp>
        <p:nvCxnSpPr>
          <p:cNvPr id="20" name="Rett linje 19">
            <a:extLst>
              <a:ext uri="{FF2B5EF4-FFF2-40B4-BE49-F238E27FC236}">
                <a16:creationId xmlns:a16="http://schemas.microsoft.com/office/drawing/2014/main" id="{D3CE1457-15E4-4835-9C7A-804771913005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8375CF7B-6EE3-4B93-9669-AD4A0019CB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72D6-3F00-419C-B1B0-12FA29C6C6E2}" type="slidenum">
              <a:rPr lang="nb-NO" smtClean="0"/>
              <a:pPr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66651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11" grpId="0" uiExpand="1" build="p" animBg="1"/>
      <p:bldP spid="12" grpId="0" uiExpand="1" build="p" animBg="1"/>
      <p:bldP spid="14" grpId="0" animBg="1"/>
      <p:bldP spid="15" grpId="0" animBg="1"/>
      <p:bldP spid="16" grpId="0" animBg="1"/>
      <p:bldP spid="17" grpId="0" uiExpand="1" build="p"/>
      <p:bldP spid="2" grpId="0" animBg="1"/>
      <p:bldP spid="1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tel 7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884195" cy="1143000"/>
          </a:xfrm>
        </p:spPr>
        <p:txBody>
          <a:bodyPr>
            <a:normAutofit/>
          </a:bodyPr>
          <a:lstStyle/>
          <a:p>
            <a:pPr algn="ctr"/>
            <a:r>
              <a:rPr lang="nb-NO" sz="36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2. Studieår 5-10</a:t>
            </a:r>
          </a:p>
        </p:txBody>
      </p:sp>
      <p:sp>
        <p:nvSpPr>
          <p:cNvPr id="10" name="Plassholder for tekst 9"/>
          <p:cNvSpPr>
            <a:spLocks noGrp="1"/>
          </p:cNvSpPr>
          <p:nvPr>
            <p:ph type="body" idx="1"/>
          </p:nvPr>
        </p:nvSpPr>
        <p:spPr>
          <a:xfrm>
            <a:off x="1284430" y="1496565"/>
            <a:ext cx="4583395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Høst 2022 </a:t>
            </a:r>
          </a:p>
        </p:txBody>
      </p:sp>
      <p:sp>
        <p:nvSpPr>
          <p:cNvPr id="11" name="Plassholder for innhold 10"/>
          <p:cNvSpPr>
            <a:spLocks noGrp="1"/>
          </p:cNvSpPr>
          <p:nvPr>
            <p:ph sz="half" idx="2"/>
          </p:nvPr>
        </p:nvSpPr>
        <p:spPr>
          <a:xfrm>
            <a:off x="1284431" y="2303846"/>
            <a:ext cx="2042556" cy="2017115"/>
          </a:xfrm>
          <a:ln>
            <a:solidFill>
              <a:srgbClr val="008000"/>
            </a:solidFill>
          </a:ln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nb-NO" sz="2000" dirty="0"/>
              <a:t>Pedagogikk</a:t>
            </a:r>
            <a:endParaRPr lang="nb-NO" dirty="0"/>
          </a:p>
        </p:txBody>
      </p:sp>
      <p:sp>
        <p:nvSpPr>
          <p:cNvPr id="12" name="Plassholder for tekst 11"/>
          <p:cNvSpPr>
            <a:spLocks noGrp="1"/>
          </p:cNvSpPr>
          <p:nvPr>
            <p:ph type="body" sz="quarter" idx="3"/>
          </p:nvPr>
        </p:nvSpPr>
        <p:spPr>
          <a:xfrm>
            <a:off x="5976721" y="1474556"/>
            <a:ext cx="4329351" cy="639762"/>
          </a:xfrm>
          <a:solidFill>
            <a:schemeClr val="accent1">
              <a:lumMod val="20000"/>
              <a:lumOff val="80000"/>
            </a:schemeClr>
          </a:solidFill>
          <a:ln>
            <a:solidFill>
              <a:srgbClr val="008000"/>
            </a:solidFill>
          </a:ln>
        </p:spPr>
        <p:txBody>
          <a:bodyPr/>
          <a:lstStyle/>
          <a:p>
            <a:pPr algn="ctr"/>
            <a:r>
              <a:rPr lang="nb-NO" dirty="0"/>
              <a:t>Vår 2023</a:t>
            </a:r>
          </a:p>
        </p:txBody>
      </p:sp>
      <p:sp>
        <p:nvSpPr>
          <p:cNvPr id="14" name="Plassholder for innhold 10"/>
          <p:cNvSpPr txBox="1">
            <a:spLocks/>
          </p:cNvSpPr>
          <p:nvPr/>
        </p:nvSpPr>
        <p:spPr>
          <a:xfrm>
            <a:off x="3540565" y="2281036"/>
            <a:ext cx="2220574" cy="1991674"/>
          </a:xfrm>
          <a:prstGeom prst="rect">
            <a:avLst/>
          </a:prstGeom>
          <a:solidFill>
            <a:srgbClr val="FFFFCC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Matematikk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Samfunnsfag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Tysk</a:t>
            </a:r>
            <a:endParaRPr lang="nb-NO" sz="2000" dirty="0">
              <a:solidFill>
                <a:schemeClr val="accent1">
                  <a:lumMod val="50000"/>
                </a:schemeClr>
              </a:solidFill>
              <a:hlinkClick r:id="rId2"/>
            </a:endParaRPr>
          </a:p>
        </p:txBody>
      </p:sp>
      <p:sp>
        <p:nvSpPr>
          <p:cNvPr id="15" name="Plassholder for innhold 10"/>
          <p:cNvSpPr txBox="1">
            <a:spLocks/>
          </p:cNvSpPr>
          <p:nvPr/>
        </p:nvSpPr>
        <p:spPr>
          <a:xfrm>
            <a:off x="6045843" y="2303846"/>
            <a:ext cx="2008797" cy="1984836"/>
          </a:xfrm>
          <a:prstGeom prst="rect">
            <a:avLst/>
          </a:prstGeom>
          <a:solidFill>
            <a:srgbClr val="FFFFCC"/>
          </a:solidFill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Engelsk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Matematikk 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Samfunnsfag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Tysk</a:t>
            </a:r>
          </a:p>
          <a:p>
            <a:endParaRPr lang="nb-NO" sz="1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6" name="Plassholder for innhold 10"/>
          <p:cNvSpPr txBox="1">
            <a:spLocks/>
          </p:cNvSpPr>
          <p:nvPr/>
        </p:nvSpPr>
        <p:spPr>
          <a:xfrm>
            <a:off x="8219499" y="2326044"/>
            <a:ext cx="2108665" cy="1984836"/>
          </a:xfrm>
          <a:prstGeom prst="rect">
            <a:avLst/>
          </a:prstGeom>
          <a:noFill/>
          <a:ln>
            <a:solidFill>
              <a:srgbClr val="008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74320" indent="-27432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4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buClr>
                <a:schemeClr val="accent1">
                  <a:lumMod val="60000"/>
                  <a:lumOff val="40000"/>
                </a:schemeClr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8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3pPr>
            <a:lvl4pPr marL="118872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6304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5pPr>
            <a:lvl6pPr marL="1691640" indent="-18288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4884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377440" indent="-182880" algn="l" defTabSz="914400" rtl="0" eaLnBrk="1" latinLnBrk="0" hangingPunct="1">
              <a:spcBef>
                <a:spcPct val="20000"/>
              </a:spcBef>
              <a:buClr>
                <a:schemeClr val="accent6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Norsk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K&amp;H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KRLE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Kroppsøving</a:t>
            </a:r>
          </a:p>
          <a:p>
            <a:r>
              <a:rPr lang="nb-NO" sz="2000" dirty="0">
                <a:solidFill>
                  <a:schemeClr val="accent1">
                    <a:lumMod val="50000"/>
                  </a:schemeClr>
                </a:solidFill>
              </a:rPr>
              <a:t>Naturfag</a:t>
            </a:r>
            <a:endParaRPr lang="nb-NO" sz="2000" dirty="0">
              <a:solidFill>
                <a:schemeClr val="accent1">
                  <a:lumMod val="50000"/>
                </a:schemeClr>
              </a:solidFill>
              <a:hlinkClick r:id="rId3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pic>
        <p:nvPicPr>
          <p:cNvPr id="4" name="Bild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756" y="1560654"/>
            <a:ext cx="733861" cy="612315"/>
          </a:xfrm>
          <a:prstGeom prst="rect">
            <a:avLst/>
          </a:prstGeom>
        </p:spPr>
      </p:pic>
      <p:pic>
        <p:nvPicPr>
          <p:cNvPr id="5" name="Bilde 4"/>
          <p:cNvPicPr>
            <a:picLocks noChangeAspect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118" t="52047" r="28094"/>
          <a:stretch/>
        </p:blipFill>
        <p:spPr>
          <a:xfrm>
            <a:off x="9440766" y="1386112"/>
            <a:ext cx="683862" cy="853454"/>
          </a:xfrm>
          <a:prstGeom prst="rect">
            <a:avLst/>
          </a:prstGeom>
        </p:spPr>
      </p:pic>
      <p:sp>
        <p:nvSpPr>
          <p:cNvPr id="2" name="TekstSylinder 1"/>
          <p:cNvSpPr txBox="1"/>
          <p:nvPr/>
        </p:nvSpPr>
        <p:spPr>
          <a:xfrm>
            <a:off x="1284430" y="4417420"/>
            <a:ext cx="4512271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uke 43-45</a:t>
            </a:r>
          </a:p>
        </p:txBody>
      </p:sp>
      <p:sp>
        <p:nvSpPr>
          <p:cNvPr id="19" name="TekstSylinder 18"/>
          <p:cNvSpPr txBox="1"/>
          <p:nvPr/>
        </p:nvSpPr>
        <p:spPr>
          <a:xfrm>
            <a:off x="6045843" y="4417420"/>
            <a:ext cx="4282321" cy="369332"/>
          </a:xfrm>
          <a:prstGeom prst="rect">
            <a:avLst/>
          </a:prstGeom>
          <a:solidFill>
            <a:schemeClr val="bg2">
              <a:lumMod val="9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dirty="0"/>
              <a:t>Praksis uke 5-7</a:t>
            </a:r>
          </a:p>
        </p:txBody>
      </p:sp>
      <p:sp>
        <p:nvSpPr>
          <p:cNvPr id="20" name="Plassholder for innhold 2">
            <a:extLst>
              <a:ext uri="{FF2B5EF4-FFF2-40B4-BE49-F238E27FC236}">
                <a16:creationId xmlns:a16="http://schemas.microsoft.com/office/drawing/2014/main" id="{75E9D4CD-7F40-493B-A8F3-E211885A47AE}"/>
              </a:ext>
            </a:extLst>
          </p:cNvPr>
          <p:cNvSpPr txBox="1">
            <a:spLocks/>
          </p:cNvSpPr>
          <p:nvPr/>
        </p:nvSpPr>
        <p:spPr>
          <a:xfrm>
            <a:off x="1284430" y="5383444"/>
            <a:ext cx="9043734" cy="59801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400" b="1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2000" b="1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800" b="1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600" b="1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ct val="20000"/>
              </a:spcBef>
              <a:buSzPct val="100000"/>
              <a:buFontTx/>
              <a:buNone/>
              <a:defRPr sz="1600" b="1" kern="1200">
                <a:solidFill>
                  <a:schemeClr val="tx1"/>
                </a:solidFill>
                <a:latin typeface="Source Sans Pro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nb-NO" sz="2000" b="0"/>
              <a:t>Fag som er merket med gult har praksisansvar.</a:t>
            </a:r>
          </a:p>
          <a:p>
            <a:pPr algn="ctr"/>
            <a:r>
              <a:rPr lang="nb-NO" sz="2000" b="0"/>
              <a:t>Det er samme basisgruppeveileder høst og vår.</a:t>
            </a:r>
            <a:endParaRPr lang="nb-NO" sz="2000" b="0" dirty="0"/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11C84A7C-6155-4471-ADBD-6747760246AC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1661A7A-7FE0-48A4-8219-4402618D2F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AF72D6-3F00-419C-B1B0-12FA29C6C6E2}" type="slidenum">
              <a:rPr lang="nb-NO" smtClean="0"/>
              <a:pPr/>
              <a:t>5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42091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uiExpand="1" build="p" animBg="1"/>
      <p:bldP spid="11" grpId="0" uiExpand="1" build="p" animBg="1"/>
      <p:bldP spid="12" grpId="0" uiExpand="1" build="p" animBg="1"/>
      <p:bldP spid="14" grpId="0" animBg="1"/>
      <p:bldP spid="15" grpId="0" animBg="1"/>
      <p:bldP spid="16" grpId="0" animBg="1"/>
      <p:bldP spid="2" grpId="0" animBg="1"/>
      <p:bldP spid="19" grpId="0" animBg="1"/>
      <p:bldP spid="20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tel 2"/>
          <p:cNvSpPr>
            <a:spLocks noGrp="1"/>
          </p:cNvSpPr>
          <p:nvPr>
            <p:ph type="title"/>
          </p:nvPr>
        </p:nvSpPr>
        <p:spPr>
          <a:xfrm>
            <a:off x="609600" y="731835"/>
            <a:ext cx="10972800" cy="606036"/>
          </a:xfrm>
        </p:spPr>
        <p:txBody>
          <a:bodyPr>
            <a:noAutofit/>
          </a:bodyPr>
          <a:lstStyle/>
          <a:p>
            <a:pPr algn="ctr"/>
            <a:r>
              <a:rPr lang="nb-NO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PED 101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935664" y="1600202"/>
            <a:ext cx="4465675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>
                <a:solidFill>
                  <a:schemeClr val="bg1"/>
                </a:solidFill>
              </a:rPr>
              <a:t>Temaer: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Klasseledelse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Didaktikk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Vurdering for og av læring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Læringsteorier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Motivasjon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Styringsdokumenter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Profesjonsetikk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Lærerrollen i endring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nb-NO" dirty="0">
                <a:solidFill>
                  <a:schemeClr val="bg1"/>
                </a:solidFill>
              </a:rPr>
              <a:t>Begynneropplæring (1-7)</a:t>
            </a:r>
          </a:p>
        </p:txBody>
      </p:sp>
      <p:sp>
        <p:nvSpPr>
          <p:cNvPr id="7" name="AutoShape 4" descr="Bilderesultat for jeg skal bli lærer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0AA4646-8574-4937-A8A0-C88C586D3C2A}"/>
              </a:ext>
            </a:extLst>
          </p:cNvPr>
          <p:cNvCxnSpPr>
            <a:cxnSpLocks/>
          </p:cNvCxnSpPr>
          <p:nvPr/>
        </p:nvCxnSpPr>
        <p:spPr>
          <a:xfrm>
            <a:off x="609600" y="1404872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kstSylinder 15">
            <a:extLst>
              <a:ext uri="{FF2B5EF4-FFF2-40B4-BE49-F238E27FC236}">
                <a16:creationId xmlns:a16="http://schemas.microsoft.com/office/drawing/2014/main" id="{9366BEF0-5945-4161-8908-E5C176A88B10}"/>
              </a:ext>
            </a:extLst>
          </p:cNvPr>
          <p:cNvSpPr txBox="1"/>
          <p:nvPr/>
        </p:nvSpPr>
        <p:spPr>
          <a:xfrm>
            <a:off x="6505916" y="2243470"/>
            <a:ext cx="48496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dirty="0"/>
              <a:t>Emnebeskrivelse PED101 1-7:</a:t>
            </a:r>
          </a:p>
          <a:p>
            <a:r>
              <a:rPr lang="nb-NO" sz="1600" dirty="0">
                <a:hlinkClick r:id="rId3"/>
              </a:rPr>
              <a:t>https://www.hiof.no/studier/emner/historiske-emner/lu/2019/host/lmbped10117.html</a:t>
            </a:r>
            <a:endParaRPr lang="nb-NO" sz="1600" dirty="0"/>
          </a:p>
          <a:p>
            <a:endParaRPr lang="nb-NO" dirty="0"/>
          </a:p>
          <a:p>
            <a:endParaRPr lang="nb-NO" dirty="0"/>
          </a:p>
          <a:p>
            <a:r>
              <a:rPr lang="nb-NO" dirty="0"/>
              <a:t>Emnebeskrivelse PED101 5-10:</a:t>
            </a:r>
          </a:p>
          <a:p>
            <a:r>
              <a:rPr lang="nb-NO" sz="1600" dirty="0">
                <a:hlinkClick r:id="rId4"/>
              </a:rPr>
              <a:t>https://www.hiof.no/studier/emner/lusp/lusp/2022/host/lmuped10117.html</a:t>
            </a:r>
            <a:endParaRPr lang="nb-NO" sz="1600" dirty="0"/>
          </a:p>
          <a:p>
            <a:endParaRPr lang="nb-NO" dirty="0"/>
          </a:p>
        </p:txBody>
      </p:sp>
      <p:sp>
        <p:nvSpPr>
          <p:cNvPr id="17" name="Plassholder for lysbildenummer 16">
            <a:extLst>
              <a:ext uri="{FF2B5EF4-FFF2-40B4-BE49-F238E27FC236}">
                <a16:creationId xmlns:a16="http://schemas.microsoft.com/office/drawing/2014/main" id="{30E40F38-616D-4C01-822B-8C75D910DD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6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314392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tel 1"/>
          <p:cNvSpPr>
            <a:spLocks noGrp="1"/>
          </p:cNvSpPr>
          <p:nvPr>
            <p:ph type="title"/>
          </p:nvPr>
        </p:nvSpPr>
        <p:spPr>
          <a:xfrm>
            <a:off x="609600" y="552343"/>
            <a:ext cx="10972800" cy="606036"/>
          </a:xfrm>
        </p:spPr>
        <p:txBody>
          <a:bodyPr>
            <a:noAutofit/>
          </a:bodyPr>
          <a:lstStyle/>
          <a:p>
            <a:pPr algn="ctr"/>
            <a:r>
              <a:rPr lang="nb-NO" altLang="nb-NO" sz="40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Plan for praksis</a:t>
            </a:r>
          </a:p>
        </p:txBody>
      </p:sp>
      <p:sp>
        <p:nvSpPr>
          <p:cNvPr id="23555" name="Plassholder for lysbildenummer 3"/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>
              <a:spcBef>
                <a:spcPct val="20000"/>
              </a:spcBef>
              <a:buClr>
                <a:schemeClr val="folHlink"/>
              </a:buClr>
              <a:buChar char="•"/>
              <a:defRPr>
                <a:solidFill>
                  <a:srgbClr val="000066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chemeClr val="folHlink"/>
              </a:buClr>
              <a:buChar char="•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chemeClr val="folHlink"/>
              </a:buClr>
              <a:buChar char="–"/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1400">
                <a:solidFill>
                  <a:srgbClr val="000066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970BD6C-5018-42D2-8B51-4623BD0D36EC}" type="slidenum">
              <a:rPr lang="nn-NO" altLang="nb-NO">
                <a:solidFill>
                  <a:srgbClr val="101820"/>
                </a:solidFill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nn-NO" altLang="nb-NO" sz="1400">
              <a:solidFill>
                <a:srgbClr val="101820"/>
              </a:solidFill>
              <a:latin typeface="Times" panose="02020603050405020304" pitchFamily="18" charset="0"/>
            </a:endParaRPr>
          </a:p>
        </p:txBody>
      </p:sp>
      <p:sp>
        <p:nvSpPr>
          <p:cNvPr id="4" name="Plassholder for innhold 3"/>
          <p:cNvSpPr>
            <a:spLocks noGrp="1"/>
          </p:cNvSpPr>
          <p:nvPr>
            <p:ph idx="1"/>
          </p:nvPr>
        </p:nvSpPr>
        <p:spPr>
          <a:xfrm>
            <a:off x="3087584" y="1701232"/>
            <a:ext cx="6965464" cy="49466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dirty="0"/>
              <a:t>Kap. 3 Aktørene og ansvarsoppgaver </a:t>
            </a:r>
          </a:p>
          <a:p>
            <a:pPr marL="0" indent="0">
              <a:buNone/>
            </a:pPr>
            <a:r>
              <a:rPr lang="nb-NO" dirty="0"/>
              <a:t>Kap. 4 Skikkethet</a:t>
            </a:r>
          </a:p>
          <a:p>
            <a:pPr marL="0" indent="0">
              <a:buNone/>
            </a:pPr>
            <a:r>
              <a:rPr lang="nb-NO" dirty="0"/>
              <a:t>Kap. 5 Innhold i praksis</a:t>
            </a:r>
          </a:p>
          <a:p>
            <a:pPr marL="0" indent="0">
              <a:buNone/>
            </a:pPr>
            <a:r>
              <a:rPr lang="nb-NO" dirty="0"/>
              <a:t>Kap. 6 Læringsutbytte og arbeidskrav </a:t>
            </a:r>
          </a:p>
          <a:p>
            <a:pPr marL="0" indent="0">
              <a:buNone/>
            </a:pPr>
            <a:r>
              <a:rPr lang="nb-NO" dirty="0"/>
              <a:t>Kap. 7 Vurdering </a:t>
            </a:r>
          </a:p>
          <a:p>
            <a:pPr marL="0" indent="0">
              <a:buNone/>
            </a:pPr>
            <a:r>
              <a:rPr lang="nb-NO" dirty="0"/>
              <a:t>Kap 8. Generell informasjon</a:t>
            </a:r>
          </a:p>
          <a:p>
            <a:pPr marL="0" indent="0">
              <a:buNone/>
            </a:pPr>
            <a:r>
              <a:rPr lang="nb-NO" dirty="0"/>
              <a:t>Vedlegg </a:t>
            </a:r>
          </a:p>
          <a:p>
            <a:pPr marL="0" indent="0">
              <a:buNone/>
            </a:pPr>
            <a:endParaRPr lang="nb-NO" dirty="0"/>
          </a:p>
        </p:txBody>
      </p:sp>
      <p:sp>
        <p:nvSpPr>
          <p:cNvPr id="3" name="Pil høyre 2"/>
          <p:cNvSpPr/>
          <p:nvPr/>
        </p:nvSpPr>
        <p:spPr>
          <a:xfrm>
            <a:off x="2054431" y="2683823"/>
            <a:ext cx="1033153" cy="34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9" name="Pil høyre 8"/>
          <p:cNvSpPr/>
          <p:nvPr/>
        </p:nvSpPr>
        <p:spPr>
          <a:xfrm>
            <a:off x="2054430" y="3587824"/>
            <a:ext cx="1033153" cy="34438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Rektangel 5"/>
          <p:cNvSpPr/>
          <p:nvPr/>
        </p:nvSpPr>
        <p:spPr>
          <a:xfrm>
            <a:off x="3048000" y="543444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nb-NO" dirty="0"/>
              <a:t>Finnes her:</a:t>
            </a:r>
          </a:p>
          <a:p>
            <a:pPr>
              <a:defRPr/>
            </a:pPr>
            <a:r>
              <a:rPr lang="nb-NO" dirty="0">
                <a:hlinkClick r:id="rId3"/>
              </a:rPr>
              <a:t>https://www.hiof.no/lusp/studier/praksis/glu/</a:t>
            </a:r>
            <a:endParaRPr lang="nb-NO" dirty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F00C3049-2DFC-4B63-95D1-BF87CE391BDF}"/>
              </a:ext>
            </a:extLst>
          </p:cNvPr>
          <p:cNvCxnSpPr>
            <a:cxnSpLocks/>
          </p:cNvCxnSpPr>
          <p:nvPr/>
        </p:nvCxnSpPr>
        <p:spPr>
          <a:xfrm>
            <a:off x="609600" y="118158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7165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6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nb-NO" altLang="nb-NO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Kap 5. Innhold i praksis</a:t>
            </a:r>
            <a:endParaRPr lang="nb-NO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3397720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/>
          <a:lstStyle/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dirty="0"/>
              <a:t>Elevrelatert arbeid 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1800" b="0" dirty="0"/>
              <a:t>Ca. 20 klokketimer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3397720" cy="368458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85750" lvl="0" indent="-285750">
              <a:defRPr/>
            </a:pPr>
            <a:r>
              <a:rPr lang="nb-NO" sz="1600" dirty="0"/>
              <a:t>Undervisning i ulike gruppevariasjoner</a:t>
            </a:r>
          </a:p>
          <a:p>
            <a:pPr marL="285750" lvl="0" indent="-285750">
              <a:defRPr/>
            </a:pPr>
            <a:r>
              <a:rPr lang="nb-NO" sz="1600" dirty="0"/>
              <a:t>Observasjon</a:t>
            </a:r>
          </a:p>
          <a:p>
            <a:pPr marL="285750" lvl="0" indent="-285750">
              <a:defRPr/>
            </a:pPr>
            <a:r>
              <a:rPr lang="nb-NO" sz="1600" dirty="0"/>
              <a:t>Elevsamtaler</a:t>
            </a:r>
          </a:p>
          <a:p>
            <a:pPr marL="285750" lvl="0" indent="-285750">
              <a:defRPr/>
            </a:pPr>
            <a:r>
              <a:rPr lang="nb-NO" sz="1600" dirty="0"/>
              <a:t>Elevveiledning</a:t>
            </a:r>
          </a:p>
          <a:p>
            <a:pPr marL="285750" lvl="0" indent="-285750">
              <a:defRPr/>
            </a:pPr>
            <a:r>
              <a:rPr lang="nb-NO" sz="1600" dirty="0"/>
              <a:t>Vurdering av elevarbeid</a:t>
            </a:r>
          </a:p>
          <a:p>
            <a:pPr marL="285750" lvl="0" indent="-285750">
              <a:defRPr/>
            </a:pPr>
            <a:r>
              <a:rPr lang="nb-NO" sz="1600" dirty="0"/>
              <a:t>Tilsyn med elever </a:t>
            </a:r>
          </a:p>
          <a:p>
            <a:pPr marL="285750" lvl="0" indent="-285750">
              <a:defRPr/>
            </a:pPr>
            <a:r>
              <a:rPr lang="nb-NO" sz="1600" dirty="0"/>
              <a:t>Deltakelse på klassemøter/elevrådsmøte</a:t>
            </a:r>
            <a:endParaRPr lang="nb-NO" sz="1600" b="1" dirty="0"/>
          </a:p>
          <a:p>
            <a:endParaRPr lang="nb-NO" dirty="0"/>
          </a:p>
        </p:txBody>
      </p:sp>
      <p:sp>
        <p:nvSpPr>
          <p:cNvPr id="14" name="Plassholder for tekst 2"/>
          <p:cNvSpPr>
            <a:spLocks noGrp="1"/>
          </p:cNvSpPr>
          <p:nvPr>
            <p:ph type="body" idx="1"/>
          </p:nvPr>
        </p:nvSpPr>
        <p:spPr>
          <a:xfrm>
            <a:off x="4237508" y="1681163"/>
            <a:ext cx="3802085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rmAutofit fontScale="85000" lnSpcReduction="20000"/>
          </a:bodyPr>
          <a:lstStyle/>
          <a:p>
            <a:pPr algn="ctr"/>
            <a:r>
              <a:rPr lang="nb-NO" sz="2800" dirty="0"/>
              <a:t>Annet relevant arbeid </a:t>
            </a:r>
            <a:r>
              <a:rPr lang="nb-NO" sz="2300" b="0" dirty="0"/>
              <a:t>(arbeidsplanfestet tid)</a:t>
            </a:r>
          </a:p>
          <a:p>
            <a:pPr lvl="0" algn="ctr" defTabSz="457200">
              <a:lnSpc>
                <a:spcPct val="100000"/>
              </a:lnSpc>
              <a:spcBef>
                <a:spcPts val="0"/>
              </a:spcBef>
              <a:defRPr/>
            </a:pPr>
            <a:r>
              <a:rPr lang="nb-NO" sz="2300" b="0" dirty="0"/>
              <a:t>Ca. 10-13 klokketimer </a:t>
            </a:r>
          </a:p>
        </p:txBody>
      </p:sp>
      <p:sp>
        <p:nvSpPr>
          <p:cNvPr id="15" name="Plassholder for tekst 2"/>
          <p:cNvSpPr>
            <a:spLocks noGrp="1"/>
          </p:cNvSpPr>
          <p:nvPr>
            <p:ph type="body" idx="1"/>
          </p:nvPr>
        </p:nvSpPr>
        <p:spPr>
          <a:xfrm>
            <a:off x="8039595" y="1681163"/>
            <a:ext cx="2993354" cy="823912"/>
          </a:xfrm>
          <a:solidFill>
            <a:schemeClr val="accent3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nb-NO" dirty="0"/>
              <a:t>For- og etterarbeid </a:t>
            </a:r>
          </a:p>
          <a:p>
            <a:pPr algn="ctr">
              <a:lnSpc>
                <a:spcPct val="100000"/>
              </a:lnSpc>
            </a:pPr>
            <a:r>
              <a:rPr lang="nb-NO" sz="1800" b="0" dirty="0"/>
              <a:t>Ca. 10-13 klokketimer </a:t>
            </a:r>
          </a:p>
        </p:txBody>
      </p:sp>
      <p:sp>
        <p:nvSpPr>
          <p:cNvPr id="19" name="Plassholder for innhold 3"/>
          <p:cNvSpPr>
            <a:spLocks noGrp="1"/>
          </p:cNvSpPr>
          <p:nvPr>
            <p:ph sz="half" idx="2"/>
          </p:nvPr>
        </p:nvSpPr>
        <p:spPr>
          <a:xfrm>
            <a:off x="4237509" y="2505075"/>
            <a:ext cx="3802084" cy="368458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Gruppeveiledning med praksislærer minimum 4 timer pr. uke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Skrive og ta med veiledningsgrunnlag til minst en av veiledningstimene pr. uke.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Individuell veiledningstime med praksislærer minimum 1 gang pr. praksisperiode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hver dag i oppsummering av skoledagen sammen med praksislærer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Planlegging og etterarbeid sammen med praksislærer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i ulikemøter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Delta i ulike former forskole–hjem-samarbeid,</a:t>
            </a:r>
          </a:p>
          <a:p>
            <a:pPr marL="285750" indent="-285750">
              <a:lnSpc>
                <a:spcPct val="120000"/>
              </a:lnSpc>
              <a:spcBef>
                <a:spcPts val="0"/>
              </a:spcBef>
            </a:pPr>
            <a:r>
              <a:rPr lang="nb-NO" sz="1400" dirty="0">
                <a:solidFill>
                  <a:schemeClr val="dk1"/>
                </a:solidFill>
              </a:rPr>
              <a:t>Minimum én samtale med rektor i løpet av praksisåret</a:t>
            </a:r>
            <a:endParaRPr lang="nb-NO" sz="1400" dirty="0"/>
          </a:p>
        </p:txBody>
      </p:sp>
      <p:sp>
        <p:nvSpPr>
          <p:cNvPr id="20" name="Plassholder for innhold 3"/>
          <p:cNvSpPr>
            <a:spLocks noGrp="1"/>
          </p:cNvSpPr>
          <p:nvPr>
            <p:ph sz="half" idx="2"/>
          </p:nvPr>
        </p:nvSpPr>
        <p:spPr>
          <a:xfrm>
            <a:off x="8039595" y="2505075"/>
            <a:ext cx="2993354" cy="3684588"/>
          </a:xfrm>
          <a:solidFill>
            <a:srgbClr val="E4F0F0"/>
          </a:solidFill>
          <a:ln>
            <a:solidFill>
              <a:schemeClr val="tx1"/>
            </a:solidFill>
          </a:ln>
        </p:spPr>
        <p:txBody>
          <a:bodyPr>
            <a:normAutofit/>
          </a:bodyPr>
          <a:lstStyle/>
          <a:p>
            <a:pPr marL="285750" indent="-285750"/>
            <a:r>
              <a:rPr lang="nb-NO" sz="1600" dirty="0">
                <a:solidFill>
                  <a:schemeClr val="dk1"/>
                </a:solidFill>
              </a:rPr>
              <a:t>All undervisning må skriftliggjøres og begrunnes didaktisk med minimumskjemaet </a:t>
            </a:r>
            <a:r>
              <a:rPr lang="nb-NO" sz="1600" i="1" dirty="0">
                <a:solidFill>
                  <a:schemeClr val="dk1"/>
                </a:solidFill>
              </a:rPr>
              <a:t>Hva-hvordan-hvorfor.</a:t>
            </a:r>
          </a:p>
          <a:p>
            <a:pPr marL="285750" indent="-285750"/>
            <a:r>
              <a:rPr lang="nb-NO" sz="1600" dirty="0">
                <a:solidFill>
                  <a:schemeClr val="dk1"/>
                </a:solidFill>
              </a:rPr>
              <a:t>Dette leveres i forkant av undervisningen til praksis-lærer, medstudenter og eventuelt andre som observerer undervisningen</a:t>
            </a:r>
            <a:endParaRPr lang="nb-NO" sz="1600" dirty="0"/>
          </a:p>
        </p:txBody>
      </p:sp>
      <p:pic>
        <p:nvPicPr>
          <p:cNvPr id="21" name="Bilde 20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561499" y="268159"/>
            <a:ext cx="1354307" cy="1266744"/>
          </a:xfrm>
          <a:prstGeom prst="rect">
            <a:avLst/>
          </a:prstGeom>
        </p:spPr>
      </p:pic>
      <p:sp>
        <p:nvSpPr>
          <p:cNvPr id="22" name="Rektangel 21"/>
          <p:cNvSpPr/>
          <p:nvPr/>
        </p:nvSpPr>
        <p:spPr>
          <a:xfrm>
            <a:off x="2390507" y="6335923"/>
            <a:ext cx="7414162" cy="369332"/>
          </a:xfrm>
          <a:prstGeom prst="rect">
            <a:avLst/>
          </a:prstGeom>
          <a:solidFill>
            <a:srgbClr val="FFFFCC"/>
          </a:solid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>
            <a:spAutoFit/>
          </a:bodyPr>
          <a:lstStyle/>
          <a:p>
            <a:pPr>
              <a:defRPr/>
            </a:pPr>
            <a:r>
              <a:rPr lang="nb-NO" dirty="0"/>
              <a:t>Dette skal tilsvare en normal arbeidsuke for lærere som er ca. 43 timer.</a:t>
            </a:r>
          </a:p>
        </p:txBody>
      </p:sp>
      <p:cxnSp>
        <p:nvCxnSpPr>
          <p:cNvPr id="17" name="Rett linje 16">
            <a:extLst>
              <a:ext uri="{FF2B5EF4-FFF2-40B4-BE49-F238E27FC236}">
                <a16:creationId xmlns:a16="http://schemas.microsoft.com/office/drawing/2014/main" id="{29D91584-75EE-42F7-AC6E-33F2B83F7367}"/>
              </a:ext>
            </a:extLst>
          </p:cNvPr>
          <p:cNvCxnSpPr>
            <a:cxnSpLocks/>
          </p:cNvCxnSpPr>
          <p:nvPr/>
        </p:nvCxnSpPr>
        <p:spPr>
          <a:xfrm>
            <a:off x="609600" y="1298546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D4D3D1C-B145-4B01-A83C-860CAB01A2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93C3F0-6C4C-4DF9-A02D-0DB022A7C5BF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67477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animBg="1"/>
      <p:bldP spid="4" grpId="0" uiExpand="1" animBg="1"/>
      <p:bldP spid="14" grpId="0" build="p" animBg="1"/>
      <p:bldP spid="15" grpId="0" build="p" animBg="1"/>
      <p:bldP spid="19" grpId="0" animBg="1"/>
      <p:bldP spid="20" grpId="0" animBg="1"/>
      <p:bldP spid="2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>
          <a:xfrm>
            <a:off x="609600" y="859662"/>
            <a:ext cx="10972800" cy="606036"/>
          </a:xfrm>
        </p:spPr>
        <p:txBody>
          <a:bodyPr>
            <a:normAutofit fontScale="90000"/>
          </a:bodyPr>
          <a:lstStyle/>
          <a:p>
            <a:pPr algn="ctr"/>
            <a:r>
              <a:rPr lang="nb-NO" altLang="nb-NO" sz="4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Fravær</a:t>
            </a:r>
            <a:endParaRPr lang="nb-NO" altLang="nb-NO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>
          <a:xfrm>
            <a:off x="1876301" y="1700808"/>
            <a:ext cx="8112249" cy="2396179"/>
          </a:xfrm>
        </p:spPr>
        <p:txBody>
          <a:bodyPr>
            <a:normAutofit fontScale="925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altLang="nb-NO" dirty="0"/>
              <a:t>All obligatorisk praksis må fullføres.</a:t>
            </a:r>
          </a:p>
          <a:p>
            <a:pPr marL="0" indent="0">
              <a:buNone/>
            </a:pPr>
            <a:endParaRPr lang="nb-NO" alt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altLang="nb-NO" dirty="0"/>
              <a:t>Studentene skal melde eventuelt fravær direkte til praksislærer.</a:t>
            </a:r>
          </a:p>
          <a:p>
            <a:pPr marL="0" indent="0">
              <a:buNone/>
            </a:pPr>
            <a:endParaRPr lang="nb-NO" alt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altLang="nb-NO" dirty="0"/>
              <a:t>Ved fravær må studenten i samarbeid med programleder og praksisskolen finne en fleksibel måte å ta igjen de tapte dagene. </a:t>
            </a:r>
          </a:p>
          <a:p>
            <a:endParaRPr lang="nb-NO" altLang="nb-NO" sz="1000" dirty="0"/>
          </a:p>
          <a:p>
            <a:pPr marL="0" indent="0">
              <a:buNone/>
            </a:pPr>
            <a:endParaRPr lang="nb-NO" altLang="nb-NO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3F3F3"/>
              </a:clrFrom>
              <a:clrTo>
                <a:srgbClr val="F3F3F3">
                  <a:alpha val="0"/>
                </a:srgbClr>
              </a:clrTo>
            </a:clrChange>
          </a:blip>
          <a:stretch>
            <a:fillRect/>
          </a:stretch>
        </p:blipFill>
        <p:spPr>
          <a:xfrm rot="402986">
            <a:off x="9681329" y="4588660"/>
            <a:ext cx="1557538" cy="1137062"/>
          </a:xfrm>
          <a:prstGeom prst="rect">
            <a:avLst/>
          </a:prstGeom>
        </p:spPr>
      </p:pic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DECC3110-A448-4EC8-AAA7-43EEB8C2F808}"/>
              </a:ext>
            </a:extLst>
          </p:cNvPr>
          <p:cNvCxnSpPr>
            <a:cxnSpLocks/>
          </p:cNvCxnSpPr>
          <p:nvPr/>
        </p:nvCxnSpPr>
        <p:spPr>
          <a:xfrm>
            <a:off x="609600" y="1465698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524CB23C-0643-4001-BEC6-71CA3A397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9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799293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nb-NO" altLang="nb-NO" sz="49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Vurdering</a:t>
            </a:r>
            <a:endParaRPr lang="nb-NO" altLang="nb-NO" sz="4000" dirty="0">
              <a:solidFill>
                <a:schemeClr val="accent1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  <p:sp>
        <p:nvSpPr>
          <p:cNvPr id="21507" name="Plassholder for innhold 2"/>
          <p:cNvSpPr>
            <a:spLocks noGrp="1"/>
          </p:cNvSpPr>
          <p:nvPr>
            <p:ph idx="1"/>
          </p:nvPr>
        </p:nvSpPr>
        <p:spPr>
          <a:xfrm>
            <a:off x="1496291" y="1658683"/>
            <a:ext cx="9607138" cy="4794505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endParaRPr lang="nb-NO" altLang="nb-NO" sz="1000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/>
              <a:t>Praksislærers vurderingsrapport, høst - midtveisvurdering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dirty="0">
                <a:solidFill>
                  <a:schemeClr val="bg1"/>
                </a:solidFill>
              </a:rPr>
              <a:t>Kun midtveisevaluering i høstsemesteret – ikke karakter </a:t>
            </a:r>
          </a:p>
          <a:p>
            <a:pPr marL="457200" lvl="1" indent="0">
              <a:buNone/>
              <a:defRPr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/>
              <a:t>Praksislærers vurderingsrapport, vår- sluttvurdering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dirty="0"/>
              <a:t>Karakter  etter skalaen bestått/ikke bestått</a:t>
            </a:r>
          </a:p>
          <a:p>
            <a:pPr lvl="2">
              <a:buFont typeface="Arial" panose="020B0604020202020204" pitchFamily="34" charset="0"/>
              <a:buChar char="•"/>
              <a:defRPr/>
            </a:pPr>
            <a:r>
              <a:rPr lang="nb-NO" dirty="0"/>
              <a:t>Ved tvil om vurdering skal programleder bistå praksisskolen i vurderingsarbeidet.</a:t>
            </a:r>
          </a:p>
          <a:p>
            <a:pPr lvl="1">
              <a:defRPr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/>
              <a:t>Digitale vurderingsskjemaer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dirty="0">
                <a:hlinkClick r:id="rId3"/>
              </a:rPr>
              <a:t>https://www.hiof.no/lusp/studier/praksis/glu/innlevering-av-digitale-vurderingsskjemaer.html</a:t>
            </a:r>
            <a:endParaRPr lang="nb-NO" dirty="0"/>
          </a:p>
          <a:p>
            <a:pPr marL="400050" lvl="1" indent="0">
              <a:buNone/>
              <a:defRPr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  <a:defRPr/>
            </a:pPr>
            <a:r>
              <a:rPr lang="nb-NO" dirty="0">
                <a:solidFill>
                  <a:schemeClr val="bg1"/>
                </a:solidFill>
              </a:rPr>
              <a:t>Ved mulighet for «Ikke bestått»</a:t>
            </a:r>
          </a:p>
          <a:p>
            <a:pPr lvl="2">
              <a:defRPr/>
            </a:pPr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Individuell skriftlig tilbakemelding til studenten (benytt skjemat for midtveisvurdering)</a:t>
            </a:r>
          </a:p>
          <a:p>
            <a:pPr lvl="2">
              <a:defRPr/>
            </a:pPr>
            <a:r>
              <a:rPr lang="nb-NO" dirty="0">
                <a:solidFill>
                  <a:schemeClr val="accent1">
                    <a:lumMod val="50000"/>
                  </a:schemeClr>
                </a:solidFill>
              </a:rPr>
              <a:t>Møte med praksislærer, basisgruppeveileder, programleder og student</a:t>
            </a:r>
            <a:br>
              <a:rPr lang="nb-NO" dirty="0">
                <a:solidFill>
                  <a:schemeClr val="accent1">
                    <a:lumMod val="50000"/>
                  </a:schemeClr>
                </a:solidFill>
              </a:rPr>
            </a:br>
            <a:endParaRPr lang="nb-NO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nb-NO" altLang="nb-NO" dirty="0"/>
          </a:p>
        </p:txBody>
      </p:sp>
      <p:sp>
        <p:nvSpPr>
          <p:cNvPr id="2" name="TekstSylinder 1"/>
          <p:cNvSpPr txBox="1"/>
          <p:nvPr/>
        </p:nvSpPr>
        <p:spPr>
          <a:xfrm>
            <a:off x="1640958" y="6253133"/>
            <a:ext cx="8229599" cy="400110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nb-NO" sz="2000" dirty="0">
                <a:solidFill>
                  <a:srgbClr val="FF0000"/>
                </a:solidFill>
              </a:rPr>
              <a:t>Innleveringsfrist: 14 dager etter praksis</a:t>
            </a:r>
            <a:endParaRPr lang="nb-NO" sz="2000" dirty="0"/>
          </a:p>
        </p:txBody>
      </p:sp>
      <p:cxnSp>
        <p:nvCxnSpPr>
          <p:cNvPr id="6" name="Rett linje 5">
            <a:extLst>
              <a:ext uri="{FF2B5EF4-FFF2-40B4-BE49-F238E27FC236}">
                <a16:creationId xmlns:a16="http://schemas.microsoft.com/office/drawing/2014/main" id="{BCC0A4D3-D5E0-408E-A65D-1CE27E36C714}"/>
              </a:ext>
            </a:extLst>
          </p:cNvPr>
          <p:cNvCxnSpPr>
            <a:cxnSpLocks/>
          </p:cNvCxnSpPr>
          <p:nvPr/>
        </p:nvCxnSpPr>
        <p:spPr>
          <a:xfrm>
            <a:off x="609600" y="1506175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Plassholder for lysbildenummer 2">
            <a:extLst>
              <a:ext uri="{FF2B5EF4-FFF2-40B4-BE49-F238E27FC236}">
                <a16:creationId xmlns:a16="http://schemas.microsoft.com/office/drawing/2014/main" id="{AC765D32-3C31-48BC-AA4F-870FC80D7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10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6549458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083DF78-E8CB-4349-8A42-32A140644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nb-NO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Besøk og veiledning fra HiØ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CDB541B-CD8A-426B-A331-27054E66B6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190" y="1600202"/>
            <a:ext cx="10083209" cy="4525963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Samme basisgruppeveileder høst og vår</a:t>
            </a:r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r>
              <a:rPr lang="nb-NO" dirty="0"/>
              <a:t>Gjennomføring: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Basisgruppeveileder avtaler tidspunkt med praksislærer og studenter i forkant av praksis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nb-NO" dirty="0"/>
              <a:t>Basisgruppeveileder er en hel dag på praksisskolen, er til stede i undervisningen og har samtale med studenter og praksislærer i løpet av dagen.</a:t>
            </a:r>
          </a:p>
          <a:p>
            <a:pPr marL="457200" lvl="1" indent="0">
              <a:buNone/>
            </a:pPr>
            <a:endParaRPr lang="nb-NO" dirty="0"/>
          </a:p>
          <a:p>
            <a:pPr>
              <a:buFont typeface="Wingdings" panose="05000000000000000000" pitchFamily="2" charset="2"/>
              <a:buChar char="Ø"/>
            </a:pPr>
            <a:endParaRPr lang="nb-NO" dirty="0"/>
          </a:p>
        </p:txBody>
      </p:sp>
      <p:cxnSp>
        <p:nvCxnSpPr>
          <p:cNvPr id="4" name="Rett linje 3">
            <a:extLst>
              <a:ext uri="{FF2B5EF4-FFF2-40B4-BE49-F238E27FC236}">
                <a16:creationId xmlns:a16="http://schemas.microsoft.com/office/drawing/2014/main" id="{DD18927E-FC98-4D58-BC0A-10D56EE9F853}"/>
              </a:ext>
            </a:extLst>
          </p:cNvPr>
          <p:cNvCxnSpPr>
            <a:cxnSpLocks/>
          </p:cNvCxnSpPr>
          <p:nvPr/>
        </p:nvCxnSpPr>
        <p:spPr>
          <a:xfrm>
            <a:off x="609600" y="1506175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041A5B2-EDC1-4EBA-B5F2-070D9EA45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11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330607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tel 1"/>
          <p:cNvSpPr>
            <a:spLocks noGrp="1"/>
          </p:cNvSpPr>
          <p:nvPr>
            <p:ph type="title"/>
          </p:nvPr>
        </p:nvSpPr>
        <p:spPr>
          <a:xfrm>
            <a:off x="2093342" y="626270"/>
            <a:ext cx="7924800" cy="838200"/>
          </a:xfrm>
        </p:spPr>
        <p:txBody>
          <a:bodyPr>
            <a:normAutofit/>
          </a:bodyPr>
          <a:lstStyle/>
          <a:p>
            <a:pPr algn="ctr"/>
            <a:r>
              <a:rPr lang="nb-NO" altLang="nb-NO" sz="4400" dirty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Spørsmål? 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1427719" y="1533932"/>
            <a:ext cx="9336562" cy="4625182"/>
          </a:xfrm>
        </p:spPr>
        <p:txBody>
          <a:bodyPr vert="horz" lIns="91440" tIns="45720" rIns="91440" bIns="45720" rtlCol="0" anchor="t">
            <a:noAutofit/>
          </a:bodyPr>
          <a:lstStyle/>
          <a:p>
            <a:pPr>
              <a:defRPr/>
            </a:pPr>
            <a:r>
              <a:rPr lang="nb-NO" sz="1800" dirty="0"/>
              <a:t>Ta kontakt med;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b="1" dirty="0"/>
              <a:t>Basisgruppeveileder</a:t>
            </a:r>
          </a:p>
          <a:p>
            <a:pPr marL="457200" lvl="1" indent="0">
              <a:buNone/>
              <a:defRPr/>
            </a:pPr>
            <a:endParaRPr lang="nb-NO" sz="10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b="1" dirty="0"/>
              <a:t>Studieleder</a:t>
            </a:r>
            <a:r>
              <a:rPr lang="nb-NO" sz="1600" dirty="0"/>
              <a:t> Lin Sandhaug Ramberg (</a:t>
            </a:r>
            <a:r>
              <a:rPr lang="nb-NO" sz="1600" dirty="0">
                <a:hlinkClick r:id="rId3"/>
              </a:rPr>
              <a:t>lin.e.ramberg@hiof.no</a:t>
            </a:r>
            <a:r>
              <a:rPr lang="nb-NO" sz="1600" dirty="0"/>
              <a:t>, tlf. 69608102)</a:t>
            </a:r>
          </a:p>
          <a:p>
            <a:pPr marL="457200" lvl="1" indent="0">
              <a:buNone/>
              <a:defRPr/>
            </a:pPr>
            <a:endParaRPr lang="nb-NO" sz="10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b="1" dirty="0" err="1"/>
              <a:t>Trinnkoordinatorer</a:t>
            </a:r>
            <a:endParaRPr lang="nb-NO" sz="16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1-7: Kristine Grinderud </a:t>
            </a:r>
            <a:r>
              <a:rPr lang="nb-NO" sz="1600" dirty="0">
                <a:hlinkClick r:id="rId4"/>
              </a:rPr>
              <a:t>kristine.grinderud@hiof.no</a:t>
            </a:r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600" dirty="0"/>
              <a:t>5-10: </a:t>
            </a:r>
            <a:r>
              <a:rPr lang="nb-NO" sz="1400" dirty="0"/>
              <a:t>Hilde Sofie Fjeld </a:t>
            </a:r>
            <a:r>
              <a:rPr lang="nb-NO" sz="1400" dirty="0">
                <a:hlinkClick r:id="rId5"/>
              </a:rPr>
              <a:t>hsf@hiof.no</a:t>
            </a:r>
            <a:endParaRPr lang="nb-NO" sz="1400" dirty="0"/>
          </a:p>
          <a:p>
            <a:pPr lvl="1">
              <a:buFont typeface="Arial" panose="020B0604020202020204" pitchFamily="34" charset="0"/>
              <a:buChar char="•"/>
              <a:defRPr/>
            </a:pPr>
            <a:r>
              <a:rPr lang="nb-NO" sz="1400" dirty="0"/>
              <a:t>Reidun Hoff-Jenssen (</a:t>
            </a:r>
            <a:r>
              <a:rPr lang="nb-NO" sz="1400" dirty="0">
                <a:hlinkClick r:id="rId6"/>
              </a:rPr>
              <a:t>reidun.hoff-jenssen@hiof.no</a:t>
            </a:r>
            <a:r>
              <a:rPr lang="nb-NO" sz="1400" dirty="0"/>
              <a:t>, tlf. 69608129)</a:t>
            </a:r>
          </a:p>
          <a:p>
            <a:pPr>
              <a:defRPr/>
            </a:pPr>
            <a:endParaRPr lang="nb-NO" sz="1800" dirty="0"/>
          </a:p>
        </p:txBody>
      </p:sp>
      <p:cxnSp>
        <p:nvCxnSpPr>
          <p:cNvPr id="5" name="Rett linje 4">
            <a:extLst>
              <a:ext uri="{FF2B5EF4-FFF2-40B4-BE49-F238E27FC236}">
                <a16:creationId xmlns:a16="http://schemas.microsoft.com/office/drawing/2014/main" id="{08BB7CAD-BFAC-4710-B499-61E45AAAADA3}"/>
              </a:ext>
            </a:extLst>
          </p:cNvPr>
          <p:cNvCxnSpPr>
            <a:cxnSpLocks/>
          </p:cNvCxnSpPr>
          <p:nvPr/>
        </p:nvCxnSpPr>
        <p:spPr>
          <a:xfrm>
            <a:off x="609600" y="1341076"/>
            <a:ext cx="1097280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D718E021-8FFB-47B0-A3FD-58CB40D842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ECCE09-4EB9-D24E-99A2-F5BDA1BD657E}" type="slidenum">
              <a:rPr lang="nb-NO" smtClean="0"/>
              <a:pPr/>
              <a:t>12</a:t>
            </a:fld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3178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IOF-v.0.0.3">
  <a:themeElements>
    <a:clrScheme name="HIOF-palett">
      <a:dk1>
        <a:srgbClr val="101820"/>
      </a:dk1>
      <a:lt1>
        <a:srgbClr val="101820"/>
      </a:lt1>
      <a:dk2>
        <a:srgbClr val="EDEBE9"/>
      </a:dk2>
      <a:lt2>
        <a:srgbClr val="FFFFFF"/>
      </a:lt2>
      <a:accent1>
        <a:srgbClr val="3CBFAE"/>
      </a:accent1>
      <a:accent2>
        <a:srgbClr val="C76D62"/>
      </a:accent2>
      <a:accent3>
        <a:srgbClr val="457A7C"/>
      </a:accent3>
      <a:accent4>
        <a:srgbClr val="D7D2CB"/>
      </a:accent4>
      <a:accent5>
        <a:srgbClr val="978794"/>
      </a:accent5>
      <a:accent6>
        <a:srgbClr val="C0B8B0"/>
      </a:accent6>
      <a:hlink>
        <a:srgbClr val="457A7C"/>
      </a:hlink>
      <a:folHlink>
        <a:srgbClr val="3CBFA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73DD62C2118D04A9C81DD905B2953DB" ma:contentTypeVersion="2" ma:contentTypeDescription="Opprett et nytt dokument." ma:contentTypeScope="" ma:versionID="f660685b0372e6dae83c928042135ff6">
  <xsd:schema xmlns:xsd="http://www.w3.org/2001/XMLSchema" xmlns:xs="http://www.w3.org/2001/XMLSchema" xmlns:p="http://schemas.microsoft.com/office/2006/metadata/properties" xmlns:ns2="e3f02b26-a96b-4492-b3d1-c59fd78a3e52" targetNamespace="http://schemas.microsoft.com/office/2006/metadata/properties" ma:root="true" ma:fieldsID="2ba46e30b80d3c4912678735c388cb18" ns2:_="">
    <xsd:import namespace="e3f02b26-a96b-4492-b3d1-c59fd78a3e5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f02b26-a96b-4492-b3d1-c59fd78a3e5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B91EC058-450D-4E9A-8EC7-D36F6B9EA52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f02b26-a96b-4492-b3d1-c59fd78a3e5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7610359-EB0C-4581-9213-62FBF049C72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28106C-A7D0-4734-97DE-2CAE71152553}">
  <ds:schemaRefs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www.w3.org/XML/1998/namespace"/>
    <ds:schemaRef ds:uri="http://purl.org/dc/terms/"/>
    <ds:schemaRef ds:uri="http://schemas.microsoft.com/office/2006/metadata/properties"/>
    <ds:schemaRef ds:uri="http://schemas.microsoft.com/office/2006/documentManagement/types"/>
    <ds:schemaRef ds:uri="e3f02b26-a96b-4492-b3d1-c59fd78a3e52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1570</TotalTime>
  <Words>758</Words>
  <Application>Microsoft Office PowerPoint</Application>
  <PresentationFormat>Widescreen</PresentationFormat>
  <Paragraphs>182</Paragraphs>
  <Slides>12</Slides>
  <Notes>8</Notes>
  <HiddenSlides>0</HiddenSlides>
  <MMClips>0</MMClips>
  <ScaleCrop>false</ScaleCrop>
  <HeadingPairs>
    <vt:vector size="6" baseType="variant">
      <vt:variant>
        <vt:lpstr>Brukte skrifter</vt:lpstr>
      </vt:variant>
      <vt:variant>
        <vt:i4>7</vt:i4>
      </vt:variant>
      <vt:variant>
        <vt:lpstr>Tema</vt:lpstr>
      </vt:variant>
      <vt:variant>
        <vt:i4>2</vt:i4>
      </vt:variant>
      <vt:variant>
        <vt:lpstr>Lysbildetitler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Courier New</vt:lpstr>
      <vt:lpstr>Source Sans Pro</vt:lpstr>
      <vt:lpstr>Times</vt:lpstr>
      <vt:lpstr>Wingdings</vt:lpstr>
      <vt:lpstr>Office-tema</vt:lpstr>
      <vt:lpstr>HIOF-v.0.0.3</vt:lpstr>
      <vt:lpstr>PRAKSISSEMINAR   21MAGLU 1-7 og 5-10  12. oktober 2022</vt:lpstr>
      <vt:lpstr>Dagens program</vt:lpstr>
      <vt:lpstr>Erfaringsutveksling</vt:lpstr>
      <vt:lpstr>2. Studieår 1-7</vt:lpstr>
      <vt:lpstr>2. Studieår 5-10</vt:lpstr>
      <vt:lpstr>PED 101</vt:lpstr>
      <vt:lpstr>Plan for praksis</vt:lpstr>
      <vt:lpstr>Kap 5. Innhold i praksis</vt:lpstr>
      <vt:lpstr>Fravær</vt:lpstr>
      <vt:lpstr>Vurdering</vt:lpstr>
      <vt:lpstr>Besøk og veiledning fra HiØ</vt:lpstr>
      <vt:lpstr>Spørsmål? </vt:lpstr>
    </vt:vector>
  </TitlesOfParts>
  <Company>Høgskolen i Østfold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VELKOMMEN TIL PRAKSISSEMINAR 18MAGLU 1-7, oktober 2019</dc:title>
  <dc:creator>Reidun Hoff-Jenssen</dc:creator>
  <cp:lastModifiedBy>Åsmund Solli</cp:lastModifiedBy>
  <cp:revision>124</cp:revision>
  <cp:lastPrinted>2019-10-09T09:01:26Z</cp:lastPrinted>
  <dcterms:created xsi:type="dcterms:W3CDTF">2019-09-23T09:02:42Z</dcterms:created>
  <dcterms:modified xsi:type="dcterms:W3CDTF">2022-10-12T11:32:31Z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0x010100873DD62C2118D04A9C81DD905B2953DB</vt:lpwstr>
  </property>
</Properties>
</file>