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8"/>
  </p:notesMasterIdLst>
  <p:handoutMasterIdLst>
    <p:handoutMasterId r:id="rId19"/>
  </p:handoutMasterIdLst>
  <p:sldIdLst>
    <p:sldId id="257" r:id="rId6"/>
    <p:sldId id="289" r:id="rId7"/>
    <p:sldId id="304" r:id="rId8"/>
    <p:sldId id="290" r:id="rId9"/>
    <p:sldId id="302" r:id="rId10"/>
    <p:sldId id="276" r:id="rId11"/>
    <p:sldId id="294" r:id="rId12"/>
    <p:sldId id="295" r:id="rId13"/>
    <p:sldId id="278" r:id="rId14"/>
    <p:sldId id="296" r:id="rId15"/>
    <p:sldId id="303" r:id="rId16"/>
    <p:sldId id="286" r:id="rId17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4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-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ddels stil 4 -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4339" autoAdjust="0"/>
  </p:normalViewPr>
  <p:slideViewPr>
    <p:cSldViewPr snapToGrid="0">
      <p:cViewPr varScale="1">
        <p:scale>
          <a:sx n="110" d="100"/>
          <a:sy n="110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2D302BA-37BA-42D8-8339-4A2E1D1D81F5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A189C77-2B6A-433B-A8A8-363E2ED9B7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66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CE8B2E1-7D70-4A88-AD2D-4F4C69477BF5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AE387C5-C48D-47EC-9248-3FA653A31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62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1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4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555625" y="876300"/>
            <a:ext cx="7785100" cy="4378325"/>
          </a:xfrm>
          <a:ln/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altLang="nb-NO" dirty="0"/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849" indent="-285711">
              <a:defRPr sz="2400">
                <a:solidFill>
                  <a:schemeClr val="tx1"/>
                </a:solidFill>
                <a:latin typeface="Times"/>
              </a:defRPr>
            </a:lvl2pPr>
            <a:lvl3pPr marL="1142845" indent="-228569">
              <a:defRPr sz="2400">
                <a:solidFill>
                  <a:schemeClr val="tx1"/>
                </a:solidFill>
                <a:latin typeface="Times"/>
              </a:defRPr>
            </a:lvl3pPr>
            <a:lvl4pPr marL="1599984" indent="-228569">
              <a:defRPr sz="2400">
                <a:solidFill>
                  <a:schemeClr val="tx1"/>
                </a:solidFill>
                <a:latin typeface="Times"/>
              </a:defRPr>
            </a:lvl4pPr>
            <a:lvl5pPr marL="2057122" indent="-228569">
              <a:defRPr sz="2400">
                <a:solidFill>
                  <a:schemeClr val="tx1"/>
                </a:solidFill>
                <a:latin typeface="Times"/>
              </a:defRPr>
            </a:lvl5pPr>
            <a:lvl6pPr marL="2514261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399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8537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5676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909F822-45FA-4094-BCD1-0469859191EB}" type="slidenum">
              <a:rPr lang="nn-NO" altLang="nb-NO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nn-NO" altLang="nb-NO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0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Linker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5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Link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0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87C5-C48D-47EC-9248-3FA653A31F1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50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55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Link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02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D78E-59FE-41E1-B276-E82337CB3F24}" type="slidenum">
              <a:rPr lang="nb-NO" smtClean="0">
                <a:solidFill>
                  <a:prstClr val="black"/>
                </a:solidFill>
              </a:rPr>
              <a:pPr/>
              <a:t>12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9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CF-738D-4DC1-AD7A-91218CA0CB4E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91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AC2-0603-415D-ABC1-9045CC634408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21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CAFD-A6B3-4485-A3DC-D86B6FFFD9CE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10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29859-8ECA-45DE-BA34-16B94253C445}" type="datetime1">
              <a:rPr lang="nb-NO" smtClean="0"/>
              <a:t>12.10.2022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951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6000"/>
            <a:ext cx="8101263" cy="2664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edit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32115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4588-EA9A-4618-AD15-3E889946F245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110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3"/>
            <a:ext cx="11216997" cy="2379579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34E13-D633-453B-9A34-E448FBCC6993}" type="datetime1">
              <a:rPr lang="nb-NO" smtClean="0"/>
              <a:t>12.10.2022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dirty="0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91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3"/>
            <a:ext cx="11216997" cy="2379579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14C53-B9D4-42BF-9ACE-562EEF4C9891}" type="datetime1">
              <a:rPr lang="nb-NO" smtClean="0"/>
              <a:t>12.10.2022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dirty="0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04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918D4-E561-440E-AEB7-43CCC8CE904B}" type="datetime1">
              <a:rPr lang="nb-NO" smtClean="0"/>
              <a:t>12.10.2022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dirty="0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22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22A6E5-8C5E-4ABE-8388-44DD18CF8C66}" type="datetime1">
              <a:rPr lang="nb-NO" smtClean="0"/>
              <a:t>12.10.2022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dirty="0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28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6001"/>
            <a:ext cx="8101263" cy="2664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9843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EE60-D1B9-4A3C-93C0-7F5394FF468E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678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CE5B-5ACE-4466-AF6C-61189C68D640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2295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900140"/>
            <a:ext cx="5386917" cy="127473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900140"/>
            <a:ext cx="5389033" cy="127473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1D8E-DA09-423D-9D9B-6F646EAAF702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7489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ECEA-19C6-4065-A9FB-3D54EBB46A62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8473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64C6-6DD3-4B67-A8F8-E95CE6993482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186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33683"/>
            <a:ext cx="12192000" cy="598014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her for å sette inn bilde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078F-F320-44E8-9420-54CE3FD54C59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9730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9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0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B7D27-FBEE-4944-A8E0-91B1C96F00DF}" type="slidenum">
              <a:rPr lang="nn-NO"/>
              <a:pPr>
                <a:defRPr/>
              </a:pPr>
              <a:t>‹#›</a:t>
            </a:fld>
            <a:endParaRPr lang="nn-NO" sz="14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80095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9E8E-54E1-45EB-AC96-CBAFD91CCBF3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2D6-3F00-419C-B1B0-12FA29C6C6E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47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F8ED-7948-4974-9CFD-84368A5C5C5A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6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FA5A-337D-40CA-BC31-F546D427323C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59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AC01-3CC5-4ACC-919C-4940CE3FD255}" type="datetime1">
              <a:rPr lang="nb-NO" smtClean="0"/>
              <a:t>12.10.2022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5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E464-7153-4ACB-8D9E-9DFD6BBD69F2}" type="datetime1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7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F3C-276E-4C26-B8D1-713859586EBB}" type="datetime1">
              <a:rPr lang="nb-NO" smtClean="0"/>
              <a:t>12.10.2022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65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D94D-9130-43D9-9382-6396AB347523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343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7F88-F133-4376-8253-766AFD0B99D5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7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F5C9-F8AC-4F9C-B3EC-53D3F3E3BF56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1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00139"/>
            <a:ext cx="10972800" cy="606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30102" y="6358247"/>
            <a:ext cx="2245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pPr defTabSz="457200"/>
            <a:fld id="{E01BF598-0A0B-4C25-92BA-9D689E5C54D6}" type="datetime1">
              <a:rPr lang="nb-NO" smtClean="0">
                <a:solidFill>
                  <a:srgbClr val="101820"/>
                </a:solidFill>
              </a:rPr>
              <a:t>12.10.2022</a:t>
            </a:fld>
            <a:endParaRPr lang="nb-NO" dirty="0">
              <a:solidFill>
                <a:srgbClr val="10182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2449" y="6356352"/>
            <a:ext cx="7901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pPr defTabSz="457200"/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175997" y="6356352"/>
            <a:ext cx="548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pPr defTabSz="457200"/>
            <a:fld id="{28ECCE09-4EB9-D24E-99A2-F5BDA1BD657E}" type="slidenum">
              <a:rPr lang="nb-NO" smtClean="0"/>
              <a:pPr defTabSz="457200"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4" y="44561"/>
            <a:ext cx="3531588" cy="976493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4" y="44561"/>
            <a:ext cx="3531588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lusp/studier/praksis/glu/innlevering-av-digitale-vurderingsskjema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in.e.ramberg@hiof.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reidun.hoff-jenssen@hiof.no" TargetMode="External"/><Relationship Id="rId5" Type="http://schemas.openxmlformats.org/officeDocument/2006/relationships/hyperlink" Target="mailto:hsf@hiof.no" TargetMode="External"/><Relationship Id="rId4" Type="http://schemas.openxmlformats.org/officeDocument/2006/relationships/hyperlink" Target="mailto:kristine.grinderud@hiof.n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studier/emner/lu/2020/var/lmbnor10317.html" TargetMode="External"/><Relationship Id="rId2" Type="http://schemas.openxmlformats.org/officeDocument/2006/relationships/hyperlink" Target="https://www.hiof.no/studier/emner/lu/2019/host/lmbeng10117.html" TargetMode="Externa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studier/emner/historiske-emner/lu/2019/host/lmbped10117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hiof.no/studier/emner/lusp/lusp/2022/host/lmuped10117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lusp/studier/praksis/gl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1445" y="1016000"/>
            <a:ext cx="10894740" cy="3890537"/>
          </a:xfrm>
        </p:spPr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chemeClr val="accent1">
                    <a:lumMod val="50000"/>
                  </a:schemeClr>
                </a:solidFill>
              </a:rPr>
              <a:t>PRAKSISSEMINAR </a:t>
            </a:r>
            <a:br>
              <a:rPr lang="nb-NO" sz="6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b-NO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4800" dirty="0">
                <a:solidFill>
                  <a:schemeClr val="accent1">
                    <a:lumMod val="50000"/>
                  </a:schemeClr>
                </a:solidFill>
              </a:rPr>
              <a:t>21MAGLU 1-7 og 5-10</a:t>
            </a:r>
            <a:br>
              <a:rPr lang="nb-NO" sz="48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b-NO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12. oktober 2022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294967295"/>
          </p:nvPr>
        </p:nvSpPr>
        <p:spPr>
          <a:xfrm>
            <a:off x="11642725" y="6356350"/>
            <a:ext cx="549275" cy="365125"/>
          </a:xfrm>
        </p:spPr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930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altLang="nb-NO" sz="49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Vurdering</a:t>
            </a:r>
            <a:endParaRPr lang="nb-NO" altLang="nb-NO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>
          <a:xfrm>
            <a:off x="1496291" y="1658683"/>
            <a:ext cx="9607138" cy="479450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nb-NO" altLang="nb-NO" sz="1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dirty="0"/>
              <a:t>Praksislærers vurderingsrapport, høst - midtveisvurdering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dirty="0">
                <a:solidFill>
                  <a:schemeClr val="bg1"/>
                </a:solidFill>
              </a:rPr>
              <a:t>Kun midtveisevaluering i høstsemesteret – ikke karakter </a:t>
            </a:r>
          </a:p>
          <a:p>
            <a:pPr marL="457200" lvl="1" indent="0">
              <a:buNone/>
              <a:defRPr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dirty="0"/>
              <a:t>Praksislærers vurderingsrapport, vår- sluttvurdering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dirty="0"/>
              <a:t>Karakter  etter skalaen bestått/ikke bestått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nb-NO" dirty="0"/>
              <a:t>Ved tvil om vurdering skal programleder bistå praksisskolen i vurderingsarbeidet.</a:t>
            </a:r>
          </a:p>
          <a:p>
            <a:pPr lvl="1">
              <a:defRPr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dirty="0"/>
              <a:t>Digitale vurderingsskjemaer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dirty="0">
                <a:hlinkClick r:id="rId3"/>
              </a:rPr>
              <a:t>https://www.hiof.no/lusp/studier/praksis/glu/innlevering-av-digitale-vurderingsskjemaer.html</a:t>
            </a:r>
            <a:endParaRPr lang="nb-NO" dirty="0"/>
          </a:p>
          <a:p>
            <a:pPr marL="400050" lvl="1" indent="0">
              <a:buNone/>
              <a:defRPr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dirty="0">
                <a:solidFill>
                  <a:schemeClr val="bg1"/>
                </a:solidFill>
              </a:rPr>
              <a:t>Ved mulighet for «Ikke bestått»</a:t>
            </a:r>
          </a:p>
          <a:p>
            <a:pPr lvl="2">
              <a:defRPr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Individuell skriftlig tilbakemelding til studenten (benytt skjemat for midtveisvurdering)</a:t>
            </a:r>
          </a:p>
          <a:p>
            <a:pPr lvl="2">
              <a:defRPr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Møte med praksislærer, basisgruppeveileder, programleder og student</a:t>
            </a:r>
            <a:br>
              <a:rPr lang="nb-NO" dirty="0">
                <a:solidFill>
                  <a:schemeClr val="accent1">
                    <a:lumMod val="50000"/>
                  </a:schemeClr>
                </a:solidFill>
              </a:rPr>
            </a:b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alt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640958" y="6253133"/>
            <a:ext cx="8229599" cy="40011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rgbClr val="FF0000"/>
                </a:solidFill>
              </a:rPr>
              <a:t>Innleveringsfrist: 14 dager etter praksis</a:t>
            </a:r>
            <a:endParaRPr lang="nb-NO" sz="2000" dirty="0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CC0A4D3-D5E0-408E-A65D-1CE27E36C714}"/>
              </a:ext>
            </a:extLst>
          </p:cNvPr>
          <p:cNvCxnSpPr>
            <a:cxnSpLocks/>
          </p:cNvCxnSpPr>
          <p:nvPr/>
        </p:nvCxnSpPr>
        <p:spPr>
          <a:xfrm>
            <a:off x="609600" y="1506175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C765D32-3C31-48BC-AA4F-870FC80D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494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83DF78-E8CB-4349-8A42-32A14064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Besøk og veiledning fra HiØ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DB541B-CD8A-426B-A331-27054E66B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0" y="1600202"/>
            <a:ext cx="10083209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Samme basisgruppeveileder høst og vår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Gjennomføring: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Basisgruppeveileder avtaler tidspunkt med praksislærer og studenter i forkant av praksis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Basisgruppeveileder er en hel dag på praksisskolen, er til stede i undervisningen og har samtale med studenter og praksislærer i løpet av dagen.</a:t>
            </a:r>
          </a:p>
          <a:p>
            <a:pPr marL="457200" lvl="1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D18927E-FC98-4D58-BC0A-10D56EE9F853}"/>
              </a:ext>
            </a:extLst>
          </p:cNvPr>
          <p:cNvCxnSpPr>
            <a:cxnSpLocks/>
          </p:cNvCxnSpPr>
          <p:nvPr/>
        </p:nvCxnSpPr>
        <p:spPr>
          <a:xfrm>
            <a:off x="609600" y="1506175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041A5B2-EDC1-4EBA-B5F2-070D9EA4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330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tel 1"/>
          <p:cNvSpPr>
            <a:spLocks noGrp="1"/>
          </p:cNvSpPr>
          <p:nvPr>
            <p:ph type="title"/>
          </p:nvPr>
        </p:nvSpPr>
        <p:spPr>
          <a:xfrm>
            <a:off x="2093342" y="62627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nb-NO" altLang="nb-NO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Spørsmål?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27719" y="1533932"/>
            <a:ext cx="9336562" cy="462518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nb-NO" sz="1800" dirty="0"/>
              <a:t>Ta kontakt med;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b="1" dirty="0"/>
              <a:t>Basisgruppeveileder</a:t>
            </a:r>
          </a:p>
          <a:p>
            <a:pPr marL="457200" lvl="1" indent="0">
              <a:buNone/>
              <a:defRPr/>
            </a:pPr>
            <a:endParaRPr lang="nb-NO" sz="1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b="1" dirty="0"/>
              <a:t>Studieleder</a:t>
            </a:r>
            <a:r>
              <a:rPr lang="nb-NO" sz="1600" dirty="0"/>
              <a:t> Lin Sandhaug Ramberg (</a:t>
            </a:r>
            <a:r>
              <a:rPr lang="nb-NO" sz="1600" dirty="0">
                <a:hlinkClick r:id="rId3"/>
              </a:rPr>
              <a:t>lin.e.ramberg@hiof.no</a:t>
            </a:r>
            <a:r>
              <a:rPr lang="nb-NO" sz="1600" dirty="0"/>
              <a:t>, tlf. 69608102)</a:t>
            </a:r>
          </a:p>
          <a:p>
            <a:pPr marL="457200" lvl="1" indent="0">
              <a:buNone/>
              <a:defRPr/>
            </a:pPr>
            <a:endParaRPr lang="nb-NO" sz="1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b="1" dirty="0" err="1"/>
              <a:t>Trinnkoordinatorer</a:t>
            </a:r>
            <a:endParaRPr lang="nb-NO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1-7: Kristine Grinderud </a:t>
            </a:r>
            <a:r>
              <a:rPr lang="nb-NO" sz="1600" dirty="0">
                <a:hlinkClick r:id="rId4"/>
              </a:rPr>
              <a:t>kristine.grinderud@hiof.no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5-10: </a:t>
            </a:r>
            <a:r>
              <a:rPr lang="nb-NO" sz="1400" dirty="0"/>
              <a:t>Hilde Sofie Fjeld </a:t>
            </a:r>
            <a:r>
              <a:rPr lang="nb-NO" sz="1400" dirty="0">
                <a:hlinkClick r:id="rId5"/>
              </a:rPr>
              <a:t>hsf@hiof.no</a:t>
            </a:r>
            <a:endParaRPr lang="nb-NO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400" dirty="0"/>
              <a:t>Reidun Hoff-Jenssen (</a:t>
            </a:r>
            <a:r>
              <a:rPr lang="nb-NO" sz="1400" dirty="0">
                <a:hlinkClick r:id="rId6"/>
              </a:rPr>
              <a:t>reidun.hoff-jenssen@hiof.no</a:t>
            </a:r>
            <a:r>
              <a:rPr lang="nb-NO" sz="1400" dirty="0"/>
              <a:t>, tlf. 69608129)</a:t>
            </a:r>
          </a:p>
          <a:p>
            <a:pPr>
              <a:defRPr/>
            </a:pPr>
            <a:endParaRPr lang="nb-NO" sz="1800" dirty="0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8BB7CAD-BFAC-4710-B499-61E45AAAADA3}"/>
              </a:ext>
            </a:extLst>
          </p:cNvPr>
          <p:cNvCxnSpPr>
            <a:cxnSpLocks/>
          </p:cNvCxnSpPr>
          <p:nvPr/>
        </p:nvCxnSpPr>
        <p:spPr>
          <a:xfrm>
            <a:off x="609600" y="1341076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D718E021-8FFB-47B0-A3FD-58CB40D8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1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609600" y="547360"/>
            <a:ext cx="10972800" cy="606036"/>
          </a:xfrm>
        </p:spPr>
        <p:txBody>
          <a:bodyPr>
            <a:noAutofit/>
          </a:bodyPr>
          <a:lstStyle/>
          <a:p>
            <a:pPr algn="ctr"/>
            <a:r>
              <a:rPr lang="nb-NO" altLang="nb-NO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Dagens program</a:t>
            </a:r>
          </a:p>
        </p:txBody>
      </p:sp>
      <p:graphicFrame>
        <p:nvGraphicFramePr>
          <p:cNvPr id="2" name="Plassholder for inn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25599"/>
              </p:ext>
            </p:extLst>
          </p:nvPr>
        </p:nvGraphicFramePr>
        <p:xfrm>
          <a:off x="822895" y="1673351"/>
          <a:ext cx="11076179" cy="39711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0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8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119">
                <a:tc>
                  <a:txBody>
                    <a:bodyPr/>
                    <a:lstStyle/>
                    <a:p>
                      <a:r>
                        <a:rPr lang="nb-NO" sz="2000" b="0" dirty="0"/>
                        <a:t>09.00 – 10.00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Erfaringsutveksling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0" dirty="0"/>
                        <a:t>For praksislærer</a:t>
                      </a:r>
                      <a:r>
                        <a:rPr lang="nb-NO" sz="2000" b="0" baseline="0" dirty="0"/>
                        <a:t> og basisgruppeveiledere.</a:t>
                      </a:r>
                      <a:endParaRPr lang="nb-NO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423">
                <a:tc>
                  <a:txBody>
                    <a:bodyPr/>
                    <a:lstStyle/>
                    <a:p>
                      <a:r>
                        <a:rPr lang="nb-NO" sz="2000" dirty="0"/>
                        <a:t>10.15 – 11.30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i="0" dirty="0"/>
                        <a:t>Informasjon fra trinnkoordinator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2. studieår, fag og PED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Plan for praksis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dirty="0"/>
                        <a:t>For studenter, praksislærer</a:t>
                      </a:r>
                      <a:r>
                        <a:rPr lang="nb-NO" sz="2000" b="0" baseline="0" dirty="0"/>
                        <a:t> og basisgruppeveiledere.</a:t>
                      </a:r>
                      <a:endParaRPr lang="nb-NO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53">
                <a:tc>
                  <a:txBody>
                    <a:bodyPr/>
                    <a:lstStyle/>
                    <a:p>
                      <a:r>
                        <a:rPr lang="nb-NO" sz="2000" dirty="0"/>
                        <a:t>11.00 – 12.00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dirty="0"/>
                        <a:t>Lunsj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2000" dirty="0"/>
                        <a:t>For praksislærere</a:t>
                      </a:r>
                      <a:r>
                        <a:rPr lang="nb-NO" sz="2000" baseline="0" dirty="0"/>
                        <a:t> og </a:t>
                      </a:r>
                      <a:r>
                        <a:rPr lang="nb-NO" sz="2000" dirty="0"/>
                        <a:t>basisgruppeveiledere.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53">
                <a:tc>
                  <a:txBody>
                    <a:bodyPr/>
                    <a:lstStyle/>
                    <a:p>
                      <a:r>
                        <a:rPr lang="nb-NO" sz="2000" dirty="0"/>
                        <a:t>12.30 – 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nb-NO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Samarbeidstid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dirty="0"/>
                        <a:t>For studenter, praksislærer</a:t>
                      </a:r>
                      <a:r>
                        <a:rPr lang="nb-NO" sz="2000" b="0" baseline="0" dirty="0"/>
                        <a:t> og basisgruppeveiledere.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NB: Studentene reserverer rom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tt linje 4"/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C9C8032D-B211-46A2-B16F-3E23E308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22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99B9ECA-BA93-4BF7-839F-55699E71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2029" y="1463036"/>
            <a:ext cx="3378820" cy="7118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nb-NO" sz="3600" dirty="0"/>
              <a:t>Veiledning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453340-A749-43E3-A02B-478212C07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2029" y="2405064"/>
            <a:ext cx="4736429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Momenter til diskusjon: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Hvordan?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Hvor ofte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Bruk av veiledningsgrunnlag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Hva veiledes det på?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919FC40B-5B44-44FD-9EC1-04FF874E3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71" y="1463033"/>
            <a:ext cx="3831576" cy="7118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b-NO" sz="3600" dirty="0"/>
              <a:t>Skikkethet</a:t>
            </a:r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A6B66CF8-0D96-4B50-9CA7-370606F54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1" y="2456318"/>
            <a:ext cx="5389033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Momenter til diskusjon: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Systematikk/dokumentasjon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Samarbeid, med hvem?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Kontakt med høgskolen?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6064C5A0-A7ED-40E4-BF63-90D2028D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55279E2E-5F2A-46DB-B77F-78A8DA1AB4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8" y="575163"/>
            <a:ext cx="10972801" cy="606425"/>
          </a:xfrm>
        </p:spPr>
        <p:txBody>
          <a:bodyPr>
            <a:noAutofit/>
          </a:bodyPr>
          <a:lstStyle/>
          <a:p>
            <a:pPr algn="ctr"/>
            <a:r>
              <a:rPr lang="nb-NO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Erfaringsutveksling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33FC60EF-2724-448F-9451-72EA1EAE49A0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0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build="p"/>
      <p:bldP spid="9" grpId="0" uiExpand="1" build="p" animBg="1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2. Studieår 1-7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idx="1"/>
          </p:nvPr>
        </p:nvSpPr>
        <p:spPr>
          <a:xfrm>
            <a:off x="1284430" y="1496565"/>
            <a:ext cx="4583395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Høst 2022 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1284431" y="2303846"/>
            <a:ext cx="2042556" cy="2017115"/>
          </a:xfrm>
          <a:ln>
            <a:solidFill>
              <a:srgbClr val="008000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Pedagogikk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3"/>
          </p:nvPr>
        </p:nvSpPr>
        <p:spPr>
          <a:xfrm>
            <a:off x="5976721" y="1474556"/>
            <a:ext cx="4329351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Vår 2023</a:t>
            </a:r>
          </a:p>
        </p:txBody>
      </p:sp>
      <p:sp>
        <p:nvSpPr>
          <p:cNvPr id="14" name="Plassholder for innhold 10"/>
          <p:cNvSpPr txBox="1">
            <a:spLocks/>
          </p:cNvSpPr>
          <p:nvPr/>
        </p:nvSpPr>
        <p:spPr>
          <a:xfrm>
            <a:off x="3576128" y="2317447"/>
            <a:ext cx="2220574" cy="1991674"/>
          </a:xfrm>
          <a:prstGeom prst="rect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Kroppsøving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Naturfag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K&amp;H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</p:txBody>
      </p:sp>
      <p:sp>
        <p:nvSpPr>
          <p:cNvPr id="15" name="Plassholder for innhold 10"/>
          <p:cNvSpPr txBox="1">
            <a:spLocks/>
          </p:cNvSpPr>
          <p:nvPr/>
        </p:nvSpPr>
        <p:spPr>
          <a:xfrm>
            <a:off x="6045843" y="2303846"/>
            <a:ext cx="2008797" cy="1984836"/>
          </a:xfrm>
          <a:prstGeom prst="rect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Kroppsøving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Naturfag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K&amp;H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</p:txBody>
      </p:sp>
      <p:sp>
        <p:nvSpPr>
          <p:cNvPr id="16" name="Plassholder for innhold 10"/>
          <p:cNvSpPr txBox="1">
            <a:spLocks/>
          </p:cNvSpPr>
          <p:nvPr/>
        </p:nvSpPr>
        <p:spPr>
          <a:xfrm>
            <a:off x="8219499" y="2326044"/>
            <a:ext cx="2108665" cy="198483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Norsk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Matematikk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6" y="1560654"/>
            <a:ext cx="733861" cy="61231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18" t="52047" r="28094"/>
          <a:stretch/>
        </p:blipFill>
        <p:spPr>
          <a:xfrm>
            <a:off x="9440766" y="1386112"/>
            <a:ext cx="683862" cy="853454"/>
          </a:xfrm>
          <a:prstGeom prst="rect">
            <a:avLst/>
          </a:prstGeom>
        </p:spPr>
      </p:pic>
      <p:sp>
        <p:nvSpPr>
          <p:cNvPr id="17" name="Plassholder for innhold 2"/>
          <p:cNvSpPr>
            <a:spLocks noGrp="1"/>
          </p:cNvSpPr>
          <p:nvPr>
            <p:ph idx="1"/>
          </p:nvPr>
        </p:nvSpPr>
        <p:spPr>
          <a:xfrm>
            <a:off x="1284430" y="5383444"/>
            <a:ext cx="9043734" cy="598011"/>
          </a:xfrm>
        </p:spPr>
        <p:txBody>
          <a:bodyPr>
            <a:noAutofit/>
          </a:bodyPr>
          <a:lstStyle/>
          <a:p>
            <a:pPr algn="ctr"/>
            <a:r>
              <a:rPr lang="nb-NO" sz="2000" b="0" dirty="0"/>
              <a:t>Fag som er merket med gult har praksisansvar.</a:t>
            </a:r>
          </a:p>
          <a:p>
            <a:pPr algn="ctr"/>
            <a:r>
              <a:rPr lang="nb-NO" sz="2000" b="0" dirty="0"/>
              <a:t>Det er samme basisgruppeveileder høst og vår.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284430" y="4417420"/>
            <a:ext cx="451227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uke 43-45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045843" y="4417420"/>
            <a:ext cx="428232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uke 5-7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D3CE1457-15E4-4835-9C7A-804771913005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8375CF7B-6EE3-4B93-9669-AD4A0019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2D6-3F00-419C-B1B0-12FA29C6C6E2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66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  <p:bldP spid="12" grpId="0" uiExpand="1" build="p" animBg="1"/>
      <p:bldP spid="14" grpId="0" animBg="1"/>
      <p:bldP spid="15" grpId="0" animBg="1"/>
      <p:bldP spid="16" grpId="0" animBg="1"/>
      <p:bldP spid="17" grpId="0" uiExpand="1" build="p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84195" cy="1143000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2. Studieår 5-10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idx="1"/>
          </p:nvPr>
        </p:nvSpPr>
        <p:spPr>
          <a:xfrm>
            <a:off x="1284430" y="1496565"/>
            <a:ext cx="4583395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Høst 2022 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1284431" y="2303846"/>
            <a:ext cx="2042556" cy="2017115"/>
          </a:xfrm>
          <a:ln>
            <a:solidFill>
              <a:srgbClr val="008000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sz="2000" dirty="0"/>
              <a:t>Pedagogikk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3"/>
          </p:nvPr>
        </p:nvSpPr>
        <p:spPr>
          <a:xfrm>
            <a:off x="5976721" y="1474556"/>
            <a:ext cx="4329351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Vår 2023</a:t>
            </a:r>
          </a:p>
        </p:txBody>
      </p:sp>
      <p:sp>
        <p:nvSpPr>
          <p:cNvPr id="14" name="Plassholder for innhold 10"/>
          <p:cNvSpPr txBox="1">
            <a:spLocks/>
          </p:cNvSpPr>
          <p:nvPr/>
        </p:nvSpPr>
        <p:spPr>
          <a:xfrm>
            <a:off x="3540565" y="2281036"/>
            <a:ext cx="2220574" cy="1991674"/>
          </a:xfrm>
          <a:prstGeom prst="rect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Matematikk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Samfunnsfag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Tysk</a:t>
            </a:r>
            <a:endParaRPr lang="nb-NO" sz="2000" dirty="0">
              <a:solidFill>
                <a:schemeClr val="accent1">
                  <a:lumMod val="50000"/>
                </a:schemeClr>
              </a:solidFill>
              <a:hlinkClick r:id="rId2"/>
            </a:endParaRPr>
          </a:p>
        </p:txBody>
      </p:sp>
      <p:sp>
        <p:nvSpPr>
          <p:cNvPr id="15" name="Plassholder for innhold 10"/>
          <p:cNvSpPr txBox="1">
            <a:spLocks/>
          </p:cNvSpPr>
          <p:nvPr/>
        </p:nvSpPr>
        <p:spPr>
          <a:xfrm>
            <a:off x="6045843" y="2303846"/>
            <a:ext cx="2008797" cy="1984836"/>
          </a:xfrm>
          <a:prstGeom prst="rect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Matematikk 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Samfunnsfag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Tysk</a:t>
            </a:r>
          </a:p>
          <a:p>
            <a:endParaRPr lang="nb-NO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Plassholder for innhold 10"/>
          <p:cNvSpPr txBox="1">
            <a:spLocks/>
          </p:cNvSpPr>
          <p:nvPr/>
        </p:nvSpPr>
        <p:spPr>
          <a:xfrm>
            <a:off x="8219499" y="2326044"/>
            <a:ext cx="2108665" cy="198483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Norsk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K&amp;H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KRLE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Kroppsøving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Naturfag</a:t>
            </a:r>
            <a:endParaRPr lang="nb-NO" sz="2000" dirty="0">
              <a:solidFill>
                <a:schemeClr val="accent1">
                  <a:lumMod val="50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6" y="1560654"/>
            <a:ext cx="733861" cy="61231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18" t="52047" r="28094"/>
          <a:stretch/>
        </p:blipFill>
        <p:spPr>
          <a:xfrm>
            <a:off x="9440766" y="1386112"/>
            <a:ext cx="683862" cy="853454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1284430" y="4417420"/>
            <a:ext cx="451227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uke 43-45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045843" y="4417420"/>
            <a:ext cx="428232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uke 5-7</a:t>
            </a:r>
          </a:p>
        </p:txBody>
      </p:sp>
      <p:sp>
        <p:nvSpPr>
          <p:cNvPr id="20" name="Plassholder for innhold 2">
            <a:extLst>
              <a:ext uri="{FF2B5EF4-FFF2-40B4-BE49-F238E27FC236}">
                <a16:creationId xmlns:a16="http://schemas.microsoft.com/office/drawing/2014/main" id="{75E9D4CD-7F40-493B-A8F3-E211885A47AE}"/>
              </a:ext>
            </a:extLst>
          </p:cNvPr>
          <p:cNvSpPr txBox="1">
            <a:spLocks/>
          </p:cNvSpPr>
          <p:nvPr/>
        </p:nvSpPr>
        <p:spPr>
          <a:xfrm>
            <a:off x="1284430" y="5383444"/>
            <a:ext cx="9043734" cy="5980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400" b="1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000" b="1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600" b="1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600" b="1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000" b="0"/>
              <a:t>Fag som er merket med gult har praksisansvar.</a:t>
            </a:r>
          </a:p>
          <a:p>
            <a:pPr algn="ctr"/>
            <a:r>
              <a:rPr lang="nb-NO" sz="2000" b="0"/>
              <a:t>Det er samme basisgruppeveileder høst og vår.</a:t>
            </a:r>
            <a:endParaRPr lang="nb-NO" sz="2000" b="0" dirty="0"/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11C84A7C-6155-4471-ADBD-6747760246AC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1661A7A-7FE0-48A4-8219-4402618D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2D6-3F00-419C-B1B0-12FA29C6C6E2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09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  <p:bldP spid="12" grpId="0" uiExpand="1" build="p" animBg="1"/>
      <p:bldP spid="14" grpId="0" animBg="1"/>
      <p:bldP spid="15" grpId="0" animBg="1"/>
      <p:bldP spid="16" grpId="0" animBg="1"/>
      <p:bldP spid="2" grpId="0" animBg="1"/>
      <p:bldP spid="19" grpId="0" animBg="1"/>
      <p:bldP spid="2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09600" y="731835"/>
            <a:ext cx="10972800" cy="606036"/>
          </a:xfrm>
        </p:spPr>
        <p:txBody>
          <a:bodyPr>
            <a:noAutofit/>
          </a:bodyPr>
          <a:lstStyle/>
          <a:p>
            <a:pPr algn="ctr"/>
            <a:r>
              <a:rPr lang="nb-NO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PED 101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935664" y="1600202"/>
            <a:ext cx="446567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Temaer: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Klasseledelse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Didaktikk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Vurdering for og av læring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Læringsteorier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Motivasjon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Styringsdokumenter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Profesjonsetikk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Lærerrollen i endring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Begynneropplæring (1-7)</a:t>
            </a:r>
          </a:p>
        </p:txBody>
      </p:sp>
      <p:sp>
        <p:nvSpPr>
          <p:cNvPr id="7" name="AutoShape 4" descr="Bilderesultat for jeg skal bli læ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0AA4646-8574-4937-A8A0-C88C586D3C2A}"/>
              </a:ext>
            </a:extLst>
          </p:cNvPr>
          <p:cNvCxnSpPr>
            <a:cxnSpLocks/>
          </p:cNvCxnSpPr>
          <p:nvPr/>
        </p:nvCxnSpPr>
        <p:spPr>
          <a:xfrm>
            <a:off x="609600" y="1404872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366BEF0-5945-4161-8908-E5C176A88B10}"/>
              </a:ext>
            </a:extLst>
          </p:cNvPr>
          <p:cNvSpPr txBox="1"/>
          <p:nvPr/>
        </p:nvSpPr>
        <p:spPr>
          <a:xfrm>
            <a:off x="6505916" y="2243470"/>
            <a:ext cx="48496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Emnebeskrivelse PED101 1-7:</a:t>
            </a:r>
          </a:p>
          <a:p>
            <a:r>
              <a:rPr lang="nb-NO" sz="1600" dirty="0">
                <a:hlinkClick r:id="rId3"/>
              </a:rPr>
              <a:t>https://www.hiof.no/studier/emner/historiske-emner/lu/2019/host/lmbped10117.html</a:t>
            </a:r>
            <a:endParaRPr lang="nb-NO" sz="1600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Emnebeskrivelse PED101 5-10:</a:t>
            </a:r>
          </a:p>
          <a:p>
            <a:r>
              <a:rPr lang="nb-NO" sz="1600" dirty="0">
                <a:hlinkClick r:id="rId4"/>
              </a:rPr>
              <a:t>https://www.hiof.no/studier/emner/lusp/lusp/2022/host/lmuped10117.html</a:t>
            </a:r>
            <a:endParaRPr lang="nb-NO" sz="1600" dirty="0"/>
          </a:p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30E40F38-616D-4C01-822B-8C75D910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14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>
            <a:spLocks noGrp="1"/>
          </p:cNvSpPr>
          <p:nvPr>
            <p:ph type="title"/>
          </p:nvPr>
        </p:nvSpPr>
        <p:spPr>
          <a:xfrm>
            <a:off x="609600" y="552343"/>
            <a:ext cx="10972800" cy="606036"/>
          </a:xfrm>
        </p:spPr>
        <p:txBody>
          <a:bodyPr>
            <a:noAutofit/>
          </a:bodyPr>
          <a:lstStyle/>
          <a:p>
            <a:pPr algn="ctr"/>
            <a:r>
              <a:rPr lang="nb-NO" altLang="nb-NO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Plan for praksis</a:t>
            </a:r>
          </a:p>
        </p:txBody>
      </p:sp>
      <p:sp>
        <p:nvSpPr>
          <p:cNvPr id="23555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Char char="•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70BD6C-5018-42D2-8B51-4623BD0D36EC}" type="slidenum">
              <a:rPr lang="nn-NO" altLang="nb-NO">
                <a:solidFill>
                  <a:srgbClr val="10182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nn-NO" altLang="nb-NO" sz="1400">
              <a:solidFill>
                <a:srgbClr val="101820"/>
              </a:solidFill>
              <a:latin typeface="Times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3087584" y="1701232"/>
            <a:ext cx="6965464" cy="4946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Kap. 3 Aktørene og ansvarsoppgaver </a:t>
            </a:r>
          </a:p>
          <a:p>
            <a:pPr marL="0" indent="0">
              <a:buNone/>
            </a:pPr>
            <a:r>
              <a:rPr lang="nb-NO" dirty="0"/>
              <a:t>Kap. 4 Skikkethet</a:t>
            </a:r>
          </a:p>
          <a:p>
            <a:pPr marL="0" indent="0">
              <a:buNone/>
            </a:pPr>
            <a:r>
              <a:rPr lang="nb-NO" dirty="0"/>
              <a:t>Kap. 5 Innhold i praksis</a:t>
            </a:r>
          </a:p>
          <a:p>
            <a:pPr marL="0" indent="0">
              <a:buNone/>
            </a:pPr>
            <a:r>
              <a:rPr lang="nb-NO" dirty="0"/>
              <a:t>Kap. 6 Læringsutbytte og arbeidskrav </a:t>
            </a:r>
          </a:p>
          <a:p>
            <a:pPr marL="0" indent="0">
              <a:buNone/>
            </a:pPr>
            <a:r>
              <a:rPr lang="nb-NO" dirty="0"/>
              <a:t>Kap. 7 Vurdering </a:t>
            </a:r>
          </a:p>
          <a:p>
            <a:pPr marL="0" indent="0">
              <a:buNone/>
            </a:pPr>
            <a:r>
              <a:rPr lang="nb-NO" dirty="0"/>
              <a:t>Kap 8. Generell informasjon</a:t>
            </a:r>
          </a:p>
          <a:p>
            <a:pPr marL="0" indent="0">
              <a:buNone/>
            </a:pPr>
            <a:r>
              <a:rPr lang="nb-NO" dirty="0"/>
              <a:t>Vedlegg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il høyre 2"/>
          <p:cNvSpPr/>
          <p:nvPr/>
        </p:nvSpPr>
        <p:spPr>
          <a:xfrm>
            <a:off x="2054431" y="2683823"/>
            <a:ext cx="1033153" cy="344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Pil høyre 8"/>
          <p:cNvSpPr/>
          <p:nvPr/>
        </p:nvSpPr>
        <p:spPr>
          <a:xfrm>
            <a:off x="2054430" y="3587824"/>
            <a:ext cx="1033153" cy="344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48000" y="54344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b-NO" dirty="0"/>
              <a:t>Finnes her:</a:t>
            </a:r>
          </a:p>
          <a:p>
            <a:pPr>
              <a:defRPr/>
            </a:pPr>
            <a:r>
              <a:rPr lang="nb-NO" dirty="0">
                <a:hlinkClick r:id="rId3"/>
              </a:rPr>
              <a:t>https://www.hiof.no/lusp/studier/praksis/glu/</a:t>
            </a:r>
            <a:endParaRPr lang="nb-NO" dirty="0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F00C3049-2DFC-4B63-95D1-BF87CE391BDF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71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 5. Innhold i praksis</a:t>
            </a:r>
            <a:endParaRPr lang="nb-NO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397720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dirty="0"/>
              <a:t>Elevrelatert arbeid </a:t>
            </a: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1800" b="0" dirty="0"/>
              <a:t>Ca. 20 klokketimer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397720" cy="368458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85750" lvl="0" indent="-285750">
              <a:defRPr/>
            </a:pPr>
            <a:r>
              <a:rPr lang="nb-NO" sz="1600" dirty="0"/>
              <a:t>Undervisning i ulike gruppevariasjoner</a:t>
            </a:r>
          </a:p>
          <a:p>
            <a:pPr marL="285750" lvl="0" indent="-285750">
              <a:defRPr/>
            </a:pPr>
            <a:r>
              <a:rPr lang="nb-NO" sz="1600" dirty="0"/>
              <a:t>Observasjon</a:t>
            </a:r>
          </a:p>
          <a:p>
            <a:pPr marL="285750" lvl="0" indent="-285750">
              <a:defRPr/>
            </a:pPr>
            <a:r>
              <a:rPr lang="nb-NO" sz="1600" dirty="0"/>
              <a:t>Elevsamtaler</a:t>
            </a:r>
          </a:p>
          <a:p>
            <a:pPr marL="285750" lvl="0" indent="-285750">
              <a:defRPr/>
            </a:pPr>
            <a:r>
              <a:rPr lang="nb-NO" sz="1600" dirty="0"/>
              <a:t>Elevveiledning</a:t>
            </a:r>
          </a:p>
          <a:p>
            <a:pPr marL="285750" lvl="0" indent="-285750">
              <a:defRPr/>
            </a:pPr>
            <a:r>
              <a:rPr lang="nb-NO" sz="1600" dirty="0"/>
              <a:t>Vurdering av elevarbeid</a:t>
            </a:r>
          </a:p>
          <a:p>
            <a:pPr marL="285750" lvl="0" indent="-285750">
              <a:defRPr/>
            </a:pPr>
            <a:r>
              <a:rPr lang="nb-NO" sz="1600" dirty="0"/>
              <a:t>Tilsyn med elever </a:t>
            </a:r>
          </a:p>
          <a:p>
            <a:pPr marL="285750" lvl="0" indent="-285750">
              <a:defRPr/>
            </a:pPr>
            <a:r>
              <a:rPr lang="nb-NO" sz="1600" dirty="0"/>
              <a:t>Deltakelse på klassemøter/elevrådsmøte</a:t>
            </a:r>
            <a:endParaRPr lang="nb-NO" sz="1600" b="1" dirty="0"/>
          </a:p>
          <a:p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/>
          </p:nvPr>
        </p:nvSpPr>
        <p:spPr>
          <a:xfrm>
            <a:off x="4237508" y="1681163"/>
            <a:ext cx="3802085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nb-NO" sz="2800" dirty="0"/>
              <a:t>Annet relevant arbeid </a:t>
            </a:r>
            <a:r>
              <a:rPr lang="nb-NO" sz="2300" b="0" dirty="0"/>
              <a:t>(arbeidsplanfestet tid)</a:t>
            </a: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2300" b="0" dirty="0"/>
              <a:t>Ca. 10-13 klokketimer </a:t>
            </a:r>
          </a:p>
        </p:txBody>
      </p:sp>
      <p:sp>
        <p:nvSpPr>
          <p:cNvPr id="15" name="Plassholder for tekst 2"/>
          <p:cNvSpPr>
            <a:spLocks noGrp="1"/>
          </p:cNvSpPr>
          <p:nvPr>
            <p:ph type="body" idx="1"/>
          </p:nvPr>
        </p:nvSpPr>
        <p:spPr>
          <a:xfrm>
            <a:off x="8039595" y="1681163"/>
            <a:ext cx="2993354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nb-NO" dirty="0"/>
              <a:t>For- og etterarbeid </a:t>
            </a:r>
          </a:p>
          <a:p>
            <a:pPr algn="ctr">
              <a:lnSpc>
                <a:spcPct val="100000"/>
              </a:lnSpc>
            </a:pPr>
            <a:r>
              <a:rPr lang="nb-NO" sz="1800" b="0" dirty="0"/>
              <a:t>Ca. 10-13 klokketimer </a:t>
            </a:r>
          </a:p>
        </p:txBody>
      </p:sp>
      <p:sp>
        <p:nvSpPr>
          <p:cNvPr id="19" name="Plassholder for innhold 3"/>
          <p:cNvSpPr>
            <a:spLocks noGrp="1"/>
          </p:cNvSpPr>
          <p:nvPr>
            <p:ph sz="half" idx="2"/>
          </p:nvPr>
        </p:nvSpPr>
        <p:spPr>
          <a:xfrm>
            <a:off x="4237509" y="2505075"/>
            <a:ext cx="3802084" cy="368458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Gruppeveiledning med praksislærer minimum 4 timer pr. uke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Skrive og ta med veiledningsgrunnlag til minst en av veiledningstimene pr. uke.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Individuell veiledningstime med praksislærer minimum 1 gang pr. praksisperiode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hver dag i oppsummering av skoledagen sammen med praksislærer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Planlegging og etterarbeid sammen med praksislærer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i ulikemøter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i ulike former forskole–hjem-samarbeid,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Minimum én samtale med rektor i løpet av praksisåret</a:t>
            </a:r>
            <a:endParaRPr lang="nb-NO" sz="1400" dirty="0"/>
          </a:p>
        </p:txBody>
      </p:sp>
      <p:sp>
        <p:nvSpPr>
          <p:cNvPr id="20" name="Plassholder for innhold 3"/>
          <p:cNvSpPr>
            <a:spLocks noGrp="1"/>
          </p:cNvSpPr>
          <p:nvPr>
            <p:ph sz="half" idx="2"/>
          </p:nvPr>
        </p:nvSpPr>
        <p:spPr>
          <a:xfrm>
            <a:off x="8039595" y="2505075"/>
            <a:ext cx="2993354" cy="368458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85750" indent="-285750"/>
            <a:r>
              <a:rPr lang="nb-NO" sz="1600" dirty="0">
                <a:solidFill>
                  <a:schemeClr val="dk1"/>
                </a:solidFill>
              </a:rPr>
              <a:t>All undervisning må skriftliggjøres og begrunnes didaktisk med minimumskjemaet </a:t>
            </a:r>
            <a:r>
              <a:rPr lang="nb-NO" sz="1600" i="1" dirty="0">
                <a:solidFill>
                  <a:schemeClr val="dk1"/>
                </a:solidFill>
              </a:rPr>
              <a:t>Hva-hvordan-hvorfor.</a:t>
            </a:r>
          </a:p>
          <a:p>
            <a:pPr marL="285750" indent="-285750"/>
            <a:r>
              <a:rPr lang="nb-NO" sz="1600" dirty="0">
                <a:solidFill>
                  <a:schemeClr val="dk1"/>
                </a:solidFill>
              </a:rPr>
              <a:t>Dette leveres i forkant av undervisningen til praksis-lærer, medstudenter og eventuelt andre som observerer undervisningen</a:t>
            </a:r>
            <a:endParaRPr lang="nb-NO" sz="1600" dirty="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1499" y="268159"/>
            <a:ext cx="1354307" cy="1266744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>
            <a:off x="2390507" y="6335923"/>
            <a:ext cx="741416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dirty="0"/>
              <a:t>Dette skal tilsvare en normal arbeidsuke for lærere som er ca. 43 timer.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29D91584-75EE-42F7-AC6E-33F2B83F7367}"/>
              </a:ext>
            </a:extLst>
          </p:cNvPr>
          <p:cNvCxnSpPr>
            <a:cxnSpLocks/>
          </p:cNvCxnSpPr>
          <p:nvPr/>
        </p:nvCxnSpPr>
        <p:spPr>
          <a:xfrm>
            <a:off x="609600" y="1298546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4D3D1C-B145-4B01-A83C-860CAB01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4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animBg="1"/>
      <p:bldP spid="14" grpId="0" build="p" animBg="1"/>
      <p:bldP spid="15" grpId="0" build="p" animBg="1"/>
      <p:bldP spid="19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>
          <a:xfrm>
            <a:off x="609600" y="859662"/>
            <a:ext cx="10972800" cy="606036"/>
          </a:xfrm>
        </p:spPr>
        <p:txBody>
          <a:bodyPr>
            <a:normAutofit fontScale="90000"/>
          </a:bodyPr>
          <a:lstStyle/>
          <a:p>
            <a:pPr algn="ctr"/>
            <a:r>
              <a:rPr lang="nb-NO" altLang="nb-NO" sz="49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Fravær</a:t>
            </a:r>
            <a:endParaRPr lang="nb-NO" altLang="nb-NO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>
          <a:xfrm>
            <a:off x="1876301" y="1700808"/>
            <a:ext cx="8112249" cy="239617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altLang="nb-NO" dirty="0"/>
              <a:t>All obligatorisk praksis må fullføres.</a:t>
            </a:r>
          </a:p>
          <a:p>
            <a:pPr marL="0" indent="0">
              <a:buNone/>
            </a:pPr>
            <a:endParaRPr lang="nb-NO" alt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altLang="nb-NO" dirty="0"/>
              <a:t>Studentene skal melde eventuelt fravær direkte til praksislærer.</a:t>
            </a:r>
          </a:p>
          <a:p>
            <a:pPr marL="0" indent="0">
              <a:buNone/>
            </a:pPr>
            <a:endParaRPr lang="nb-NO" alt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altLang="nb-NO" dirty="0"/>
              <a:t>Ved fravær må studenten i samarbeid med programleder og praksisskolen finne en fleksibel måte å ta igjen de tapte dagene. </a:t>
            </a:r>
          </a:p>
          <a:p>
            <a:endParaRPr lang="nb-NO" altLang="nb-NO" sz="1000" dirty="0"/>
          </a:p>
          <a:p>
            <a:pPr marL="0" indent="0">
              <a:buNone/>
            </a:pPr>
            <a:endParaRPr lang="nb-NO" alt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tretch>
            <a:fillRect/>
          </a:stretch>
        </p:blipFill>
        <p:spPr>
          <a:xfrm rot="402986">
            <a:off x="9681329" y="4588660"/>
            <a:ext cx="1557538" cy="1137062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DECC3110-A448-4EC8-AAA7-43EEB8C2F808}"/>
              </a:ext>
            </a:extLst>
          </p:cNvPr>
          <p:cNvCxnSpPr>
            <a:cxnSpLocks/>
          </p:cNvCxnSpPr>
          <p:nvPr/>
        </p:nvCxnSpPr>
        <p:spPr>
          <a:xfrm>
            <a:off x="609600" y="146569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24CB23C-0643-4001-BEC6-71CA3A39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29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OF-v.0.0.3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3DD62C2118D04A9C81DD905B2953DB" ma:contentTypeVersion="2" ma:contentTypeDescription="Opprett et nytt dokument." ma:contentTypeScope="" ma:versionID="f660685b0372e6dae83c928042135ff6">
  <xsd:schema xmlns:xsd="http://www.w3.org/2001/XMLSchema" xmlns:xs="http://www.w3.org/2001/XMLSchema" xmlns:p="http://schemas.microsoft.com/office/2006/metadata/properties" xmlns:ns2="e3f02b26-a96b-4492-b3d1-c59fd78a3e52" targetNamespace="http://schemas.microsoft.com/office/2006/metadata/properties" ma:root="true" ma:fieldsID="2ba46e30b80d3c4912678735c388cb18" ns2:_="">
    <xsd:import namespace="e3f02b26-a96b-4492-b3d1-c59fd78a3e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02b26-a96b-4492-b3d1-c59fd78a3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1EC058-450D-4E9A-8EC7-D36F6B9EA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02b26-a96b-4492-b3d1-c59fd78a3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610359-EB0C-4581-9213-62FBF049C7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8106C-A7D0-4734-97DE-2CAE71152553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e3f02b26-a96b-4492-b3d1-c59fd78a3e5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758</Words>
  <Application>Microsoft Office PowerPoint</Application>
  <PresentationFormat>Widescreen</PresentationFormat>
  <Paragraphs>182</Paragraphs>
  <Slides>12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Source Sans Pro</vt:lpstr>
      <vt:lpstr>Times</vt:lpstr>
      <vt:lpstr>Wingdings</vt:lpstr>
      <vt:lpstr>Office-tema</vt:lpstr>
      <vt:lpstr>HIOF-v.0.0.3</vt:lpstr>
      <vt:lpstr>PRAKSISSEMINAR   21MAGLU 1-7 og 5-10  12. oktober 2022</vt:lpstr>
      <vt:lpstr>Dagens program</vt:lpstr>
      <vt:lpstr>Erfaringsutveksling</vt:lpstr>
      <vt:lpstr>2. Studieår 1-7</vt:lpstr>
      <vt:lpstr>2. Studieår 5-10</vt:lpstr>
      <vt:lpstr>PED 101</vt:lpstr>
      <vt:lpstr>Plan for praksis</vt:lpstr>
      <vt:lpstr>Kap 5. Innhold i praksis</vt:lpstr>
      <vt:lpstr>Fravær</vt:lpstr>
      <vt:lpstr>Vurdering</vt:lpstr>
      <vt:lpstr>Besøk og veiledning fra HiØ</vt:lpstr>
      <vt:lpstr>Spørsmål? 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PRAKSISSEMINAR 18MAGLU 1-7, oktober 2019</dc:title>
  <dc:creator>Reidun Hoff-Jenssen</dc:creator>
  <cp:lastModifiedBy>Åsmund Solli</cp:lastModifiedBy>
  <cp:revision>124</cp:revision>
  <cp:lastPrinted>2019-10-09T09:01:26Z</cp:lastPrinted>
  <dcterms:created xsi:type="dcterms:W3CDTF">2019-09-23T09:02:42Z</dcterms:created>
  <dcterms:modified xsi:type="dcterms:W3CDTF">2022-10-12T11:32:31Z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0x010100873DD62C2118D04A9C81DD905B2953DB</vt:lpwstr>
  </property>
</Properties>
</file>