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64" r:id="rId4"/>
    <p:sldId id="267" r:id="rId5"/>
    <p:sldId id="265" r:id="rId6"/>
    <p:sldId id="266" r:id="rId7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C2BE"/>
    <a:srgbClr val="A396A3"/>
    <a:srgbClr val="D77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6CBB76-DCB8-43F7-9C65-D590EB642B8F}" v="12" dt="2025-01-15T08:21:28.4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28"/>
  </p:normalViewPr>
  <p:slideViewPr>
    <p:cSldViewPr snapToGrid="0" snapToObjects="1">
      <p:cViewPr varScale="1">
        <p:scale>
          <a:sx n="163" d="100"/>
          <a:sy n="163" d="100"/>
        </p:scale>
        <p:origin x="150" y="2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70" d="100"/>
          <a:sy n="170" d="100"/>
        </p:scale>
        <p:origin x="658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17.01.2025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‹#›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444867-3A3C-8F4F-AA72-C1B9EB729F72}" type="datetimeFigureOut">
              <a:rPr lang="nb-NO" smtClean="0"/>
              <a:pPr/>
              <a:t>17.01.2025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F45C457E-F630-C147-B67D-734B6B1CD9D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1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3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55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97299-2ACC-2246-9998-AAC0BBB7B871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4AB339-F0E1-A746-A0DD-B8B314440945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A396A3"/>
          </a:solidFill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A590699-1352-D148-B251-D7C28FB0B6CC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For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590699-1352-D148-B251-D7C28FB0B6CC}" type="datetime1">
              <a:rPr lang="nb-NO" smtClean="0"/>
              <a:pPr/>
              <a:t>17.01.2025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 | Avdelingsnavn</a:t>
            </a:r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1FF5EF9-C484-D748-964B-06FC147FE0F7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apittel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Kapittel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3420"/>
            <a:ext cx="2643744" cy="732370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E9DC53-2898-304E-8D88-1BB22CAC7760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Kapittel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E9DC53-2898-304E-8D88-1BB22CAC7760}" type="datetime1">
              <a:rPr lang="nb-NO" smtClean="0"/>
              <a:pPr/>
              <a:t>17.01.2025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Fornavn Etternavn | Avdelingsnavn</a:t>
            </a:r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782" y="36589"/>
            <a:ext cx="2643744" cy="729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A204A-9A75-3C4C-BAD0-3FE6FE661701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82955-BE7A-5C4C-84B8-41580681C190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57B6-EDFB-B447-8B14-79CCE6E543ED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her for å sette inn bilde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2B3D7-CAAD-CD4A-9ADE-B7023038E292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Hvile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033"/>
            <a:ext cx="6245475" cy="1730121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C8C2BE"/>
          </a:solidFill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741539"/>
            <a:ext cx="6245475" cy="172263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301028B7-40B6-B141-A86D-F90DE572F70B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309" y="33420"/>
            <a:ext cx="2648691" cy="73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706" r:id="rId4"/>
    <p:sldLayoutId id="2147483707" r:id="rId5"/>
    <p:sldLayoutId id="2147483708" r:id="rId6"/>
    <p:sldLayoutId id="2147483695" r:id="rId7"/>
    <p:sldLayoutId id="2147483696" r:id="rId8"/>
    <p:sldLayoutId id="2147483709" r:id="rId9"/>
    <p:sldLayoutId id="2147483710" r:id="rId10"/>
    <p:sldLayoutId id="2147483711" r:id="rId11"/>
    <p:sldLayoutId id="2147483697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12" r:id="rId20"/>
    <p:sldLayoutId id="2147483713" r:id="rId21"/>
    <p:sldLayoutId id="2147483714" r:id="rId2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16835" y="1203159"/>
            <a:ext cx="7134289" cy="1784684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/>
              <a:t>Å planlegge for gode basisgruppeveilederbesøk</a:t>
            </a:r>
            <a:br>
              <a:rPr lang="nb-NO" dirty="0"/>
            </a:br>
            <a:r>
              <a:rPr lang="nb-NO" dirty="0"/>
              <a:t>-noen tanker </a:t>
            </a:r>
            <a:br>
              <a:rPr lang="nb-NO" dirty="0"/>
            </a:b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B62979F7-1E82-B343-9BB9-531CE4E266E5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Anne-Lene Løvig Glomsrød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779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483135"/>
          </a:xfrm>
        </p:spPr>
        <p:txBody>
          <a:bodyPr anchor="b">
            <a:normAutofit/>
          </a:bodyPr>
          <a:lstStyle/>
          <a:p>
            <a:r>
              <a:rPr lang="nb-NO" dirty="0"/>
              <a:t>Om meg: 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>
            <a:normAutofit lnSpcReduction="10000"/>
          </a:bodyPr>
          <a:lstStyle/>
          <a:p>
            <a:pPr lvl="0"/>
            <a:r>
              <a:rPr lang="nb-NO" dirty="0"/>
              <a:t>Jobbet i forskjellige roller som lærer, kontaktlærer og sosiallærer i 23 år i barneskolen i Bærum, Oslo og Halden.</a:t>
            </a:r>
          </a:p>
          <a:p>
            <a:pPr lvl="0"/>
            <a:r>
              <a:rPr lang="nb-NO" dirty="0"/>
              <a:t>Praksislærer i 12 år, med 2-3 partier hvert år.</a:t>
            </a:r>
          </a:p>
          <a:p>
            <a:pPr lvl="0"/>
            <a:r>
              <a:rPr lang="nb-NO" dirty="0"/>
              <a:t>Kombinertstilling på HiØ de to siste årene. Jobbet på Fremmedspråksenteret.</a:t>
            </a:r>
          </a:p>
          <a:p>
            <a:pPr lvl="0"/>
            <a:endParaRPr lang="nb-NO" dirty="0"/>
          </a:p>
          <a:p>
            <a:pPr marL="0" lvl="0" indent="0">
              <a:buNone/>
            </a:pPr>
            <a:r>
              <a:rPr lang="nb-NO" sz="1200" dirty="0"/>
              <a:t>Fotograf: Mathias Lauritzen</a:t>
            </a:r>
          </a:p>
          <a:p>
            <a:pPr marL="0" lvl="0" indent="0">
              <a:buNone/>
            </a:pPr>
            <a:endParaRPr lang="nb-NO" dirty="0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EFA244D-F4CA-D328-DC38-B5F49ACD9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6" y="2080260"/>
            <a:ext cx="4041775" cy="190499"/>
          </a:xfrm>
        </p:spPr>
        <p:txBody>
          <a:bodyPr>
            <a:normAutofit fontScale="25000" lnSpcReduction="20000"/>
          </a:bodyPr>
          <a:lstStyle/>
          <a:p>
            <a:pPr algn="ctr"/>
            <a:endParaRPr lang="en-US" dirty="0"/>
          </a:p>
        </p:txBody>
      </p:sp>
      <p:pic>
        <p:nvPicPr>
          <p:cNvPr id="2" name="Picture 2" descr="Forhåndsvisning av bilde">
            <a:extLst>
              <a:ext uri="{FF2B5EF4-FFF2-40B4-BE49-F238E27FC236}">
                <a16:creationId xmlns:a16="http://schemas.microsoft.com/office/drawing/2014/main" id="{D74B6CB9-F30E-0E21-3AC9-63AC7E0B0A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1" r="2" b="29743"/>
          <a:stretch/>
        </p:blipFill>
        <p:spPr bwMode="auto">
          <a:xfrm>
            <a:off x="4645026" y="2270758"/>
            <a:ext cx="4041775" cy="23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40CFBD1-A90E-2B49-A4E2-2A2CB6DE21D0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17.01.2025</a:t>
            </a:fld>
            <a:endParaRPr lang="nb-NO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/>
              <a:t>Fornavn Etternavn | Avdelingsnavn</a:t>
            </a:r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2</a:t>
            </a:fld>
            <a:endParaRPr lang="nb-NO"/>
          </a:p>
        </p:txBody>
      </p:sp>
      <p:pic>
        <p:nvPicPr>
          <p:cNvPr id="3" name="Picture 4" descr="Forhåndsvisning av bilde">
            <a:extLst>
              <a:ext uri="{FF2B5EF4-FFF2-40B4-BE49-F238E27FC236}">
                <a16:creationId xmlns:a16="http://schemas.microsoft.com/office/drawing/2014/main" id="{3E38FDC1-8CC8-AB72-294E-1CE9082ED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178" y="615080"/>
            <a:ext cx="4500565" cy="97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45FE1C2-0864-6502-B613-4D52B75F8840}"/>
              </a:ext>
            </a:extLst>
          </p:cNvPr>
          <p:cNvSpPr txBox="1"/>
          <p:nvPr/>
        </p:nvSpPr>
        <p:spPr>
          <a:xfrm>
            <a:off x="5010665" y="1631156"/>
            <a:ext cx="32807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i="1" dirty="0"/>
              <a:t>- Kunnskap, mestring og glede!</a:t>
            </a:r>
          </a:p>
        </p:txBody>
      </p:sp>
    </p:spTree>
    <p:extLst>
      <p:ext uri="{BB962C8B-B14F-4D97-AF65-F5344CB8AC3E}">
        <p14:creationId xmlns:p14="http://schemas.microsoft.com/office/powerpoint/2010/main" val="1054169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B441AA-6B49-A97B-6609-2A0DE4623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521372"/>
            <a:ext cx="6578162" cy="1615966"/>
          </a:xfrm>
        </p:spPr>
        <p:txBody>
          <a:bodyPr>
            <a:normAutofit fontScale="90000"/>
          </a:bodyPr>
          <a:lstStyle/>
          <a:p>
            <a:pPr algn="l"/>
            <a:br>
              <a:rPr lang="nb-NO" dirty="0"/>
            </a:br>
            <a:br>
              <a:rPr lang="nb-NO" dirty="0"/>
            </a:br>
            <a:r>
              <a:rPr lang="nb-NO" dirty="0"/>
              <a:t>I forkant av besøket</a:t>
            </a:r>
            <a:br>
              <a:rPr lang="nb-NO" dirty="0"/>
            </a:br>
            <a:r>
              <a:rPr lang="nb-NO" dirty="0"/>
              <a:t>- </a:t>
            </a:r>
            <a:r>
              <a:rPr lang="nb-NO" sz="2000" dirty="0"/>
              <a:t>Ta kontakt tidlig, spesielt hvis du vet du har lite fleksible uker – bidra til å legge gode planer.</a:t>
            </a:r>
            <a:br>
              <a:rPr lang="nb-NO" sz="2000" dirty="0"/>
            </a:br>
            <a:r>
              <a:rPr lang="nb-NO" sz="2000" dirty="0"/>
              <a:t>- Informer om oppmøtested, timeplan, </a:t>
            </a:r>
            <a:r>
              <a:rPr lang="nb-NO" sz="2000"/>
              <a:t>parkering osv. </a:t>
            </a:r>
            <a:br>
              <a:rPr lang="nb-NO" sz="2000" dirty="0"/>
            </a:br>
            <a:r>
              <a:rPr lang="nb-NO" sz="2000" dirty="0"/>
              <a:t>- Spør hva basisgruppeveileder er spesielt interessert i å delta på</a:t>
            </a:r>
            <a:br>
              <a:rPr lang="nb-NO" sz="2000" dirty="0"/>
            </a:br>
            <a:r>
              <a:rPr lang="nb-NO" sz="2000" dirty="0"/>
              <a:t>    –hvis mulig -tilrettelegg for det.</a:t>
            </a:r>
            <a:br>
              <a:rPr lang="nb-NO" sz="2000" dirty="0">
                <a:sym typeface="Wingdings" panose="05000000000000000000" pitchFamily="2" charset="2"/>
              </a:rPr>
            </a:br>
            <a:r>
              <a:rPr lang="nb-NO" sz="2000" dirty="0">
                <a:sym typeface="Wingdings" panose="05000000000000000000" pitchFamily="2" charset="2"/>
              </a:rPr>
              <a:t>- Planlegg for at studentene får vist seg frem på en god måte. Da slapper studentene (og ofte også elevene </a:t>
            </a:r>
            <a:r>
              <a:rPr lang="nb-NO" sz="1200" dirty="0">
                <a:sym typeface="Wingdings" panose="05000000000000000000" pitchFamily="2" charset="2"/>
              </a:rPr>
              <a:t>–og praksislæreren</a:t>
            </a:r>
            <a:r>
              <a:rPr lang="nb-NO" sz="2000" dirty="0">
                <a:sym typeface="Wingdings" panose="05000000000000000000" pitchFamily="2" charset="2"/>
              </a:rPr>
              <a:t>) mer av</a:t>
            </a:r>
            <a:br>
              <a:rPr lang="nb-NO" sz="2000" dirty="0">
                <a:sym typeface="Wingdings" panose="05000000000000000000" pitchFamily="2" charset="2"/>
              </a:rPr>
            </a:br>
            <a:r>
              <a:rPr lang="nb-NO" sz="2000" dirty="0">
                <a:sym typeface="Wingdings" panose="05000000000000000000" pitchFamily="2" charset="2"/>
              </a:rPr>
              <a:t>- Planlegg en plan B.</a:t>
            </a:r>
            <a:br>
              <a:rPr lang="nb-NO" sz="2000" dirty="0">
                <a:sym typeface="Wingdings" panose="05000000000000000000" pitchFamily="2" charset="2"/>
              </a:rPr>
            </a:br>
            <a:r>
              <a:rPr lang="nb-NO" sz="2000" dirty="0"/>
              <a:t>- Vær åpen for at ikke alt blir slik du hadde tenkt deg (ofte er det da det blir best </a:t>
            </a:r>
            <a:r>
              <a:rPr lang="nb-NO" sz="2000" dirty="0">
                <a:sym typeface="Wingdings" panose="05000000000000000000" pitchFamily="2" charset="2"/>
              </a:rPr>
              <a:t> )</a:t>
            </a:r>
            <a:br>
              <a:rPr lang="nb-NO" sz="2000" dirty="0"/>
            </a:br>
            <a:br>
              <a:rPr lang="nb-NO" sz="2000" dirty="0"/>
            </a:br>
            <a:br>
              <a:rPr lang="nb-NO" dirty="0"/>
            </a:br>
            <a:endParaRPr lang="nb-NO" dirty="0"/>
          </a:p>
        </p:txBody>
      </p:sp>
      <p:pic>
        <p:nvPicPr>
          <p:cNvPr id="3" name="Picture 2" descr="Et bilde som inneholder tegning, Barnekunst, håndskrift, kunst&#10;&#10;Automatisk generert beskrivelse">
            <a:extLst>
              <a:ext uri="{FF2B5EF4-FFF2-40B4-BE49-F238E27FC236}">
                <a16:creationId xmlns:a16="http://schemas.microsoft.com/office/drawing/2014/main" id="{9152D9A7-D312-CEA1-CEDC-FAD31EDF5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" t="9091" r="12920" b="-2"/>
          <a:stretch/>
        </p:blipFill>
        <p:spPr bwMode="auto">
          <a:xfrm>
            <a:off x="6300831" y="66741"/>
            <a:ext cx="2785220" cy="2203494"/>
          </a:xfrm>
          <a:prstGeom prst="rect">
            <a:avLst/>
          </a:prstGeom>
          <a:noFill/>
          <a:effectLst>
            <a:softEdge rad="406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727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258576-F494-DBA7-0355-17E4F8DB4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nb-NO" sz="2600" dirty="0"/>
              <a:t>Den store dagen –hva forventer jeg av basisgruppeveileder?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F3921E6-F268-95EF-A68F-A7504371E97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97" r="-2" b="16954"/>
          <a:stretch/>
        </p:blipFill>
        <p:spPr bwMode="auto">
          <a:xfrm>
            <a:off x="1111469" y="1793045"/>
            <a:ext cx="2492355" cy="2094842"/>
          </a:xfrm>
          <a:prstGeom prst="rect">
            <a:avLst/>
          </a:prstGeom>
          <a:solidFill>
            <a:srgbClr val="FFFFFF"/>
          </a:solidFill>
          <a:effectLst>
            <a:softEdge rad="317500"/>
          </a:effectLst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4B542A-B782-09B9-751B-F9DBDEF13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>
            <a:normAutofit/>
          </a:bodyPr>
          <a:lstStyle/>
          <a:p>
            <a:r>
              <a:rPr lang="nb-NO" dirty="0"/>
              <a:t>Møte presis!</a:t>
            </a:r>
          </a:p>
          <a:p>
            <a:r>
              <a:rPr lang="nb-NO" dirty="0"/>
              <a:t>Være positiv og engasjert!</a:t>
            </a:r>
          </a:p>
          <a:p>
            <a:r>
              <a:rPr lang="nb-NO" dirty="0"/>
              <a:t>Delta i veiledning av studentene.</a:t>
            </a:r>
          </a:p>
          <a:p>
            <a:r>
              <a:rPr lang="nb-NO" dirty="0"/>
              <a:t>Fortelle studentene at man har sett frem til å komme! Det betyr mye! :-) </a:t>
            </a:r>
          </a:p>
          <a:p>
            <a:r>
              <a:rPr lang="nb-NO" dirty="0"/>
              <a:t>Bruke erfaringene i egen undervisning, men husk taushetsplikt også her.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CDA0D26-65A3-072D-E275-336B1FC555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BD46D0C-2F8A-B642-A138-BA59C775D20D}" type="datetime1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17.01.2025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EE3A76-FCD2-F078-0DDA-6BFB38653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1BC8E34-8E4D-BE3B-2D03-5C9A04900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8ECCE09-4EB9-D24E-99A2-F5BDA1BD657E}" type="slidenum">
              <a:rPr lang="nb-NO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47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873A97-0716-2464-5E35-EA1810332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Roller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66BF1F-ACA5-79A1-2954-1035FA3852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b="1" dirty="0"/>
              <a:t>Praksislærer</a:t>
            </a:r>
          </a:p>
          <a:p>
            <a:pPr>
              <a:buFontTx/>
              <a:buChar char="-"/>
            </a:pPr>
            <a:r>
              <a:rPr lang="nb-NO" dirty="0"/>
              <a:t>Planlegge besøket og ta imot basisgruppeveileder.</a:t>
            </a:r>
          </a:p>
          <a:p>
            <a:pPr>
              <a:buFontTx/>
              <a:buChar char="-"/>
            </a:pPr>
            <a:r>
              <a:rPr lang="nb-NO" dirty="0"/>
              <a:t>Hjelpe studentene til å få vist seg frem på en god og trygg måte.</a:t>
            </a:r>
          </a:p>
          <a:p>
            <a:pPr>
              <a:buFontTx/>
              <a:buChar char="-"/>
            </a:pPr>
            <a:r>
              <a:rPr lang="nb-NO" dirty="0"/>
              <a:t>Snakke felles med gruppen.</a:t>
            </a:r>
          </a:p>
          <a:p>
            <a:pPr>
              <a:buFontTx/>
              <a:buChar char="-"/>
            </a:pPr>
            <a:r>
              <a:rPr lang="nb-NO" dirty="0"/>
              <a:t>Snakke med basisgruppeveileder alene.</a:t>
            </a:r>
          </a:p>
          <a:p>
            <a:pPr>
              <a:buFontTx/>
              <a:buChar char="-"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790F38B-99C4-64F1-704A-208FD0BBC4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b="1" dirty="0"/>
              <a:t>Basisgruppeveileder</a:t>
            </a:r>
          </a:p>
          <a:p>
            <a:pPr>
              <a:buFontTx/>
              <a:buChar char="-"/>
            </a:pPr>
            <a:r>
              <a:rPr lang="nb-NO" dirty="0"/>
              <a:t>Observere og komme med innspill.</a:t>
            </a:r>
          </a:p>
          <a:p>
            <a:pPr>
              <a:buFontTx/>
              <a:buChar char="-"/>
            </a:pPr>
            <a:r>
              <a:rPr lang="nb-NO" dirty="0"/>
              <a:t>Snakke med studentgruppen alene. </a:t>
            </a:r>
          </a:p>
          <a:p>
            <a:pPr>
              <a:buFontTx/>
              <a:buChar char="-"/>
            </a:pPr>
            <a:r>
              <a:rPr lang="nb-NO" dirty="0"/>
              <a:t>Snakke med praksislærer alene.</a:t>
            </a:r>
          </a:p>
          <a:p>
            <a:pPr>
              <a:buFontTx/>
              <a:buChar char="-"/>
            </a:pPr>
            <a:r>
              <a:rPr lang="nb-NO" dirty="0"/>
              <a:t>Snakke felles med gruppen.</a:t>
            </a:r>
          </a:p>
          <a:p>
            <a:pPr>
              <a:buFontTx/>
              <a:buChar char="-"/>
            </a:pPr>
            <a:r>
              <a:rPr lang="nb-NO" dirty="0"/>
              <a:t>Støtte og veilede praksislærer ved spesielle behov eller spesielle hendelser.</a:t>
            </a:r>
          </a:p>
          <a:p>
            <a:pPr>
              <a:buFontTx/>
              <a:buChar char="-"/>
            </a:pPr>
            <a:r>
              <a:rPr lang="nb-NO" dirty="0"/>
              <a:t>Si fra hvis det er noe studentene nevner som vi bør ta tak i på praksisfeltet.</a:t>
            </a:r>
          </a:p>
          <a:p>
            <a:pPr>
              <a:buFontTx/>
              <a:buChar char="-"/>
            </a:pPr>
            <a:r>
              <a:rPr lang="nb-NO" dirty="0"/>
              <a:t>Lage en plan B.</a:t>
            </a:r>
          </a:p>
          <a:p>
            <a:pPr>
              <a:buFontTx/>
              <a:buChar char="-"/>
            </a:pP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82D7FD2-F95D-04D1-4838-6443DD9A4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3335016-8B10-44E7-5769-8F316342F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79568D-2B8B-BF0F-3069-E7233502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C52658B-76A3-E9FB-B2AE-E58E9B7AB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085" y="3398108"/>
            <a:ext cx="2131915" cy="137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793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925BD8-21BE-D6A4-3944-7768CEE93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Det viktigste jeg sier til studentene våre 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99B739-BDB5-8CE9-4D08-37889499FC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sz="3200" dirty="0"/>
              <a:t>Vi er sikkerhetsnettet ditt –våg å teste, våg å feile. </a:t>
            </a:r>
          </a:p>
          <a:p>
            <a:endParaRPr lang="nb-NO" sz="3200" dirty="0"/>
          </a:p>
          <a:p>
            <a:pPr marL="0" indent="0">
              <a:buNone/>
            </a:pPr>
            <a:endParaRPr lang="nb-NO" sz="3200" dirty="0"/>
          </a:p>
          <a:p>
            <a:pPr marL="0" indent="0">
              <a:buNone/>
            </a:pPr>
            <a:r>
              <a:rPr lang="nb-NO" sz="3200" dirty="0"/>
              <a:t>Sammen skaper vi et godt lag rundt studentene!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C075094-DCCF-A561-0AE7-F0F84A6ED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46D0C-2F8A-B642-A138-BA59C775D20D}" type="datetime1">
              <a:rPr lang="nb-NO" smtClean="0"/>
              <a:t>17.01.2025</a:t>
            </a:fld>
            <a:endParaRPr lang="nb-NO" dirty="0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5E59AB3-DE9A-7977-6D10-97958950E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E6E712B-F0F7-049D-CBCF-6C9D4C844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6</a:t>
            </a:fld>
            <a:endParaRPr lang="nb-NO" dirty="0"/>
          </a:p>
        </p:txBody>
      </p:sp>
      <p:pic>
        <p:nvPicPr>
          <p:cNvPr id="8" name="Picture 2" descr="Forhåndsvisning av bilde">
            <a:extLst>
              <a:ext uri="{FF2B5EF4-FFF2-40B4-BE49-F238E27FC236}">
                <a16:creationId xmlns:a16="http://schemas.microsoft.com/office/drawing/2014/main" id="{78BD6CC6-BF86-8AAE-6753-77BF6E52783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1" r="10568" b="-1"/>
          <a:stretch/>
        </p:blipFill>
        <p:spPr bwMode="auto">
          <a:xfrm>
            <a:off x="4965198" y="1200150"/>
            <a:ext cx="3404603" cy="3394075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489217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2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IOF-template-7.13.Presentasjonsmal-NOR-v.1.1.0" id="{EF7B6924-C9F2-4648-B1CC-028E0D5F992E}" vid="{E7FEDBD8-4028-4E42-A3F2-D517EB342AE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HIOF-template-7.13.Presentasjonsmal-NOR-v.1.1.0</Template>
  <TotalTime>80</TotalTime>
  <Words>396</Words>
  <Application>Microsoft Office PowerPoint</Application>
  <PresentationFormat>Skjermfremvisning (16:9)</PresentationFormat>
  <Paragraphs>51</Paragraphs>
  <Slides>6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Source Sans Pro</vt:lpstr>
      <vt:lpstr>Wingdings</vt:lpstr>
      <vt:lpstr>HIOF-template-7.13.Presentasjonsmal-NOR-v.0.0.2</vt:lpstr>
      <vt:lpstr>Å planlegge for gode basisgruppeveilederbesøk -noen tanker  </vt:lpstr>
      <vt:lpstr>PowerPoint-presentasjon</vt:lpstr>
      <vt:lpstr>  I forkant av besøket - Ta kontakt tidlig, spesielt hvis du vet du har lite fleksible uker – bidra til å legge gode planer. - Informer om oppmøtested, timeplan, parkering osv.  - Spør hva basisgruppeveileder er spesielt interessert i å delta på     –hvis mulig -tilrettelegg for det. - Planlegg for at studentene får vist seg frem på en god måte. Da slapper studentene (og ofte også elevene –og praksislæreren) mer av - Planlegg en plan B. - Vær åpen for at ikke alt blir slik du hadde tenkt deg (ofte er det da det blir best  )   </vt:lpstr>
      <vt:lpstr>Den store dagen –hva forventer jeg av basisgruppeveileder? </vt:lpstr>
      <vt:lpstr>Roller</vt:lpstr>
      <vt:lpstr>Det viktigste jeg sier til studentene våre er</vt:lpstr>
    </vt:vector>
  </TitlesOfParts>
  <Manager/>
  <Company>HIOF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Presentasjonsmal  Høgskolen i Østfold</dc:title>
  <dc:subject/>
  <dc:creator>Anne-Lene Løvig Glomsrød</dc:creator>
  <cp:keywords/>
  <dc:description/>
  <cp:lastModifiedBy>Åsmund Solli</cp:lastModifiedBy>
  <cp:revision>11</cp:revision>
  <dcterms:created xsi:type="dcterms:W3CDTF">2022-09-14T09:36:31Z</dcterms:created>
  <dcterms:modified xsi:type="dcterms:W3CDTF">2025-01-17T06:17:59Z</dcterms:modified>
  <cp:category/>
</cp:coreProperties>
</file>