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4" r:id="rId4"/>
  </p:sldMasterIdLst>
  <p:notesMasterIdLst>
    <p:notesMasterId r:id="rId12"/>
  </p:notesMasterIdLst>
  <p:handoutMasterIdLst>
    <p:handoutMasterId r:id="rId13"/>
  </p:handoutMasterIdLst>
  <p:sldIdLst>
    <p:sldId id="298" r:id="rId5"/>
    <p:sldId id="301" r:id="rId6"/>
    <p:sldId id="299" r:id="rId7"/>
    <p:sldId id="302" r:id="rId8"/>
    <p:sldId id="303" r:id="rId9"/>
    <p:sldId id="305" r:id="rId10"/>
    <p:sldId id="306" r:id="rId11"/>
  </p:sldIdLst>
  <p:sldSz cx="12192000" cy="6858000"/>
  <p:notesSz cx="6858000" cy="9144000"/>
  <p:defaultTextStyle>
    <a:defPPr>
      <a:defRPr lang="nn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1C23E1"/>
    <a:srgbClr val="0000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6CC46F-BADC-45F9-A58E-A618A9AAFF17}" v="3" dt="2026-01-12T10:34:03.8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0" autoAdjust="0"/>
  </p:normalViewPr>
  <p:slideViewPr>
    <p:cSldViewPr>
      <p:cViewPr varScale="1">
        <p:scale>
          <a:sx n="105" d="100"/>
          <a:sy n="105" d="100"/>
        </p:scale>
        <p:origin x="798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3240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1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DCF4193-89FF-D347-87FC-40C6F061C5AD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0156057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n-NO" noProof="0"/>
              <a:t>Click to edit Master text styles</a:t>
            </a:r>
          </a:p>
          <a:p>
            <a:pPr lvl="1"/>
            <a:r>
              <a:rPr lang="nn-NO" noProof="0"/>
              <a:t>Second level</a:t>
            </a:r>
          </a:p>
          <a:p>
            <a:pPr lvl="2"/>
            <a:r>
              <a:rPr lang="nn-NO" noProof="0"/>
              <a:t>Third level</a:t>
            </a:r>
          </a:p>
          <a:p>
            <a:pPr lvl="3"/>
            <a:r>
              <a:rPr lang="nn-NO" noProof="0"/>
              <a:t>Fourth level</a:t>
            </a:r>
          </a:p>
          <a:p>
            <a:pPr lvl="4"/>
            <a:r>
              <a:rPr lang="nn-NO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1" smtClean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0EB528B-A8E9-F54A-B543-C773FF98E0AB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5966984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  <p:sp>
        <p:nvSpPr>
          <p:cNvPr id="7172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30398E-5B64-45C1-8668-8C2C0E7D3BA9}" type="slidenum">
              <a:rPr lang="nb-NO" altLang="nb-NO"/>
              <a:pPr>
                <a:spcBef>
                  <a:spcPct val="0"/>
                </a:spcBef>
              </a:pPr>
              <a:t>1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251715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EB528B-A8E9-F54A-B543-C773FF98E0AB}" type="slidenum">
              <a:rPr lang="nn-NO" smtClean="0"/>
              <a:pPr>
                <a:defRPr/>
              </a:pPr>
              <a:t>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80025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  <p:sp>
        <p:nvSpPr>
          <p:cNvPr id="9220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54A63E-F48F-4522-BB94-B2BFDA5261AB}" type="slidenum">
              <a:rPr lang="nb-NO" altLang="nb-NO"/>
              <a:pPr>
                <a:spcBef>
                  <a:spcPct val="0"/>
                </a:spcBef>
              </a:pPr>
              <a:t>3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968615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Magne S. Jensen - Anne Grete Lindahl 2026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FF5FD-35FA-3947-B257-45DA32DB0468}" type="slidenum">
              <a:rPr lang="nn-NO"/>
              <a:pPr>
                <a:defRPr/>
              </a:pPr>
              <a:t>‹#›</a:t>
            </a:fld>
            <a:endParaRPr lang="nn-NO" sz="140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279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Magne S. Jensen - Anne Grete Lindahl 2026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0FACE-2FDD-3F4C-8DF4-D6BEA64623A3}" type="slidenum">
              <a:rPr lang="nn-NO"/>
              <a:pPr>
                <a:defRPr/>
              </a:pPr>
              <a:t>‹#›</a:t>
            </a:fld>
            <a:endParaRPr lang="nn-NO" sz="140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41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Magne S. Jensen - Anne Grete Lindahl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B863E-89D8-C448-8670-47E2A618B4EC}" type="slidenum">
              <a:rPr lang="nn-NO"/>
              <a:pPr>
                <a:defRPr/>
              </a:pPr>
              <a:t>‹#›</a:t>
            </a:fld>
            <a:endParaRPr lang="nn-NO" sz="140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63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Magne S. Jensen - Anne Grete Lindahl 2026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5B90B-568D-E647-864C-92A35AA2C910}" type="slidenum">
              <a:rPr lang="nn-NO"/>
              <a:pPr>
                <a:defRPr/>
              </a:pPr>
              <a:t>‹#›</a:t>
            </a:fld>
            <a:endParaRPr lang="nn-NO" sz="140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93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Magne S. Jensen - Anne Grete Lindahl 2026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7F20A-D43E-3044-92AF-AFFE5B01875B}" type="slidenum">
              <a:rPr lang="nn-NO"/>
              <a:pPr>
                <a:defRPr/>
              </a:pPr>
              <a:t>‹#›</a:t>
            </a:fld>
            <a:endParaRPr lang="nn-NO" sz="140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58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Magne S. Jensen - Anne Grete Lindahl 2026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C5455-BDAC-4E47-83C2-BB224A66FA1D}" type="slidenum">
              <a:rPr lang="nn-NO"/>
              <a:pPr>
                <a:defRPr/>
              </a:pPr>
              <a:t>‹#›</a:t>
            </a:fld>
            <a:endParaRPr lang="nn-NO" sz="140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490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Magne S. Jensen - Anne Grete Lindahl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69F66-2124-6642-9FBF-47F9F115F280}" type="slidenum">
              <a:rPr lang="nn-NO"/>
              <a:pPr>
                <a:defRPr/>
              </a:pPr>
              <a:t>‹#›</a:t>
            </a:fld>
            <a:endParaRPr lang="nn-NO" sz="140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839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Magne S. Jensen - Anne Grete Lindahl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15C1E-F005-0C4A-A48D-82F16C350B26}" type="slidenum">
              <a:rPr lang="nn-NO"/>
              <a:pPr>
                <a:defRPr/>
              </a:pPr>
              <a:t>‹#›</a:t>
            </a:fld>
            <a:endParaRPr lang="nn-NO" sz="140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506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Magne S. Jensen - Anne Grete Lindahl 2026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F5A18-CAC1-A74C-A68C-1195023F49F7}" type="slidenum">
              <a:rPr lang="nn-NO"/>
              <a:pPr>
                <a:defRPr/>
              </a:pPr>
              <a:t>‹#›</a:t>
            </a:fld>
            <a:endParaRPr lang="nn-NO" sz="140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6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Magne S. Jensen - Anne Grete Lindahl 2026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3914C-CBCC-4D46-9E9A-998A2FA417DA}" type="slidenum">
              <a:rPr lang="nn-NO"/>
              <a:pPr>
                <a:defRPr/>
              </a:pPr>
              <a:t>‹#›</a:t>
            </a:fld>
            <a:endParaRPr lang="nn-NO" sz="140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269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b-NO"/>
              <a:t>Magne S. Jensen - Anne Grete Lindahl 2026</a:t>
            </a:r>
            <a:endParaRPr lang="nn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82A99-09A3-4D8F-8631-BB044D90DA6C}" type="slidenum">
              <a:rPr lang="nn-NO"/>
              <a:pPr>
                <a:defRPr/>
              </a:pPr>
              <a:t>‹#›</a:t>
            </a:fld>
            <a:endParaRPr lang="nn-NO" b="0">
              <a:solidFill>
                <a:schemeClr val="tx1"/>
              </a:solidFill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4084846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hiof-logostripe_2013-nor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3874"/>
            <a:ext cx="12192000" cy="759542"/>
          </a:xfrm>
          <a:prstGeom prst="rect">
            <a:avLst/>
          </a:prstGeom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tittelstil</a:t>
            </a:r>
            <a:endParaRPr lang="en-US" dirty="0"/>
          </a:p>
        </p:txBody>
      </p:sp>
      <p:sp>
        <p:nvSpPr>
          <p:cNvPr id="410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412875"/>
            <a:ext cx="10972800" cy="471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7382" y="6448252"/>
            <a:ext cx="46277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smtClean="0">
                <a:solidFill>
                  <a:srgbClr val="000000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r>
              <a:rPr lang="nb-NO"/>
              <a:t>Magne S. Jensen - Anne Grete Lindahl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7915" y="6448252"/>
            <a:ext cx="11535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fld id="{C458953A-BA8B-DE47-A6D6-A16FE9C0016A}" type="slidenum">
              <a:rPr lang="nn-NO" smtClean="0"/>
              <a:pPr>
                <a:defRPr/>
              </a:pPr>
              <a:t>‹#›</a:t>
            </a:fld>
            <a:endParaRPr lang="nn-NO" sz="1400" dirty="0">
              <a:latin typeface="Time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 spd="slow">
    <p:fade/>
  </p:transition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262626"/>
          </a:solidFill>
          <a:latin typeface="Arial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262626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262626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262626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262626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262626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262626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262626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rgbClr val="262626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SzPct val="100000"/>
        <a:buFontTx/>
        <a:buBlip>
          <a:blip r:embed="rId14"/>
        </a:buBlip>
        <a:defRPr sz="2000" kern="1200">
          <a:solidFill>
            <a:srgbClr val="262626"/>
          </a:solidFill>
          <a:latin typeface="Arial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SzPct val="100000"/>
        <a:buFontTx/>
        <a:buBlip>
          <a:blip r:embed="rId14"/>
        </a:buBlip>
        <a:defRPr kern="1200">
          <a:solidFill>
            <a:srgbClr val="262626"/>
          </a:solidFill>
          <a:latin typeface="Arial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SzPct val="100000"/>
        <a:buFontTx/>
        <a:buBlip>
          <a:blip r:embed="rId14"/>
        </a:buBlip>
        <a:defRPr kern="1200">
          <a:solidFill>
            <a:srgbClr val="262626"/>
          </a:solidFill>
          <a:latin typeface="Arial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SzPct val="100000"/>
        <a:buFontTx/>
        <a:buBlip>
          <a:blip r:embed="rId14"/>
        </a:buBlip>
        <a:defRPr sz="1600" kern="1200">
          <a:solidFill>
            <a:srgbClr val="262626"/>
          </a:solidFill>
          <a:latin typeface="Arial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SzPct val="100000"/>
        <a:buFontTx/>
        <a:buBlip>
          <a:blip r:embed="rId14"/>
        </a:buBlip>
        <a:defRPr sz="1400" kern="1200">
          <a:solidFill>
            <a:srgbClr val="262626"/>
          </a:solidFill>
          <a:latin typeface="Arial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kstSylinder 4"/>
          <p:cNvSpPr txBox="1">
            <a:spLocks noChangeArrowheads="1"/>
          </p:cNvSpPr>
          <p:nvPr/>
        </p:nvSpPr>
        <p:spPr bwMode="auto">
          <a:xfrm>
            <a:off x="623392" y="1124744"/>
            <a:ext cx="11071230" cy="3310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nn-NO" altLang="nb-NO" sz="4200" b="1" dirty="0">
                <a:solidFill>
                  <a:schemeClr val="tx1"/>
                </a:solidFill>
              </a:rPr>
              <a:t>Veiledning med Reflekterende Team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nn-NO" altLang="nb-NO" sz="4400" b="1" dirty="0">
              <a:solidFill>
                <a:schemeClr val="tx1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nn-NO" altLang="nb-NO" sz="4400" b="1" dirty="0">
                <a:solidFill>
                  <a:schemeClr val="tx1"/>
                </a:solidFill>
              </a:rPr>
              <a:t>           </a:t>
            </a:r>
            <a:r>
              <a:rPr lang="nn-NO" altLang="nb-NO" sz="3600" b="1" dirty="0">
                <a:solidFill>
                  <a:schemeClr val="tx1"/>
                </a:solidFill>
              </a:rPr>
              <a:t>Praksiskonferansen 2026</a:t>
            </a:r>
            <a:br>
              <a:rPr lang="nn-NO" altLang="nb-NO" sz="4400" b="1" dirty="0">
                <a:solidFill>
                  <a:schemeClr val="tx1"/>
                </a:solidFill>
              </a:rPr>
            </a:br>
            <a:endParaRPr lang="nb-NO" altLang="nb-NO" sz="4400" b="1" dirty="0">
              <a:solidFill>
                <a:schemeClr val="tx1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3935760" y="6463796"/>
            <a:ext cx="3816424" cy="394204"/>
          </a:xfrm>
        </p:spPr>
        <p:txBody>
          <a:bodyPr/>
          <a:lstStyle/>
          <a:p>
            <a:pPr>
              <a:defRPr/>
            </a:pPr>
            <a:r>
              <a:rPr lang="nb-NO" sz="1200" b="0">
                <a:solidFill>
                  <a:schemeClr val="tx1"/>
                </a:solidFill>
              </a:rPr>
              <a:t>Magne S. Jensen - Anne Grete Lindahl 2026</a:t>
            </a:r>
            <a:endParaRPr lang="nb-NO" sz="1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094915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935760" y="6504269"/>
            <a:ext cx="3504216" cy="346428"/>
          </a:xfrm>
        </p:spPr>
        <p:txBody>
          <a:bodyPr/>
          <a:lstStyle/>
          <a:p>
            <a:pPr>
              <a:defRPr/>
            </a:pPr>
            <a:r>
              <a:rPr lang="nb-NO"/>
              <a:t>Magne S. Jensen - Anne Grete Lindahl 2026</a:t>
            </a:r>
            <a:endParaRPr lang="nb-NO" dirty="0"/>
          </a:p>
        </p:txBody>
      </p:sp>
      <p:sp>
        <p:nvSpPr>
          <p:cNvPr id="12292" name="Rektangel 5"/>
          <p:cNvSpPr>
            <a:spLocks noChangeArrowheads="1"/>
          </p:cNvSpPr>
          <p:nvPr/>
        </p:nvSpPr>
        <p:spPr bwMode="auto">
          <a:xfrm>
            <a:off x="1343472" y="292228"/>
            <a:ext cx="9865096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nb-NO" altLang="nb-NO" sz="5400" b="1" dirty="0">
                <a:solidFill>
                  <a:schemeClr val="tx1"/>
                </a:solidFill>
              </a:rPr>
              <a:t>VEILEDNING MED REFLEKTERENDE TEAM </a:t>
            </a:r>
            <a:br>
              <a:rPr lang="nb-NO" altLang="nb-NO" sz="5400" b="1" dirty="0">
                <a:solidFill>
                  <a:schemeClr val="tx1"/>
                </a:solidFill>
              </a:rPr>
            </a:br>
            <a:r>
              <a:rPr lang="nb-NO" altLang="nb-NO" sz="5400" b="1" dirty="0">
                <a:solidFill>
                  <a:schemeClr val="tx1"/>
                </a:solidFill>
              </a:rPr>
              <a:t>(etter Tom Andersen)</a:t>
            </a:r>
          </a:p>
        </p:txBody>
      </p:sp>
      <p:pic>
        <p:nvPicPr>
          <p:cNvPr id="12293" name="Bilde 7" descr="tom andersen copy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725" y="4652964"/>
            <a:ext cx="12065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Bilde 7" descr="tom andersen copy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4668839"/>
            <a:ext cx="1204912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Bilde 7" descr="tom andersen copy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4711700"/>
            <a:ext cx="1206500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Bilde 7" descr="tom andersen copy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725" y="4668839"/>
            <a:ext cx="12065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Bilde 7" descr="tom andersen copy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4652964"/>
            <a:ext cx="12065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018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tel 1"/>
          <p:cNvSpPr>
            <a:spLocks noGrp="1"/>
          </p:cNvSpPr>
          <p:nvPr>
            <p:ph type="title"/>
          </p:nvPr>
        </p:nvSpPr>
        <p:spPr>
          <a:xfrm>
            <a:off x="2667000" y="214313"/>
            <a:ext cx="7467600" cy="1143000"/>
          </a:xfrm>
        </p:spPr>
        <p:txBody>
          <a:bodyPr/>
          <a:lstStyle/>
          <a:p>
            <a:pPr eaLnBrk="1" hangingPunct="1"/>
            <a:r>
              <a:rPr lang="nb-NO" altLang="nb-NO">
                <a:solidFill>
                  <a:srgbClr val="002060"/>
                </a:solidFill>
                <a:cs typeface="Arial" panose="020B0604020202020204" pitchFamily="34" charset="0"/>
              </a:rPr>
              <a:t>Reflekterende Team</a:t>
            </a:r>
          </a:p>
        </p:txBody>
      </p:sp>
      <p:grpSp>
        <p:nvGrpSpPr>
          <p:cNvPr id="8196" name="Group 17"/>
          <p:cNvGrpSpPr>
            <a:grpSpLocks/>
          </p:cNvGrpSpPr>
          <p:nvPr/>
        </p:nvGrpSpPr>
        <p:grpSpPr bwMode="auto">
          <a:xfrm>
            <a:off x="3669648" y="4205125"/>
            <a:ext cx="1055687" cy="1725612"/>
            <a:chOff x="1202" y="1298"/>
            <a:chExt cx="771" cy="1497"/>
          </a:xfrm>
        </p:grpSpPr>
        <p:sp>
          <p:nvSpPr>
            <p:cNvPr id="8218" name="AutoShape 18"/>
            <p:cNvSpPr>
              <a:spLocks noChangeArrowheads="1"/>
            </p:cNvSpPr>
            <p:nvPr/>
          </p:nvSpPr>
          <p:spPr bwMode="auto">
            <a:xfrm>
              <a:off x="1202" y="1752"/>
              <a:ext cx="771" cy="1043"/>
            </a:xfrm>
            <a:prstGeom prst="triangle">
              <a:avLst>
                <a:gd name="adj" fmla="val 50000"/>
              </a:avLst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Char char="•"/>
                <a:defRPr>
                  <a:solidFill>
                    <a:srgbClr val="000066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Char char="–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Char char="•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Char char="–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nb-NO" altLang="nb-NO">
                <a:solidFill>
                  <a:srgbClr val="002060"/>
                </a:solidFill>
              </a:endParaRPr>
            </a:p>
          </p:txBody>
        </p:sp>
        <p:sp>
          <p:nvSpPr>
            <p:cNvPr id="8219" name="AutoShape 19"/>
            <p:cNvSpPr>
              <a:spLocks noChangeArrowheads="1"/>
            </p:cNvSpPr>
            <p:nvPr/>
          </p:nvSpPr>
          <p:spPr bwMode="auto">
            <a:xfrm>
              <a:off x="1383" y="1298"/>
              <a:ext cx="408" cy="454"/>
            </a:xfrm>
            <a:prstGeom prst="smileyFace">
              <a:avLst>
                <a:gd name="adj" fmla="val 4653"/>
              </a:avLst>
            </a:prstGeom>
            <a:solidFill>
              <a:srgbClr val="FFDE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Char char="•"/>
                <a:defRPr>
                  <a:solidFill>
                    <a:srgbClr val="000066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Char char="–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Char char="•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Char char="–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nb-NO" altLang="nb-NO">
                <a:solidFill>
                  <a:srgbClr val="002060"/>
                </a:solidFill>
              </a:endParaRPr>
            </a:p>
          </p:txBody>
        </p:sp>
      </p:grpSp>
      <p:grpSp>
        <p:nvGrpSpPr>
          <p:cNvPr id="7" name="Gruppe 37"/>
          <p:cNvGrpSpPr>
            <a:grpSpLocks/>
          </p:cNvGrpSpPr>
          <p:nvPr/>
        </p:nvGrpSpPr>
        <p:grpSpPr bwMode="auto">
          <a:xfrm>
            <a:off x="4167189" y="1285876"/>
            <a:ext cx="3500437" cy="1870075"/>
            <a:chOff x="2643174" y="1285860"/>
            <a:chExt cx="3500462" cy="1870078"/>
          </a:xfrm>
        </p:grpSpPr>
        <p:grpSp>
          <p:nvGrpSpPr>
            <p:cNvPr id="8209" name="Group 42"/>
            <p:cNvGrpSpPr>
              <a:grpSpLocks/>
            </p:cNvGrpSpPr>
            <p:nvPr/>
          </p:nvGrpSpPr>
          <p:grpSpPr bwMode="auto">
            <a:xfrm>
              <a:off x="2643174" y="1285860"/>
              <a:ext cx="1071570" cy="1870078"/>
              <a:chOff x="1202" y="1298"/>
              <a:chExt cx="771" cy="1497"/>
            </a:xfrm>
          </p:grpSpPr>
          <p:sp>
            <p:nvSpPr>
              <p:cNvPr id="11" name="AutoShape 43"/>
              <p:cNvSpPr>
                <a:spLocks noChangeArrowheads="1"/>
              </p:cNvSpPr>
              <p:nvPr/>
            </p:nvSpPr>
            <p:spPr bwMode="auto">
              <a:xfrm>
                <a:off x="1202" y="1752"/>
                <a:ext cx="771" cy="1043"/>
              </a:xfrm>
              <a:prstGeom prst="triangle">
                <a:avLst>
                  <a:gd name="adj" fmla="val 5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b-NO">
                  <a:solidFill>
                    <a:srgbClr val="00206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215" name="AutoShape 44"/>
              <p:cNvSpPr>
                <a:spLocks noChangeArrowheads="1"/>
              </p:cNvSpPr>
              <p:nvPr/>
            </p:nvSpPr>
            <p:spPr bwMode="auto">
              <a:xfrm>
                <a:off x="1383" y="1298"/>
                <a:ext cx="408" cy="454"/>
              </a:xfrm>
              <a:prstGeom prst="smileyFace">
                <a:avLst>
                  <a:gd name="adj" fmla="val 4653"/>
                </a:avLst>
              </a:prstGeom>
              <a:solidFill>
                <a:srgbClr val="FFDEB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Char char="•"/>
                  <a:defRPr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folHlink"/>
                  </a:buClr>
                  <a:buChar char="–"/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Char char="•"/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folHlink"/>
                  </a:buClr>
                  <a:buChar char="–"/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nb-NO" altLang="nb-NO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8210" name="Group 78"/>
            <p:cNvGrpSpPr>
              <a:grpSpLocks/>
            </p:cNvGrpSpPr>
            <p:nvPr/>
          </p:nvGrpSpPr>
          <p:grpSpPr bwMode="auto">
            <a:xfrm>
              <a:off x="5214942" y="1428736"/>
              <a:ext cx="928694" cy="1643074"/>
              <a:chOff x="1202" y="1298"/>
              <a:chExt cx="771" cy="1497"/>
            </a:xfrm>
          </p:grpSpPr>
          <p:sp>
            <p:nvSpPr>
              <p:cNvPr id="8212" name="AutoShape 79"/>
              <p:cNvSpPr>
                <a:spLocks noChangeArrowheads="1"/>
              </p:cNvSpPr>
              <p:nvPr/>
            </p:nvSpPr>
            <p:spPr bwMode="auto">
              <a:xfrm>
                <a:off x="1202" y="1752"/>
                <a:ext cx="771" cy="1043"/>
              </a:xfrm>
              <a:prstGeom prst="triangle">
                <a:avLst>
                  <a:gd name="adj" fmla="val 50000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Char char="•"/>
                  <a:defRPr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folHlink"/>
                  </a:buClr>
                  <a:buChar char="–"/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Char char="•"/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folHlink"/>
                  </a:buClr>
                  <a:buChar char="–"/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nb-NO" altLang="nb-NO">
                  <a:solidFill>
                    <a:srgbClr val="002060"/>
                  </a:solidFill>
                </a:endParaRPr>
              </a:p>
            </p:txBody>
          </p:sp>
          <p:sp>
            <p:nvSpPr>
              <p:cNvPr id="8213" name="AutoShape 80"/>
              <p:cNvSpPr>
                <a:spLocks noChangeArrowheads="1"/>
              </p:cNvSpPr>
              <p:nvPr/>
            </p:nvSpPr>
            <p:spPr bwMode="auto">
              <a:xfrm>
                <a:off x="1383" y="1298"/>
                <a:ext cx="408" cy="454"/>
              </a:xfrm>
              <a:prstGeom prst="smileyFace">
                <a:avLst>
                  <a:gd name="adj" fmla="val 4653"/>
                </a:avLst>
              </a:prstGeom>
              <a:solidFill>
                <a:srgbClr val="FFDEB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Char char="•"/>
                  <a:defRPr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folHlink"/>
                  </a:buClr>
                  <a:buChar char="–"/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Char char="•"/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folHlink"/>
                  </a:buClr>
                  <a:buChar char="–"/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rgbClr val="000066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nb-NO" altLang="nb-NO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4" name="Group 81"/>
            <p:cNvGrpSpPr>
              <a:grpSpLocks/>
            </p:cNvGrpSpPr>
            <p:nvPr/>
          </p:nvGrpSpPr>
          <p:grpSpPr bwMode="auto">
            <a:xfrm>
              <a:off x="4000496" y="1285860"/>
              <a:ext cx="1071570" cy="1798640"/>
              <a:chOff x="1202" y="1298"/>
              <a:chExt cx="771" cy="1497"/>
            </a:xfrm>
            <a:solidFill>
              <a:srgbClr val="66FFFF"/>
            </a:solidFill>
          </p:grpSpPr>
          <p:sp>
            <p:nvSpPr>
              <p:cNvPr id="20" name="AutoShape 82"/>
              <p:cNvSpPr>
                <a:spLocks noChangeArrowheads="1"/>
              </p:cNvSpPr>
              <p:nvPr/>
            </p:nvSpPr>
            <p:spPr bwMode="auto">
              <a:xfrm>
                <a:off x="1202" y="1752"/>
                <a:ext cx="771" cy="1043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b-NO">
                  <a:solidFill>
                    <a:srgbClr val="002060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1" name="AutoShape 83"/>
              <p:cNvSpPr>
                <a:spLocks noChangeArrowheads="1"/>
              </p:cNvSpPr>
              <p:nvPr/>
            </p:nvSpPr>
            <p:spPr bwMode="auto">
              <a:xfrm>
                <a:off x="1383" y="1298"/>
                <a:ext cx="408" cy="454"/>
              </a:xfrm>
              <a:prstGeom prst="smileyFace">
                <a:avLst>
                  <a:gd name="adj" fmla="val 4653"/>
                </a:avLst>
              </a:prstGeom>
              <a:solidFill>
                <a:srgbClr val="FFDEB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b-NO">
                  <a:solidFill>
                    <a:srgbClr val="002060"/>
                  </a:solidFill>
                  <a:latin typeface="+mn-lt"/>
                  <a:cs typeface="+mn-cs"/>
                </a:endParaRPr>
              </a:p>
            </p:txBody>
          </p:sp>
        </p:grpSp>
      </p:grpSp>
      <p:grpSp>
        <p:nvGrpSpPr>
          <p:cNvPr id="8199" name="Group 90"/>
          <p:cNvGrpSpPr>
            <a:grpSpLocks/>
          </p:cNvGrpSpPr>
          <p:nvPr/>
        </p:nvGrpSpPr>
        <p:grpSpPr bwMode="auto">
          <a:xfrm>
            <a:off x="6881813" y="3929064"/>
            <a:ext cx="1168400" cy="2270125"/>
            <a:chOff x="1156" y="1162"/>
            <a:chExt cx="771" cy="1497"/>
          </a:xfrm>
        </p:grpSpPr>
        <p:sp>
          <p:nvSpPr>
            <p:cNvPr id="8207" name="AutoShape 91"/>
            <p:cNvSpPr>
              <a:spLocks noChangeArrowheads="1"/>
            </p:cNvSpPr>
            <p:nvPr/>
          </p:nvSpPr>
          <p:spPr bwMode="auto">
            <a:xfrm rot="10674683">
              <a:off x="1156" y="1616"/>
              <a:ext cx="771" cy="1043"/>
            </a:xfrm>
            <a:prstGeom prst="triangle">
              <a:avLst>
                <a:gd name="adj" fmla="val 50000"/>
              </a:avLst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Char char="•"/>
                <a:defRPr>
                  <a:solidFill>
                    <a:srgbClr val="000066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Char char="–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Char char="•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Char char="–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nb-NO" altLang="nb-NO">
                <a:solidFill>
                  <a:srgbClr val="002060"/>
                </a:solidFill>
              </a:endParaRPr>
            </a:p>
          </p:txBody>
        </p:sp>
        <p:sp>
          <p:nvSpPr>
            <p:cNvPr id="8208" name="AutoShape 92"/>
            <p:cNvSpPr>
              <a:spLocks noChangeArrowheads="1"/>
            </p:cNvSpPr>
            <p:nvPr/>
          </p:nvSpPr>
          <p:spPr bwMode="auto">
            <a:xfrm>
              <a:off x="1338" y="1162"/>
              <a:ext cx="408" cy="454"/>
            </a:xfrm>
            <a:prstGeom prst="smileyFace">
              <a:avLst>
                <a:gd name="adj" fmla="val 4653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Char char="•"/>
                <a:defRPr>
                  <a:solidFill>
                    <a:srgbClr val="000066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folHlink"/>
                </a:buClr>
                <a:buChar char="–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Char char="•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Char char="–"/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rgbClr val="000066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nb-NO" altLang="nb-NO">
                <a:solidFill>
                  <a:srgbClr val="002060"/>
                </a:solidFill>
              </a:endParaRPr>
            </a:p>
          </p:txBody>
        </p:sp>
      </p:grpSp>
      <p:sp>
        <p:nvSpPr>
          <p:cNvPr id="28" name="Tittel 140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  <a:ln>
            <a:noFill/>
          </a:ln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nb-NO" sz="4100" b="1" dirty="0">
              <a:ln w="6350"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j-ea"/>
            </a:endParaRPr>
          </a:p>
        </p:txBody>
      </p:sp>
      <p:sp>
        <p:nvSpPr>
          <p:cNvPr id="29" name="Avrundet rektangel 28"/>
          <p:cNvSpPr/>
          <p:nvPr/>
        </p:nvSpPr>
        <p:spPr>
          <a:xfrm>
            <a:off x="3524250" y="1143001"/>
            <a:ext cx="5143500" cy="2714625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>
              <a:solidFill>
                <a:srgbClr val="002060"/>
              </a:solidFill>
            </a:endParaRPr>
          </a:p>
        </p:txBody>
      </p:sp>
      <p:sp>
        <p:nvSpPr>
          <p:cNvPr id="30" name="Pil mot venstre og høyre 29"/>
          <p:cNvSpPr/>
          <p:nvPr/>
        </p:nvSpPr>
        <p:spPr>
          <a:xfrm>
            <a:off x="4953000" y="2428875"/>
            <a:ext cx="2000250" cy="285750"/>
          </a:xfrm>
          <a:prstGeom prst="left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>
              <a:solidFill>
                <a:srgbClr val="002060"/>
              </a:solidFill>
            </a:endParaRPr>
          </a:p>
        </p:txBody>
      </p:sp>
      <p:sp>
        <p:nvSpPr>
          <p:cNvPr id="33" name="Pil ned 32"/>
          <p:cNvSpPr/>
          <p:nvPr/>
        </p:nvSpPr>
        <p:spPr>
          <a:xfrm>
            <a:off x="6810375" y="3429001"/>
            <a:ext cx="285750" cy="1285875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>
              <a:solidFill>
                <a:srgbClr val="002060"/>
              </a:solidFill>
            </a:endParaRPr>
          </a:p>
        </p:txBody>
      </p:sp>
      <p:sp>
        <p:nvSpPr>
          <p:cNvPr id="37" name="Pil ned 36"/>
          <p:cNvSpPr/>
          <p:nvPr/>
        </p:nvSpPr>
        <p:spPr>
          <a:xfrm flipV="1">
            <a:off x="7780338" y="3357564"/>
            <a:ext cx="285750" cy="1285875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>
              <a:solidFill>
                <a:srgbClr val="002060"/>
              </a:solidFill>
            </a:endParaRPr>
          </a:p>
        </p:txBody>
      </p:sp>
      <p:sp>
        <p:nvSpPr>
          <p:cNvPr id="39" name="Pil mot venstre og høyre 38"/>
          <p:cNvSpPr/>
          <p:nvPr/>
        </p:nvSpPr>
        <p:spPr>
          <a:xfrm>
            <a:off x="5033963" y="5153025"/>
            <a:ext cx="2000250" cy="285750"/>
          </a:xfrm>
          <a:prstGeom prst="left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>
              <a:solidFill>
                <a:srgbClr val="002060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3917481" y="6424234"/>
            <a:ext cx="3692672" cy="476370"/>
          </a:xfrm>
        </p:spPr>
        <p:txBody>
          <a:bodyPr/>
          <a:lstStyle/>
          <a:p>
            <a:pPr>
              <a:defRPr/>
            </a:pPr>
            <a:r>
              <a:rPr lang="nb-NO" dirty="0"/>
              <a:t>Magne S. Jensen - Anne Grete Lindahl 2026</a:t>
            </a:r>
          </a:p>
        </p:txBody>
      </p:sp>
    </p:spTree>
    <p:extLst>
      <p:ext uri="{BB962C8B-B14F-4D97-AF65-F5344CB8AC3E}">
        <p14:creationId xmlns:p14="http://schemas.microsoft.com/office/powerpoint/2010/main" val="13911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0" grpId="0" animBg="1"/>
      <p:bldP spid="33" grpId="0" animBg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b-NO" dirty="0">
                <a:solidFill>
                  <a:schemeClr val="tx1"/>
                </a:solidFill>
              </a:rPr>
              <a:t>Reflekterende Team (RT)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19288" y="1219200"/>
            <a:ext cx="8713216" cy="472440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nb-NO" sz="2200" dirty="0"/>
              <a:t>RT skal lytte til og reflektere over </a:t>
            </a:r>
            <a:r>
              <a:rPr lang="nb-NO" sz="2200" b="1" dirty="0"/>
              <a:t>temaet</a:t>
            </a:r>
            <a:r>
              <a:rPr lang="nb-NO" sz="2200" dirty="0"/>
              <a:t> for veiledningen for å synliggjøre nye innfallsvinkler/perspektiver</a:t>
            </a:r>
            <a:br>
              <a:rPr lang="nb-NO" sz="2200" dirty="0"/>
            </a:br>
            <a:endParaRPr lang="nb-NO" sz="2200" dirty="0"/>
          </a:p>
          <a:p>
            <a:pPr>
              <a:lnSpc>
                <a:spcPct val="150000"/>
              </a:lnSpc>
              <a:defRPr/>
            </a:pPr>
            <a:r>
              <a:rPr lang="nb-NO" sz="2200" dirty="0"/>
              <a:t>RT blir en kunnskapskilde/ en inspirasjonskilde som kan bidra til at veisøker (og veileder) oppdager nye måter å tenke på eller ser nye muligheter i forhold til det som er veisøkers «problem».  </a:t>
            </a:r>
          </a:p>
          <a:p>
            <a:pPr marL="0" indent="0">
              <a:lnSpc>
                <a:spcPct val="150000"/>
              </a:lnSpc>
              <a:buNone/>
              <a:defRPr/>
            </a:pPr>
            <a:endParaRPr lang="nb-NO" dirty="0"/>
          </a:p>
          <a:p>
            <a:pPr>
              <a:defRPr/>
            </a:pP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791744" y="6448252"/>
            <a:ext cx="4032448" cy="409748"/>
          </a:xfrm>
        </p:spPr>
        <p:txBody>
          <a:bodyPr/>
          <a:lstStyle/>
          <a:p>
            <a:pPr>
              <a:defRPr/>
            </a:pPr>
            <a:r>
              <a:rPr lang="nb-NO" dirty="0"/>
              <a:t>Magne S. Jensen - Anne Grete Lindahl 2026</a:t>
            </a:r>
          </a:p>
        </p:txBody>
      </p:sp>
    </p:spTree>
    <p:extLst>
      <p:ext uri="{BB962C8B-B14F-4D97-AF65-F5344CB8AC3E}">
        <p14:creationId xmlns:p14="http://schemas.microsoft.com/office/powerpoint/2010/main" val="1946578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31504" y="116632"/>
            <a:ext cx="8064500" cy="838200"/>
          </a:xfrm>
        </p:spPr>
        <p:txBody>
          <a:bodyPr/>
          <a:lstStyle/>
          <a:p>
            <a:pPr>
              <a:defRPr/>
            </a:pPr>
            <a:r>
              <a:rPr lang="nb-NO" dirty="0">
                <a:solidFill>
                  <a:schemeClr val="tx1"/>
                </a:solidFill>
              </a:rPr>
              <a:t>Reflekterende Team     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631504" y="899011"/>
            <a:ext cx="8928100" cy="4752975"/>
          </a:xfrm>
        </p:spPr>
        <p:txBody>
          <a:bodyPr/>
          <a:lstStyle/>
          <a:p>
            <a:pPr>
              <a:defRPr/>
            </a:pPr>
            <a:r>
              <a:rPr lang="nb-NO" sz="2200" dirty="0"/>
              <a:t>Samtalen foregår mellom 2 selvstendige grupper</a:t>
            </a:r>
            <a:br>
              <a:rPr lang="nb-NO" sz="2200" dirty="0"/>
            </a:br>
            <a:r>
              <a:rPr lang="nb-NO" sz="2200" dirty="0"/>
              <a:t> - Man skal ikke snakke med hverandre eller til hverandre </a:t>
            </a:r>
          </a:p>
          <a:p>
            <a:pPr>
              <a:defRPr/>
            </a:pPr>
            <a:r>
              <a:rPr lang="nb-NO" sz="2200" dirty="0"/>
              <a:t>Være aktivt lyttende til det som sies</a:t>
            </a:r>
            <a:br>
              <a:rPr lang="nb-NO" sz="2200" dirty="0"/>
            </a:br>
            <a:br>
              <a:rPr lang="nb-NO" sz="2200" dirty="0"/>
            </a:br>
            <a:r>
              <a:rPr lang="nb-NO" sz="2200" dirty="0"/>
              <a:t>1. Samtalen mellom veileder og veisøker</a:t>
            </a:r>
            <a:br>
              <a:rPr lang="nb-NO" sz="2200" dirty="0"/>
            </a:br>
            <a:r>
              <a:rPr lang="nb-NO" sz="2200" dirty="0"/>
              <a:t>2. Samtalen mellom deltakerne i RT</a:t>
            </a:r>
          </a:p>
          <a:p>
            <a:pPr>
              <a:defRPr/>
            </a:pPr>
            <a:endParaRPr lang="nb-NO" sz="2200" dirty="0"/>
          </a:p>
          <a:p>
            <a:pPr>
              <a:defRPr/>
            </a:pPr>
            <a:r>
              <a:rPr lang="nb-NO" sz="2200" dirty="0"/>
              <a:t>Det skal være rom og tid til både en ytre og en indre dialog under veiledningssamtalen</a:t>
            </a:r>
          </a:p>
          <a:p>
            <a:pPr>
              <a:defRPr/>
            </a:pPr>
            <a:endParaRPr lang="nb-NO" sz="2200" dirty="0"/>
          </a:p>
          <a:p>
            <a:pPr>
              <a:defRPr/>
            </a:pPr>
            <a:r>
              <a:rPr lang="nb-NO" sz="2200" dirty="0"/>
              <a:t>Samtalen i RT må foregå på en rolig måte, slik at veileder / veisøker kan lytte til, og oppfatte det som virkelig sies</a:t>
            </a:r>
          </a:p>
          <a:p>
            <a:pPr marL="0" indent="0">
              <a:buNone/>
              <a:defRPr/>
            </a:pPr>
            <a:br>
              <a:rPr lang="nb-NO" sz="2200" dirty="0"/>
            </a:br>
            <a:endParaRPr lang="nb-NO" sz="2200" dirty="0"/>
          </a:p>
          <a:p>
            <a:pPr>
              <a:defRPr/>
            </a:pP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4079776" y="6525468"/>
            <a:ext cx="3528392" cy="263190"/>
          </a:xfrm>
        </p:spPr>
        <p:txBody>
          <a:bodyPr/>
          <a:lstStyle/>
          <a:p>
            <a:pPr>
              <a:defRPr/>
            </a:pPr>
            <a:r>
              <a:rPr lang="nb-NO" dirty="0"/>
              <a:t>Magne S. Jensen - Anne Grete Lindahl 2026</a:t>
            </a:r>
          </a:p>
        </p:txBody>
      </p:sp>
    </p:spTree>
    <p:extLst>
      <p:ext uri="{BB962C8B-B14F-4D97-AF65-F5344CB8AC3E}">
        <p14:creationId xmlns:p14="http://schemas.microsoft.com/office/powerpoint/2010/main" val="959137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/>
              <a:t>Reflekterende Team - Gjennomføring</a:t>
            </a:r>
          </a:p>
        </p:txBody>
      </p:sp>
      <p:sp>
        <p:nvSpPr>
          <p:cNvPr id="16387" name="Plassholder for innhold 2"/>
          <p:cNvSpPr>
            <a:spLocks noGrp="1"/>
          </p:cNvSpPr>
          <p:nvPr>
            <p:ph idx="1"/>
          </p:nvPr>
        </p:nvSpPr>
        <p:spPr>
          <a:xfrm>
            <a:off x="609600" y="1072356"/>
            <a:ext cx="11247040" cy="5236964"/>
          </a:xfrm>
        </p:spPr>
        <p:txBody>
          <a:bodyPr/>
          <a:lstStyle/>
          <a:p>
            <a:r>
              <a:rPr lang="nb-NO" altLang="nb-NO" sz="2200" dirty="0"/>
              <a:t>Veiledningssamtalen starter mellom veileder og veisøker </a:t>
            </a:r>
            <a:br>
              <a:rPr lang="nb-NO" altLang="nb-NO" sz="2200" dirty="0"/>
            </a:br>
            <a:r>
              <a:rPr lang="nb-NO" altLang="nb-NO" sz="2200" dirty="0"/>
              <a:t>RT er da aktivt lyttende</a:t>
            </a:r>
          </a:p>
          <a:p>
            <a:endParaRPr lang="nb-NO" altLang="nb-NO" sz="2200" dirty="0"/>
          </a:p>
          <a:p>
            <a:r>
              <a:rPr lang="nb-NO" altLang="nb-NO" sz="2200" dirty="0"/>
              <a:t>Veileder eller veisøker markerer at de ønsker å bringe inn RT for å få deres refleksjoner over </a:t>
            </a:r>
            <a:r>
              <a:rPr lang="nb-NO" altLang="nb-NO" sz="2200" b="1" dirty="0"/>
              <a:t>temaet. </a:t>
            </a:r>
            <a:r>
              <a:rPr lang="nb-NO" altLang="nb-NO" sz="2200" dirty="0"/>
              <a:t>Denne «invitasjonen» er hovedsakelig veileders ansvar</a:t>
            </a:r>
          </a:p>
          <a:p>
            <a:endParaRPr lang="nb-NO" altLang="nb-NO" sz="2200" dirty="0"/>
          </a:p>
          <a:p>
            <a:r>
              <a:rPr lang="nb-NO" altLang="nb-NO" sz="2200" dirty="0"/>
              <a:t>(RT kan også invitere seg selv)</a:t>
            </a:r>
            <a:br>
              <a:rPr lang="nb-NO" altLang="nb-NO" sz="2200" dirty="0"/>
            </a:br>
            <a:endParaRPr lang="nb-NO" altLang="nb-NO" sz="2200" dirty="0"/>
          </a:p>
          <a:p>
            <a:r>
              <a:rPr lang="nb-NO" altLang="nb-NO" sz="2200" dirty="0"/>
              <a:t>RT markerer at de avslutter sin samtale og veileder og veisøker tar opp igjen sin samtale</a:t>
            </a:r>
          </a:p>
          <a:p>
            <a:endParaRPr lang="nb-NO" altLang="nb-NO" sz="2200" dirty="0"/>
          </a:p>
          <a:p>
            <a:r>
              <a:rPr lang="nb-NO" altLang="nb-NO" sz="2200" dirty="0"/>
              <a:t>RT kan inviteres inn flere ganger i løpet av en veiledningsøkt – gjerne 2- 3 ganger</a:t>
            </a:r>
            <a:br>
              <a:rPr lang="nb-NO" altLang="nb-NO" dirty="0"/>
            </a:br>
            <a:endParaRPr lang="nb-NO" altLang="nb-NO" dirty="0"/>
          </a:p>
          <a:p>
            <a:endParaRPr lang="nb-NO" alt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5327915" y="6448252"/>
            <a:ext cx="1992221" cy="409748"/>
          </a:xfrm>
        </p:spPr>
        <p:txBody>
          <a:bodyPr/>
          <a:lstStyle/>
          <a:p>
            <a:pPr>
              <a:defRPr/>
            </a:pPr>
            <a:r>
              <a:rPr lang="nb-NO"/>
              <a:t>Magne S. Jensen - Anne Grete Lindahl 2026</a:t>
            </a:r>
          </a:p>
        </p:txBody>
      </p:sp>
    </p:spTree>
    <p:extLst>
      <p:ext uri="{BB962C8B-B14F-4D97-AF65-F5344CB8AC3E}">
        <p14:creationId xmlns:p14="http://schemas.microsoft.com/office/powerpoint/2010/main" val="2845424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Reflekterende Team - Gjennomføring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09600" y="1459020"/>
            <a:ext cx="10972800" cy="4713288"/>
          </a:xfrm>
        </p:spPr>
        <p:txBody>
          <a:bodyPr/>
          <a:lstStyle/>
          <a:p>
            <a:pPr>
              <a:defRPr/>
            </a:pPr>
            <a:r>
              <a:rPr lang="nb-NO" sz="2200" dirty="0"/>
              <a:t>RT snakker sammen noen minutter (ca. 5 min) om hva </a:t>
            </a:r>
            <a:r>
              <a:rPr lang="nb-NO" sz="2200" u="sng" dirty="0"/>
              <a:t>de</a:t>
            </a:r>
            <a:r>
              <a:rPr lang="nb-NO" sz="2200" dirty="0"/>
              <a:t> tenker om </a:t>
            </a:r>
            <a:r>
              <a:rPr lang="nb-NO" sz="2200" b="1" dirty="0"/>
              <a:t>temaet</a:t>
            </a:r>
            <a:r>
              <a:rPr lang="nb-NO" sz="2200" dirty="0"/>
              <a:t> som veisøker reflekterer rundt.</a:t>
            </a:r>
            <a:br>
              <a:rPr lang="nb-NO" sz="2200" dirty="0"/>
            </a:br>
            <a:r>
              <a:rPr lang="nb-NO" sz="2200" dirty="0"/>
              <a:t>Det skal ikke snakkes om veileder eller veisøker</a:t>
            </a:r>
          </a:p>
          <a:p>
            <a:pPr marL="0" indent="0">
              <a:buNone/>
              <a:defRPr/>
            </a:pPr>
            <a:endParaRPr lang="nb-NO" sz="2200" dirty="0"/>
          </a:p>
          <a:p>
            <a:pPr>
              <a:defRPr/>
            </a:pPr>
            <a:r>
              <a:rPr lang="nb-NO" sz="2200" dirty="0"/>
              <a:t>Veileder og veisøker fortsetter samtalen etter at RT er ferdig med sine refleksjoner, sine vurderinger, sine kommentarer</a:t>
            </a:r>
            <a:br>
              <a:rPr lang="nb-NO" sz="2200" dirty="0"/>
            </a:br>
            <a:endParaRPr lang="nb-NO" sz="2200" dirty="0"/>
          </a:p>
          <a:p>
            <a:pPr>
              <a:defRPr/>
            </a:pPr>
            <a:r>
              <a:rPr lang="nb-NO" sz="2200" dirty="0"/>
              <a:t>Veileder kan f.eks. starte veiledningen med å spørre veisøker. </a:t>
            </a:r>
            <a:br>
              <a:rPr lang="nb-NO" sz="2200" dirty="0"/>
            </a:br>
            <a:r>
              <a:rPr lang="nb-NO" sz="2200" dirty="0"/>
              <a:t>"Hvilke tanker har du nå fått etter å ha hørt RT?"</a:t>
            </a:r>
          </a:p>
          <a:p>
            <a:pPr>
              <a:defRPr/>
            </a:pP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4007768" y="6292787"/>
            <a:ext cx="3456384" cy="581148"/>
          </a:xfrm>
        </p:spPr>
        <p:txBody>
          <a:bodyPr/>
          <a:lstStyle/>
          <a:p>
            <a:pPr>
              <a:defRPr/>
            </a:pPr>
            <a:r>
              <a:rPr lang="nb-NO" dirty="0"/>
              <a:t>Magne S. Jensen - Anne Grete Lindahl 2026</a:t>
            </a:r>
          </a:p>
        </p:txBody>
      </p:sp>
    </p:spTree>
    <p:extLst>
      <p:ext uri="{BB962C8B-B14F-4D97-AF65-F5344CB8AC3E}">
        <p14:creationId xmlns:p14="http://schemas.microsoft.com/office/powerpoint/2010/main" val="2228930735"/>
      </p:ext>
    </p:extLst>
  </p:cSld>
  <p:clrMapOvr>
    <a:masterClrMapping/>
  </p:clrMapOvr>
</p:sld>
</file>

<file path=ppt/theme/theme1.xml><?xml version="1.0" encoding="utf-8"?>
<a:theme xmlns:a="http://schemas.openxmlformats.org/drawingml/2006/main" name="HIOF-2013-n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9604D80C2A56C4093219A149DAEFB7B" ma:contentTypeVersion="14" ma:contentTypeDescription="Opprett et nytt dokument." ma:contentTypeScope="" ma:versionID="7366d9b0a4df16d4b67241a60d67ed0e">
  <xsd:schema xmlns:xsd="http://www.w3.org/2001/XMLSchema" xmlns:xs="http://www.w3.org/2001/XMLSchema" xmlns:p="http://schemas.microsoft.com/office/2006/metadata/properties" xmlns:ns3="39b4fc45-3117-41d8-8db2-8ce42365fac7" xmlns:ns4="dc614e8d-650b-45c7-a197-557187dd7989" targetNamespace="http://schemas.microsoft.com/office/2006/metadata/properties" ma:root="true" ma:fieldsID="5d6c86e90e834439aa763f79fafd490b" ns3:_="" ns4:_="">
    <xsd:import namespace="39b4fc45-3117-41d8-8db2-8ce42365fac7"/>
    <xsd:import namespace="dc614e8d-650b-45c7-a197-557187dd798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b4fc45-3117-41d8-8db2-8ce42365fa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614e8d-650b-45c7-a197-557187dd798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4605C5-42EE-4C5E-A3A5-CFCAC0FE6119}">
  <ds:schemaRefs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dc614e8d-650b-45c7-a197-557187dd7989"/>
    <ds:schemaRef ds:uri="http://schemas.microsoft.com/office/2006/documentManagement/types"/>
    <ds:schemaRef ds:uri="http://purl.org/dc/elements/1.1/"/>
    <ds:schemaRef ds:uri="http://purl.org/dc/terms/"/>
    <ds:schemaRef ds:uri="39b4fc45-3117-41d8-8db2-8ce42365fac7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A1894A12-AB0B-47ED-A83C-CA8500B16D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5277C8-9E6F-4792-970C-7F847A770B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b4fc45-3117-41d8-8db2-8ce42365fac7"/>
    <ds:schemaRef ds:uri="dc614e8d-650b-45c7-a197-557187dd79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3221735-26b9-4eac-ad0f-4721757a50f8}" enabled="0" method="" siteId="{e3221735-26b9-4eac-ad0f-4721757a50f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HIOF-2013-nor.potx</Template>
  <TotalTime>516</TotalTime>
  <Words>399</Words>
  <Application>Microsoft Office PowerPoint</Application>
  <PresentationFormat>Widescreen</PresentationFormat>
  <Paragraphs>40</Paragraphs>
  <Slides>7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0" baseType="lpstr">
      <vt:lpstr>Arial</vt:lpstr>
      <vt:lpstr>Times</vt:lpstr>
      <vt:lpstr>HIOF-2013-nor</vt:lpstr>
      <vt:lpstr>PowerPoint-presentasjon</vt:lpstr>
      <vt:lpstr>PowerPoint-presentasjon</vt:lpstr>
      <vt:lpstr>Reflekterende Team</vt:lpstr>
      <vt:lpstr>Reflekterende Team (RT)</vt:lpstr>
      <vt:lpstr>Reflekterende Team      </vt:lpstr>
      <vt:lpstr>Reflekterende Team - Gjennomføring</vt:lpstr>
      <vt:lpstr>Reflekterende Team - Gjennomføring</vt:lpstr>
    </vt:vector>
  </TitlesOfParts>
  <Company>Idé &amp; Reklame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Runar</dc:creator>
  <cp:lastModifiedBy>Åsmund Solli</cp:lastModifiedBy>
  <cp:revision>57</cp:revision>
  <cp:lastPrinted>2004-06-02T10:32:08Z</cp:lastPrinted>
  <dcterms:created xsi:type="dcterms:W3CDTF">2004-05-26T07:35:45Z</dcterms:created>
  <dcterms:modified xsi:type="dcterms:W3CDTF">2026-01-19T13:27:47Z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0x01010029604D80C2A56C4093219A149DAEFB7B</vt:lpwstr>
  </property>
</Properties>
</file>