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28"/>
  </p:notesMasterIdLst>
  <p:handoutMasterIdLst>
    <p:handoutMasterId r:id="rId29"/>
  </p:handoutMasterIdLst>
  <p:sldIdLst>
    <p:sldId id="258" r:id="rId5"/>
    <p:sldId id="257" r:id="rId6"/>
    <p:sldId id="303" r:id="rId7"/>
    <p:sldId id="297" r:id="rId8"/>
    <p:sldId id="301" r:id="rId9"/>
    <p:sldId id="270" r:id="rId10"/>
    <p:sldId id="286" r:id="rId11"/>
    <p:sldId id="274" r:id="rId12"/>
    <p:sldId id="299" r:id="rId13"/>
    <p:sldId id="265" r:id="rId14"/>
    <p:sldId id="290" r:id="rId15"/>
    <p:sldId id="291" r:id="rId16"/>
    <p:sldId id="298" r:id="rId17"/>
    <p:sldId id="276" r:id="rId18"/>
    <p:sldId id="279" r:id="rId19"/>
    <p:sldId id="280" r:id="rId20"/>
    <p:sldId id="296" r:id="rId21"/>
    <p:sldId id="300" r:id="rId22"/>
    <p:sldId id="285" r:id="rId23"/>
    <p:sldId id="263" r:id="rId24"/>
    <p:sldId id="272" r:id="rId25"/>
    <p:sldId id="260" r:id="rId26"/>
    <p:sldId id="268" r:id="rId27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7"/>
    <p:restoredTop sz="94694"/>
  </p:normalViewPr>
  <p:slideViewPr>
    <p:cSldViewPr snapToGrid="0">
      <p:cViewPr>
        <p:scale>
          <a:sx n="146" d="100"/>
          <a:sy n="146" d="100"/>
        </p:scale>
        <p:origin x="888" y="4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44867-3A3C-8F4F-AA72-C1B9EB729F72}" type="datetimeFigureOut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5C457E-F630-C147-B67D-734B6B1CD9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704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94825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7119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790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697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30.03.2026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4AB339-F0E1-A746-A0DD-B8B314440945}" type="datetime1">
              <a:rPr lang="nb-NO" smtClean="0"/>
              <a:t>30.03.2026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Bilde 6">
            <a:extLst>
              <a:ext uri="{FF2B5EF4-FFF2-40B4-BE49-F238E27FC236}">
                <a16:creationId xmlns:a16="http://schemas.microsoft.com/office/drawing/2014/main" id="{4BE23C75-B395-BD18-A88A-54745A9F8D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74329" y="28922"/>
            <a:ext cx="2467647" cy="76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30.03.2026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7D326680-3769-E998-400F-119AB4595E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74329" y="28922"/>
            <a:ext cx="2467647" cy="76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30.03.2026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AB596784-8808-56EF-6061-1FF033623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74329" y="28922"/>
            <a:ext cx="2467647" cy="76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30.03.2026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557143C5-214B-A0D3-5A3D-3F79263F79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74329" y="28922"/>
            <a:ext cx="2467647" cy="76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  <a:endParaRPr lang="nb-NO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Klikk for å redigere tekststiler i malen</a:t>
            </a:r>
          </a:p>
          <a:p>
            <a:pPr lvl="1"/>
            <a:r>
              <a:rPr lang="en-US"/>
              <a:t>Andre nivå</a:t>
            </a:r>
          </a:p>
          <a:p>
            <a:pPr lvl="2"/>
            <a:r>
              <a:rPr lang="en-US"/>
              <a:t>Tredje nivå</a:t>
            </a:r>
          </a:p>
          <a:p>
            <a:pPr lvl="3"/>
            <a:r>
              <a:rPr lang="en-US"/>
              <a:t>Fjerde nivå</a:t>
            </a:r>
          </a:p>
          <a:p>
            <a:pPr lvl="4"/>
            <a:r>
              <a:rPr lang="en-US"/>
              <a:t>Femte nivå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204A-9A75-3C4C-BAD0-3FE6FE661701}" type="datetime1">
              <a:rPr lang="nb-NO" smtClean="0"/>
              <a:t>30.03.2026</a:t>
            </a:fld>
            <a:endParaRPr lang="nb-NO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Klikk for å redigere tittelstil</a:t>
            </a:r>
            <a:endParaRPr lang="nb-NO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2955-BE7A-5C4C-84B8-41580681C190}" type="datetime1">
              <a:rPr lang="nb-NO" smtClean="0"/>
              <a:t>30.03.2026</a:t>
            </a:fld>
            <a:endParaRPr lang="nb-NO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57B6-EDFB-B447-8B14-79CCE6E543ED}" type="datetime1">
              <a:rPr lang="nb-NO" smtClean="0"/>
              <a:t>30.03.2026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B3D7-CAAD-CD4A-9ADE-B7023038E292}" type="datetime1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6F074E5B-0FAC-82C5-8E85-FE6AB06B80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506236" y="941682"/>
            <a:ext cx="4131527" cy="127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Grafikk 1">
            <a:extLst>
              <a:ext uri="{FF2B5EF4-FFF2-40B4-BE49-F238E27FC236}">
                <a16:creationId xmlns:a16="http://schemas.microsoft.com/office/drawing/2014/main" id="{F0D903BB-DD95-3751-6464-62AF5273EB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506236" y="934367"/>
            <a:ext cx="4131527" cy="127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301028B7-40B6-B141-A86D-F90DE572F70B}" type="datetime1">
              <a:rPr lang="nb-NO" smtClean="0"/>
              <a:t>30.03.2026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6">
            <a:extLst>
              <a:ext uri="{FF2B5EF4-FFF2-40B4-BE49-F238E27FC236}">
                <a16:creationId xmlns:a16="http://schemas.microsoft.com/office/drawing/2014/main" id="{5DB2C8A7-A79B-CBAB-B5EB-CE590CD451F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6674329" y="28922"/>
            <a:ext cx="2467647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8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Presentation of Østfold University College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CEBE5A08-4597-EE48-8595-2652A3602EC3}" type="datetime1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First </a:t>
            </a:r>
            <a:r>
              <a:rPr lang="nb-NO" dirty="0" err="1"/>
              <a:t>Name</a:t>
            </a:r>
            <a:r>
              <a:rPr lang="nb-NO" dirty="0"/>
              <a:t> Last </a:t>
            </a:r>
            <a:r>
              <a:rPr lang="nb-NO" dirty="0" err="1"/>
              <a:t>Name</a:t>
            </a:r>
            <a:r>
              <a:rPr lang="nb-NO" dirty="0"/>
              <a:t> | Department </a:t>
            </a:r>
            <a:r>
              <a:rPr lang="nb-NO" dirty="0" err="1"/>
              <a:t>Name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9090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About Østfold University College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1" y="1129632"/>
            <a:ext cx="4292824" cy="3637631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b-NO" dirty="0"/>
              <a:t>Over 100 study programs in Halden and Fredrikstad. </a:t>
            </a:r>
          </a:p>
          <a:p>
            <a:r>
              <a:rPr lang="nb-NO" dirty="0"/>
              <a:t>Over 7,100 </a:t>
            </a:r>
            <a:r>
              <a:rPr lang="nb-NO" dirty="0" err="1"/>
              <a:t>regular</a:t>
            </a:r>
            <a:r>
              <a:rPr lang="nb-NO" dirty="0"/>
              <a:t> students and </a:t>
            </a:r>
            <a:r>
              <a:rPr lang="nb-NO" dirty="0" err="1"/>
              <a:t>approx</a:t>
            </a:r>
            <a:r>
              <a:rPr lang="nb-NO" dirty="0"/>
              <a:t>. 650 full-time </a:t>
            </a:r>
            <a:r>
              <a:rPr lang="nb-NO" dirty="0" err="1"/>
              <a:t>equivalents</a:t>
            </a:r>
            <a:endParaRPr lang="nb-NO" dirty="0"/>
          </a:p>
          <a:p>
            <a:r>
              <a:rPr lang="nb-NO" dirty="0"/>
              <a:t>The Rector is the university college's highest leader</a:t>
            </a:r>
          </a:p>
          <a:p>
            <a:pPr lvl="0"/>
            <a:r>
              <a:rPr lang="nb-NO" dirty="0"/>
              <a:t>Research focus areas:</a:t>
            </a:r>
          </a:p>
          <a:p>
            <a:pPr lvl="1"/>
            <a:r>
              <a:rPr lang="nb-NO" dirty="0"/>
              <a:t>The Digital Society</a:t>
            </a:r>
          </a:p>
          <a:p>
            <a:pPr lvl="1"/>
            <a:r>
              <a:rPr lang="nb-NO" dirty="0"/>
              <a:t>Language in Education</a:t>
            </a:r>
            <a:br>
              <a:rPr lang="nb-NO" dirty="0"/>
            </a:br>
            <a:endParaRPr lang="nb-NO" dirty="0"/>
          </a:p>
          <a:p>
            <a:pPr lvl="0"/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FBD1-A90E-2B49-A4E2-2A2CB6DE21D0}" type="datetime1">
              <a:rPr lang="nb-NO" smtClean="0"/>
              <a:pPr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3" name="Bilde 2" descr="Et bilde som inneholder utendørs, himmel, konstruksjon, sky&#10;&#10;KI-generert innhold kan være feil.">
            <a:extLst>
              <a:ext uri="{FF2B5EF4-FFF2-40B4-BE49-F238E27FC236}">
                <a16:creationId xmlns:a16="http://schemas.microsoft.com/office/drawing/2014/main" id="{92C6EA55-99DC-A3E9-5B7B-76FD61DCA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1493" y="770201"/>
            <a:ext cx="2869039" cy="1912693"/>
          </a:xfrm>
          <a:prstGeom prst="rect">
            <a:avLst/>
          </a:prstGeom>
        </p:spPr>
      </p:pic>
      <p:pic>
        <p:nvPicPr>
          <p:cNvPr id="5" name="Bilde 4" descr="Et bilde som inneholder utendørs, tre, himmel, gress&#10;&#10;KI-generert innhold kan være feil.">
            <a:extLst>
              <a:ext uri="{FF2B5EF4-FFF2-40B4-BE49-F238E27FC236}">
                <a16:creationId xmlns:a16="http://schemas.microsoft.com/office/drawing/2014/main" id="{CEE6E20F-8419-14F6-7BA4-DEAD9C1C1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493" y="2754576"/>
            <a:ext cx="2869039" cy="191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6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583D-8761-4696-657E-C81AB7A39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481E002A-C3E4-F941-8E51-A4FE0CCEF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973" y="1200151"/>
            <a:ext cx="3775899" cy="3394472"/>
          </a:xfrm>
        </p:spPr>
        <p:txBody>
          <a:bodyPr>
            <a:normAutofit/>
          </a:bodyPr>
          <a:lstStyle/>
          <a:p>
            <a:pPr lvl="0"/>
            <a:endParaRPr lang="nb-NO" sz="1600" dirty="0">
              <a:latin typeface="Source Sans 3" panose="020B0303030403020204" pitchFamily="34" charset="0"/>
            </a:endParaRPr>
          </a:p>
          <a:p>
            <a:pPr lvl="0"/>
            <a:r>
              <a:rPr lang="nb-NO" sz="1600" dirty="0">
                <a:latin typeface="Source Sans 3" panose="020B0303030403020204" pitchFamily="34" charset="0"/>
              </a:rPr>
              <a:t>Campus Fredrikstad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1 </a:t>
            </a:r>
            <a:r>
              <a:rPr lang="nb-NO" sz="1200" dirty="0" err="1">
                <a:latin typeface="Source Sans 3" panose="020B0303030403020204" pitchFamily="34" charset="0"/>
              </a:rPr>
              <a:t>hour</a:t>
            </a:r>
            <a:r>
              <a:rPr lang="nb-NO" sz="1200" dirty="0">
                <a:latin typeface="Source Sans 3" panose="020B0303030403020204" pitchFamily="34" charset="0"/>
              </a:rPr>
              <a:t> from Oslo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30 min from </a:t>
            </a:r>
            <a:r>
              <a:rPr lang="nb-NO" sz="1200" dirty="0" err="1">
                <a:latin typeface="Source Sans 3" panose="020B0303030403020204" pitchFamily="34" charset="0"/>
              </a:rPr>
              <a:t>Sweden</a:t>
            </a: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marL="457200" lvl="1" indent="0">
              <a:buNone/>
            </a:pPr>
            <a:endParaRPr lang="nb-NO" sz="1200" dirty="0">
              <a:latin typeface="Source Sans 3" panose="020B0303030403020204" pitchFamily="34" charset="0"/>
            </a:endParaRPr>
          </a:p>
          <a:p>
            <a:pPr lvl="0"/>
            <a:endParaRPr lang="nb-NO" sz="1600" dirty="0">
              <a:latin typeface="Source Sans 3" panose="020B0303030403020204" pitchFamily="34" charset="0"/>
            </a:endParaRPr>
          </a:p>
          <a:p>
            <a:pPr lvl="0"/>
            <a:r>
              <a:rPr lang="nb-NO" sz="1600" dirty="0">
                <a:latin typeface="Source Sans 3" panose="020B0303030403020204" pitchFamily="34" charset="0"/>
              </a:rPr>
              <a:t>Campus Halden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1,5 </a:t>
            </a:r>
            <a:r>
              <a:rPr lang="nb-NO" sz="1200" dirty="0" err="1">
                <a:latin typeface="Source Sans 3" panose="020B0303030403020204" pitchFamily="34" charset="0"/>
              </a:rPr>
              <a:t>hour</a:t>
            </a:r>
            <a:r>
              <a:rPr lang="nb-NO" sz="1200" dirty="0">
                <a:latin typeface="Source Sans 3" panose="020B0303030403020204" pitchFamily="34" charset="0"/>
              </a:rPr>
              <a:t> from Oslo</a:t>
            </a:r>
          </a:p>
          <a:p>
            <a:pPr lvl="1"/>
            <a:r>
              <a:rPr lang="nb-NO" sz="1200" dirty="0">
                <a:latin typeface="Source Sans 3" panose="020B0303030403020204" pitchFamily="34" charset="0"/>
              </a:rPr>
              <a:t>5 mins from Sverige</a:t>
            </a:r>
          </a:p>
          <a:p>
            <a:pPr lvl="1"/>
            <a:endParaRPr lang="nb-NO" sz="1200" dirty="0">
              <a:latin typeface="Source Sans 3" panose="020B0303030403020204" pitchFamily="34" charset="0"/>
            </a:endParaRPr>
          </a:p>
          <a:p>
            <a:pPr lvl="1"/>
            <a:endParaRPr lang="nb-NO" sz="1200" dirty="0">
              <a:latin typeface="Source Sans 3" panose="020B0303030403020204" pitchFamily="34" charset="0"/>
            </a:endParaRP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FF1931E0-8DD7-290A-C214-5A94F4D9C8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32BCD6A5-0DF7-7224-94EE-00E4EC670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3</a:t>
            </a:fld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C7805BE-9BC1-7BDE-1A79-5E74DA546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86" y="386047"/>
            <a:ext cx="8686803" cy="798844"/>
          </a:xfrm>
        </p:spPr>
        <p:txBody>
          <a:bodyPr>
            <a:normAutofit/>
          </a:bodyPr>
          <a:lstStyle/>
          <a:p>
            <a:r>
              <a:rPr lang="nb-NO" sz="2900" dirty="0" err="1"/>
              <a:t>Where</a:t>
            </a:r>
            <a:r>
              <a:rPr lang="nb-NO" sz="2900" dirty="0"/>
              <a:t> </a:t>
            </a:r>
            <a:r>
              <a:rPr lang="nb-NO" sz="2900" dirty="0" err="1"/>
              <a:t>are</a:t>
            </a:r>
            <a:r>
              <a:rPr lang="nb-NO" sz="2900" dirty="0"/>
              <a:t> </a:t>
            </a:r>
            <a:r>
              <a:rPr lang="nb-NO" sz="2900" dirty="0" err="1"/>
              <a:t>the</a:t>
            </a:r>
            <a:r>
              <a:rPr lang="nb-NO" sz="2900" dirty="0"/>
              <a:t> </a:t>
            </a:r>
            <a:r>
              <a:rPr lang="nb-NO" sz="2900" dirty="0" err="1"/>
              <a:t>campuses</a:t>
            </a:r>
            <a:r>
              <a:rPr lang="nb-NO" sz="2900" dirty="0"/>
              <a:t>?</a:t>
            </a:r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F0750DBE-79AF-5C5E-C3C8-70F30389A54C}"/>
              </a:ext>
            </a:extLst>
          </p:cNvPr>
          <p:cNvSpPr/>
          <p:nvPr/>
        </p:nvSpPr>
        <p:spPr>
          <a:xfrm>
            <a:off x="2781447" y="1287782"/>
            <a:ext cx="2017986" cy="129883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9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5DA2276D-10BB-F6CE-6336-77E5105D3C8D}"/>
              </a:ext>
            </a:extLst>
          </p:cNvPr>
          <p:cNvSpPr/>
          <p:nvPr/>
        </p:nvSpPr>
        <p:spPr>
          <a:xfrm>
            <a:off x="2781447" y="3094462"/>
            <a:ext cx="2017986" cy="129883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009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hvor_er.mov">
            <a:hlinkClick r:id="" action="ppaction://media"/>
            <a:extLst>
              <a:ext uri="{FF2B5EF4-FFF2-40B4-BE49-F238E27FC236}">
                <a16:creationId xmlns:a16="http://schemas.microsoft.com/office/drawing/2014/main" id="{1FEEFE87-74DC-B5F6-0842-C6A8BA862F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/>
          <a:stretch>
            <a:fillRect/>
          </a:stretch>
        </p:blipFill>
        <p:spPr>
          <a:xfrm>
            <a:off x="5477574" y="715068"/>
            <a:ext cx="3208065" cy="40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33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7DEE4-8343-2963-F6CF-EB7AC8483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5B3CD09-4A57-89D6-C2E8-F8F8813E16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ACA7DFA-BBFA-AEF6-AD4E-FC5C51DF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D861B1-7160-C9D1-1A6E-9FC53725F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2" name="Tittel 5">
            <a:extLst>
              <a:ext uri="{FF2B5EF4-FFF2-40B4-BE49-F238E27FC236}">
                <a16:creationId xmlns:a16="http://schemas.microsoft.com/office/drawing/2014/main" id="{C2298237-FE82-C610-CDAC-BBE944FFA9C2}"/>
              </a:ext>
            </a:extLst>
          </p:cNvPr>
          <p:cNvSpPr txBox="1">
            <a:spLocks/>
          </p:cNvSpPr>
          <p:nvPr/>
        </p:nvSpPr>
        <p:spPr>
          <a:xfrm>
            <a:off x="0" y="761999"/>
            <a:ext cx="9144000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/>
              <a:t>Leadership | Key Figures | Vision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367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9404C-4D86-59D8-B757-AAEECAF03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2EF71EF-15E1-CD45-0B33-7C9F3117E2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CEBE5A08-4597-EE48-8595-2652A3602EC3}" type="datetime1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70E5803-73CB-CD1D-5ACB-0EEA40581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A79E3BD-8A37-5C04-8DEB-E0D116A78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AE35DAC8-B0F1-94BD-D093-1A3DAB538944}"/>
              </a:ext>
            </a:extLst>
          </p:cNvPr>
          <p:cNvSpPr txBox="1">
            <a:spLocks/>
          </p:cNvSpPr>
          <p:nvPr/>
        </p:nvSpPr>
        <p:spPr>
          <a:xfrm>
            <a:off x="672354" y="923364"/>
            <a:ext cx="7624482" cy="19985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en-GB" i="1"/>
              <a:t>Knowledge for human development and a sustainable society</a:t>
            </a:r>
            <a:endParaRPr lang="nb-NO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C74A38A-EDA9-A437-A3B5-DC293835A2EB}"/>
              </a:ext>
            </a:extLst>
          </p:cNvPr>
          <p:cNvSpPr txBox="1"/>
          <p:nvPr/>
        </p:nvSpPr>
        <p:spPr>
          <a:xfrm>
            <a:off x="3519931" y="2854895"/>
            <a:ext cx="2810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400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Vision of Østfold University College</a:t>
            </a:r>
          </a:p>
        </p:txBody>
      </p:sp>
    </p:spTree>
    <p:extLst>
      <p:ext uri="{BB962C8B-B14F-4D97-AF65-F5344CB8AC3E}">
        <p14:creationId xmlns:p14="http://schemas.microsoft.com/office/powerpoint/2010/main" val="4010359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Board and Leadership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24004"/>
            <a:ext cx="8042744" cy="33944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nb-NO" sz="2000" dirty="0"/>
              <a:t>The University Board is the highest governing body</a:t>
            </a:r>
          </a:p>
          <a:p>
            <a:pPr lvl="1"/>
            <a:r>
              <a:rPr lang="nb-NO" sz="1700" dirty="0"/>
              <a:t>External chair: Anne Borg, appointed by the Ministry of Education</a:t>
            </a:r>
          </a:p>
          <a:p>
            <a:pPr lvl="1"/>
            <a:r>
              <a:rPr lang="nb-NO" sz="1700" dirty="0" err="1"/>
              <a:t>Composition</a:t>
            </a:r>
            <a:r>
              <a:rPr lang="nb-NO" sz="1700" dirty="0"/>
              <a:t>: </a:t>
            </a:r>
          </a:p>
          <a:p>
            <a:pPr lvl="2"/>
            <a:r>
              <a:rPr lang="nb-NO" dirty="0"/>
              <a:t>3 </a:t>
            </a:r>
            <a:r>
              <a:rPr lang="nb-NO" dirty="0" err="1"/>
              <a:t>external</a:t>
            </a:r>
            <a:r>
              <a:rPr lang="nb-NO" dirty="0"/>
              <a:t> </a:t>
            </a:r>
            <a:r>
              <a:rPr lang="nb-NO" dirty="0" err="1"/>
              <a:t>members</a:t>
            </a:r>
            <a:r>
              <a:rPr lang="nb-NO" dirty="0"/>
              <a:t> (</a:t>
            </a:r>
            <a:r>
              <a:rPr lang="nb-NO" dirty="0" err="1"/>
              <a:t>appointed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Ministry)</a:t>
            </a:r>
          </a:p>
          <a:p>
            <a:pPr lvl="2"/>
            <a:r>
              <a:rPr lang="nb-NO" dirty="0"/>
              <a:t>4 academic staff members</a:t>
            </a:r>
          </a:p>
          <a:p>
            <a:pPr lvl="2"/>
            <a:r>
              <a:rPr lang="nb-NO" dirty="0"/>
              <a:t>1 </a:t>
            </a:r>
            <a:r>
              <a:rPr lang="nb-NO" dirty="0" err="1"/>
              <a:t>technical</a:t>
            </a:r>
            <a:r>
              <a:rPr lang="nb-NO" dirty="0"/>
              <a:t>-administrative staff </a:t>
            </a:r>
            <a:r>
              <a:rPr lang="nb-NO" dirty="0" err="1"/>
              <a:t>member</a:t>
            </a:r>
            <a:endParaRPr lang="nb-NO" dirty="0"/>
          </a:p>
          <a:p>
            <a:pPr lvl="2"/>
            <a:r>
              <a:rPr lang="nb-NO" dirty="0"/>
              <a:t>2 student representatives</a:t>
            </a:r>
          </a:p>
          <a:p>
            <a:pPr marL="914400" lvl="2" indent="0">
              <a:buNone/>
            </a:pPr>
            <a:endParaRPr lang="nb-NO" sz="1700" dirty="0"/>
          </a:p>
          <a:p>
            <a:r>
              <a:rPr lang="nb-NO" sz="2000" dirty="0"/>
              <a:t>The </a:t>
            </a:r>
            <a:r>
              <a:rPr lang="nb-NO" sz="2000" dirty="0" err="1"/>
              <a:t>Rector</a:t>
            </a:r>
            <a:r>
              <a:rPr lang="nb-NO" sz="2000" dirty="0"/>
              <a:t> is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board</a:t>
            </a:r>
            <a:r>
              <a:rPr lang="nb-NO" sz="2000" dirty="0"/>
              <a:t> </a:t>
            </a:r>
            <a:r>
              <a:rPr lang="nb-NO" sz="2000" dirty="0" err="1"/>
              <a:t>secretary</a:t>
            </a:r>
            <a:endParaRPr lang="nb-NO" sz="2000" dirty="0"/>
          </a:p>
          <a:p>
            <a:pPr lvl="0"/>
            <a:r>
              <a:rPr lang="nb-NO" sz="2000" dirty="0"/>
              <a:t>The college has a hired Rector and two Pro-Rectors (all on fixed terms)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012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5">
            <a:extLst>
              <a:ext uri="{FF2B5EF4-FFF2-40B4-BE49-F238E27FC236}">
                <a16:creationId xmlns:a16="http://schemas.microsoft.com/office/drawing/2014/main" id="{511F1A17-8EFF-C34A-8821-3682193093A3}"/>
              </a:ext>
            </a:extLst>
          </p:cNvPr>
          <p:cNvSpPr txBox="1">
            <a:spLocks/>
          </p:cNvSpPr>
          <p:nvPr/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sz="2400" dirty="0" err="1"/>
              <a:t>Leadership</a:t>
            </a:r>
            <a:r>
              <a:rPr lang="nb-NO" sz="2400" dirty="0"/>
              <a:t> Team</a:t>
            </a:r>
            <a:endParaRPr lang="en-US" sz="2500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9A4F1D53-E749-5847-830D-A2A84CEF8759}"/>
              </a:ext>
            </a:extLst>
          </p:cNvPr>
          <p:cNvSpPr txBox="1">
            <a:spLocks/>
          </p:cNvSpPr>
          <p:nvPr/>
        </p:nvSpPr>
        <p:spPr>
          <a:xfrm>
            <a:off x="467910" y="1248355"/>
            <a:ext cx="5606888" cy="32200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32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8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4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0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000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Blip>
                <a:blip r:embed="rId2"/>
              </a:buBlip>
            </a:pPr>
            <a:r>
              <a:rPr lang="en-US" sz="2400" dirty="0"/>
              <a:t>Lars-Petter Jelsness-Jørgensen, </a:t>
            </a:r>
            <a:r>
              <a:rPr lang="en-US" sz="2400" dirty="0" err="1"/>
              <a:t>Rector</a:t>
            </a:r>
            <a:br>
              <a:rPr lang="en-US" sz="24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 algn="l">
              <a:buBlip>
                <a:blip r:embed="rId2"/>
              </a:buBlip>
            </a:pPr>
            <a:r>
              <a:rPr lang="en-US" sz="2200" dirty="0"/>
              <a:t>Ellen-Marie Forsberg, </a:t>
            </a:r>
            <a:r>
              <a:rPr lang="nb-NO" sz="2400" dirty="0"/>
              <a:t>Pro-</a:t>
            </a:r>
            <a:r>
              <a:rPr lang="nb-NO" sz="2400" dirty="0" err="1"/>
              <a:t>Rector</a:t>
            </a:r>
            <a:r>
              <a:rPr lang="nb-NO" sz="2400" dirty="0"/>
              <a:t> for Research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  <a:p>
            <a:pPr marL="342900" indent="-342900" algn="l">
              <a:buBlip>
                <a:blip r:embed="rId2"/>
              </a:buBlip>
            </a:pPr>
            <a:r>
              <a:rPr lang="en-US" sz="2200" dirty="0"/>
              <a:t>Elisabeth Jeppesen, </a:t>
            </a:r>
            <a:r>
              <a:rPr lang="nb-NO" sz="2400" dirty="0"/>
              <a:t>Pro-</a:t>
            </a:r>
            <a:r>
              <a:rPr lang="nb-NO" sz="2400" dirty="0" err="1"/>
              <a:t>Rector</a:t>
            </a:r>
            <a:r>
              <a:rPr lang="nb-NO" sz="2400" dirty="0"/>
              <a:t> for </a:t>
            </a:r>
            <a:r>
              <a:rPr lang="nb-NO" sz="2400" dirty="0" err="1"/>
              <a:t>Education</a:t>
            </a:r>
            <a:r>
              <a:rPr lang="nb-NO" sz="2400" dirty="0"/>
              <a:t> and </a:t>
            </a:r>
            <a:r>
              <a:rPr lang="nb-NO" sz="2400" dirty="0" err="1"/>
              <a:t>Community</a:t>
            </a:r>
            <a:r>
              <a:rPr lang="nb-NO" sz="2400" dirty="0"/>
              <a:t> </a:t>
            </a:r>
            <a:r>
              <a:rPr lang="nb-NO" sz="2400" dirty="0" err="1"/>
              <a:t>Engagement</a:t>
            </a:r>
            <a:endParaRPr lang="en-US" sz="2000" dirty="0"/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C1F71FDF-6CF4-E64F-975A-91735F58D1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91A57B6-EDFB-B447-8B14-79CCE6E543ED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30.03.2026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4E07D3-3FBF-074C-BA26-7DDB2331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kern="1200">
                <a:latin typeface="Source Sans Pro"/>
                <a:ea typeface="+mn-ea"/>
                <a:cs typeface="+mn-cs"/>
              </a:rPr>
              <a:t>Fornavn Etternavn | Avdelingsnavn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72C6742-FABA-6349-99C2-AC2E35D1C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nb-NO"/>
          </a:p>
        </p:txBody>
      </p:sp>
      <p:pic>
        <p:nvPicPr>
          <p:cNvPr id="9" name="Picture 8" descr="Medium shot of a person smiling&#10;&#10;AI-generated content may be incorrect.">
            <a:extLst>
              <a:ext uri="{FF2B5EF4-FFF2-40B4-BE49-F238E27FC236}">
                <a16:creationId xmlns:a16="http://schemas.microsoft.com/office/drawing/2014/main" id="{09192479-0D24-B5FC-A87B-2C5FCADAAA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43" t="5825" r="28142" b="-4184"/>
          <a:stretch>
            <a:fillRect/>
          </a:stretch>
        </p:blipFill>
        <p:spPr>
          <a:xfrm>
            <a:off x="6488212" y="3334866"/>
            <a:ext cx="767998" cy="115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2694B4-BE4B-47B2-3C93-BC7A82D8D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021" y="902367"/>
            <a:ext cx="736338" cy="1104507"/>
          </a:xfrm>
          <a:prstGeom prst="rect">
            <a:avLst/>
          </a:prstGeom>
        </p:spPr>
      </p:pic>
      <p:pic>
        <p:nvPicPr>
          <p:cNvPr id="5" name="Picture 4" descr="A person with her hands on her hips&#10;&#10;AI-generated content may be incorrect.">
            <a:extLst>
              <a:ext uri="{FF2B5EF4-FFF2-40B4-BE49-F238E27FC236}">
                <a16:creationId xmlns:a16="http://schemas.microsoft.com/office/drawing/2014/main" id="{464930CB-7C15-8B5C-C227-DDA406C424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871" t="3113" r="37360" b="41659"/>
          <a:stretch>
            <a:fillRect/>
          </a:stretch>
        </p:blipFill>
        <p:spPr>
          <a:xfrm>
            <a:off x="6495021" y="2118616"/>
            <a:ext cx="772200" cy="110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98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Research and Development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0CFBD1-A90E-2B49-A4E2-2A2CB6DE21D0}" type="datetime1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30.03.2026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CCE09-4EB9-D24E-99A2-F5BDA1BD657E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24092" cy="33922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nb-NO" dirty="0"/>
              <a:t>Staff </a:t>
            </a:r>
            <a:r>
              <a:rPr lang="nb-NO" dirty="0" err="1"/>
              <a:t>conduct</a:t>
            </a:r>
            <a:r>
              <a:rPr lang="nb-NO" dirty="0"/>
              <a:t> </a:t>
            </a:r>
            <a:r>
              <a:rPr lang="nb-NO" dirty="0" err="1"/>
              <a:t>applied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, </a:t>
            </a:r>
            <a:r>
              <a:rPr lang="nb-NO" dirty="0" err="1"/>
              <a:t>professional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, </a:t>
            </a:r>
            <a:r>
              <a:rPr lang="nb-NO" dirty="0" err="1"/>
              <a:t>basic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, and/or </a:t>
            </a:r>
            <a:r>
              <a:rPr lang="nb-NO" dirty="0" err="1"/>
              <a:t>development</a:t>
            </a:r>
            <a:r>
              <a:rPr lang="nb-NO" dirty="0"/>
              <a:t> </a:t>
            </a:r>
            <a:r>
              <a:rPr lang="nb-NO" dirty="0" err="1"/>
              <a:t>work</a:t>
            </a:r>
            <a:endParaRPr lang="nb-NO" dirty="0"/>
          </a:p>
          <a:p>
            <a:pPr lvl="0"/>
            <a:r>
              <a:rPr lang="nb-NO" dirty="0" err="1"/>
              <a:t>Activities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carried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in </a:t>
            </a:r>
            <a:r>
              <a:rPr lang="nb-NO" dirty="0" err="1"/>
              <a:t>collaboration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regional, </a:t>
            </a:r>
            <a:r>
              <a:rPr lang="nb-NO" dirty="0" err="1"/>
              <a:t>national</a:t>
            </a:r>
            <a:r>
              <a:rPr lang="nb-NO" dirty="0"/>
              <a:t>, and </a:t>
            </a:r>
            <a:r>
              <a:rPr lang="nb-NO" dirty="0" err="1"/>
              <a:t>international</a:t>
            </a:r>
            <a:r>
              <a:rPr lang="nb-NO" dirty="0"/>
              <a:t> partners</a:t>
            </a:r>
          </a:p>
          <a:p>
            <a:pPr marL="0" indent="0">
              <a:buNone/>
            </a:pPr>
            <a:endParaRPr lang="nb-NO" dirty="0">
              <a:ea typeface="Source Sans Pro"/>
            </a:endParaRPr>
          </a:p>
        </p:txBody>
      </p:sp>
      <p:pic>
        <p:nvPicPr>
          <p:cNvPr id="4" name="Bilde 3" descr="Et bilde som inneholder Menneskeansikt, person, klær, innendørs&#10;&#10;KI-generert innhold kan være feil.">
            <a:extLst>
              <a:ext uri="{FF2B5EF4-FFF2-40B4-BE49-F238E27FC236}">
                <a16:creationId xmlns:a16="http://schemas.microsoft.com/office/drawing/2014/main" id="{402806F7-D126-8563-9D51-DC8BB516D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720" y="1381323"/>
            <a:ext cx="2932023" cy="219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80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AAF83-BABA-BF4E-21DE-073F55EEC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BBCA71-6BAC-3551-9A31-9A0EFD0F7A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D18C0F-C6FE-D381-A59C-52BDF2E12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462D9B-1850-9FD6-96FC-395BB0F85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DB23A262-6FAE-03C8-6670-457CDF05E6E1}"/>
              </a:ext>
            </a:extLst>
          </p:cNvPr>
          <p:cNvSpPr txBox="1">
            <a:spLocks/>
          </p:cNvSpPr>
          <p:nvPr/>
        </p:nvSpPr>
        <p:spPr>
          <a:xfrm>
            <a:off x="316835" y="761999"/>
            <a:ext cx="847690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FFFFFF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Structure</a:t>
            </a:r>
            <a:r>
              <a:rPr lang="nb-NO" dirty="0"/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dirty="0"/>
              <a:t>3 </a:t>
            </a:r>
            <a:r>
              <a:rPr lang="nb-NO" dirty="0" err="1"/>
              <a:t>faculties</a:t>
            </a:r>
            <a:endParaRPr lang="nb-NO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dirty="0"/>
              <a:t>8 </a:t>
            </a:r>
            <a:r>
              <a:rPr lang="nb-NO" dirty="0" err="1"/>
              <a:t>departments</a:t>
            </a:r>
            <a:endParaRPr lang="nb-NO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dirty="0"/>
              <a:t>1 </a:t>
            </a:r>
            <a:r>
              <a:rPr lang="nb-NO" dirty="0" err="1"/>
              <a:t>national</a:t>
            </a:r>
            <a:r>
              <a:rPr lang="nb-NO" dirty="0"/>
              <a:t> </a:t>
            </a:r>
            <a:r>
              <a:rPr lang="nb-NO" dirty="0" err="1"/>
              <a:t>center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593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Health, </a:t>
            </a:r>
            <a:r>
              <a:rPr lang="nb-NO" dirty="0" err="1"/>
              <a:t>Welfare</a:t>
            </a:r>
            <a:r>
              <a:rPr lang="nb-NO" dirty="0"/>
              <a:t> and Organization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10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231501" cy="3567112"/>
          </a:xfrm>
        </p:spPr>
        <p:txBody>
          <a:bodyPr>
            <a:normAutofit/>
          </a:bodyPr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Nursing</a:t>
            </a:r>
            <a:r>
              <a:rPr lang="nb-NO" dirty="0"/>
              <a:t>, Health and Laboratory Science</a:t>
            </a:r>
          </a:p>
          <a:p>
            <a:pPr lvl="0"/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Welfare</a:t>
            </a:r>
            <a:r>
              <a:rPr lang="nb-NO" dirty="0"/>
              <a:t>, Management and </a:t>
            </a:r>
            <a:r>
              <a:rPr lang="nb-NO" dirty="0" err="1"/>
              <a:t>Organisation</a:t>
            </a:r>
            <a:endParaRPr lang="nb-NO" dirty="0"/>
          </a:p>
          <a:p>
            <a:pPr lvl="0"/>
            <a:r>
              <a:rPr lang="nb-NO" dirty="0" err="1"/>
              <a:t>SimFredrikstad</a:t>
            </a:r>
            <a:r>
              <a:rPr lang="nb-NO" dirty="0"/>
              <a:t>: One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Norway’s</a:t>
            </a:r>
            <a:r>
              <a:rPr lang="nb-NO" dirty="0"/>
              <a:t> </a:t>
            </a:r>
            <a:r>
              <a:rPr lang="nb-NO" dirty="0" err="1"/>
              <a:t>largest</a:t>
            </a:r>
            <a:r>
              <a:rPr lang="nb-NO" dirty="0"/>
              <a:t> </a:t>
            </a:r>
            <a:r>
              <a:rPr lang="nb-NO" dirty="0" err="1"/>
              <a:t>simulation</a:t>
            </a:r>
            <a:r>
              <a:rPr lang="nb-NO" dirty="0"/>
              <a:t> </a:t>
            </a:r>
            <a:r>
              <a:rPr lang="nb-NO" dirty="0" err="1"/>
              <a:t>centers</a:t>
            </a:r>
            <a:endParaRPr lang="nb-NO" sz="1600" dirty="0"/>
          </a:p>
        </p:txBody>
      </p:sp>
      <p:pic>
        <p:nvPicPr>
          <p:cNvPr id="3" name="Bilde 2" descr="Et bilde som inneholder klær, person, Medisinsk utstyr, innendørs&#10;&#10;KI-generert innhold kan være feil.">
            <a:extLst>
              <a:ext uri="{FF2B5EF4-FFF2-40B4-BE49-F238E27FC236}">
                <a16:creationId xmlns:a16="http://schemas.microsoft.com/office/drawing/2014/main" id="{24CEEB17-FEF4-DB12-DCAC-9A43EEB916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12" r="6225"/>
          <a:stretch>
            <a:fillRect/>
          </a:stretch>
        </p:blipFill>
        <p:spPr>
          <a:xfrm>
            <a:off x="5768196" y="1282460"/>
            <a:ext cx="3237781" cy="289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18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Computer Science, Engineering and </a:t>
            </a:r>
            <a:r>
              <a:rPr lang="nb-NO" dirty="0" err="1"/>
              <a:t>Economics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11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200" y="1203505"/>
            <a:ext cx="5217459" cy="33944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sz="2600" dirty="0"/>
              <a:t>Department </a:t>
            </a:r>
            <a:r>
              <a:rPr lang="nb-NO" sz="2600" dirty="0" err="1"/>
              <a:t>of</a:t>
            </a:r>
            <a:r>
              <a:rPr lang="nb-NO" sz="2600" dirty="0"/>
              <a:t> Computer Science and </a:t>
            </a:r>
            <a:r>
              <a:rPr lang="nb-NO" sz="2600" dirty="0" err="1"/>
              <a:t>Communication</a:t>
            </a:r>
            <a:endParaRPr lang="nb-NO" sz="2600" dirty="0"/>
          </a:p>
          <a:p>
            <a:pPr lvl="1"/>
            <a:r>
              <a:rPr lang="nb-NO" dirty="0" err="1"/>
              <a:t>Makerspace</a:t>
            </a:r>
            <a:endParaRPr lang="nb-NO" dirty="0"/>
          </a:p>
          <a:p>
            <a:pPr lvl="2"/>
            <a:r>
              <a:rPr lang="nb-NO" dirty="0"/>
              <a:t>A </a:t>
            </a:r>
            <a:r>
              <a:rPr lang="nb-NO" dirty="0" err="1"/>
              <a:t>space</a:t>
            </a:r>
            <a:r>
              <a:rPr lang="nb-NO" dirty="0"/>
              <a:t> for </a:t>
            </a:r>
            <a:r>
              <a:rPr lang="nb-NO" dirty="0" err="1"/>
              <a:t>technological</a:t>
            </a:r>
            <a:r>
              <a:rPr lang="nb-NO" dirty="0"/>
              <a:t> </a:t>
            </a:r>
            <a:r>
              <a:rPr lang="nb-NO" dirty="0" err="1"/>
              <a:t>experimentation</a:t>
            </a:r>
            <a:r>
              <a:rPr lang="nb-NO" dirty="0"/>
              <a:t> and </a:t>
            </a:r>
            <a:r>
              <a:rPr lang="nb-NO" dirty="0" err="1"/>
              <a:t>learning</a:t>
            </a:r>
            <a:r>
              <a:rPr lang="nb-NO" dirty="0"/>
              <a:t>.</a:t>
            </a:r>
          </a:p>
          <a:p>
            <a:pPr marL="457200" lvl="1" indent="0">
              <a:buNone/>
            </a:pPr>
            <a:endParaRPr lang="nb-NO" dirty="0"/>
          </a:p>
          <a:p>
            <a:r>
              <a:rPr lang="nb-NO" sz="2600" dirty="0"/>
              <a:t>Department </a:t>
            </a:r>
            <a:r>
              <a:rPr lang="nb-NO" sz="2600" dirty="0" err="1"/>
              <a:t>of</a:t>
            </a:r>
            <a:r>
              <a:rPr lang="nb-NO" sz="2600" dirty="0"/>
              <a:t> Engineering</a:t>
            </a:r>
          </a:p>
          <a:p>
            <a:pPr marL="457200" lvl="1" indent="0">
              <a:buNone/>
            </a:pPr>
            <a:br>
              <a:rPr lang="nb-NO" dirty="0"/>
            </a:br>
            <a:endParaRPr lang="nb-NO" dirty="0"/>
          </a:p>
          <a:p>
            <a:pPr lvl="0"/>
            <a:r>
              <a:rPr lang="nb-NO" sz="2600" dirty="0"/>
              <a:t>Department </a:t>
            </a:r>
            <a:r>
              <a:rPr lang="nb-NO" sz="2600" dirty="0" err="1"/>
              <a:t>of</a:t>
            </a:r>
            <a:r>
              <a:rPr lang="nb-NO" sz="2600" dirty="0"/>
              <a:t> </a:t>
            </a:r>
            <a:r>
              <a:rPr lang="nb-NO" sz="2600" dirty="0" err="1"/>
              <a:t>Economics</a:t>
            </a:r>
            <a:r>
              <a:rPr lang="nb-NO" sz="2600" dirty="0"/>
              <a:t>, </a:t>
            </a:r>
            <a:r>
              <a:rPr lang="nb-NO" sz="2600" dirty="0" err="1"/>
              <a:t>Innovation</a:t>
            </a:r>
            <a:r>
              <a:rPr lang="nb-NO" sz="2600" dirty="0"/>
              <a:t> and </a:t>
            </a:r>
            <a:r>
              <a:rPr lang="nb-NO" sz="2600" dirty="0" err="1"/>
              <a:t>Society</a:t>
            </a:r>
            <a:endParaRPr lang="nb-NO" sz="2600" dirty="0"/>
          </a:p>
        </p:txBody>
      </p:sp>
      <p:pic>
        <p:nvPicPr>
          <p:cNvPr id="4" name="Bilde 3" descr="Et bilde som inneholder klær, person, innendørs, vegg&#10;&#10;KI-generert innhold kan være feil.">
            <a:extLst>
              <a:ext uri="{FF2B5EF4-FFF2-40B4-BE49-F238E27FC236}">
                <a16:creationId xmlns:a16="http://schemas.microsoft.com/office/drawing/2014/main" id="{A6910EED-6459-D2C3-FD7D-38AB25F127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518" r="8351"/>
          <a:stretch>
            <a:fillRect/>
          </a:stretch>
        </p:blipFill>
        <p:spPr>
          <a:xfrm>
            <a:off x="6049993" y="1702278"/>
            <a:ext cx="2878347" cy="230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8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Teacher</a:t>
            </a:r>
            <a:r>
              <a:rPr lang="nb-NO" dirty="0"/>
              <a:t> </a:t>
            </a:r>
            <a:r>
              <a:rPr lang="nb-NO" dirty="0" err="1"/>
              <a:t>Education</a:t>
            </a:r>
            <a:r>
              <a:rPr lang="nb-NO" dirty="0"/>
              <a:t> and Languages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12</a:t>
            </a:fld>
            <a:endParaRPr lang="nb-NO"/>
          </a:p>
        </p:txBody>
      </p:sp>
      <p:sp>
        <p:nvSpPr>
          <p:cNvPr id="11" name="Plassholder for innhold 6"/>
          <p:cNvSpPr>
            <a:spLocks noGrp="1"/>
          </p:cNvSpPr>
          <p:nvPr>
            <p:ph idx="1"/>
          </p:nvPr>
        </p:nvSpPr>
        <p:spPr>
          <a:xfrm>
            <a:off x="457199" y="1208598"/>
            <a:ext cx="5307497" cy="3558665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nb-NO" sz="2200" dirty="0"/>
              <a:t>Department </a:t>
            </a:r>
            <a:r>
              <a:rPr lang="nb-NO" sz="2200" dirty="0" err="1"/>
              <a:t>of</a:t>
            </a:r>
            <a:r>
              <a:rPr lang="nb-NO" sz="2200" dirty="0"/>
              <a:t> Languages, </a:t>
            </a:r>
            <a:r>
              <a:rPr lang="nb-NO" sz="2200" dirty="0" err="1"/>
              <a:t>Literature</a:t>
            </a:r>
            <a:r>
              <a:rPr lang="nb-NO" sz="2200" dirty="0"/>
              <a:t> and </a:t>
            </a:r>
            <a:r>
              <a:rPr lang="nb-NO" sz="2200" dirty="0" err="1"/>
              <a:t>Culture</a:t>
            </a:r>
            <a:br>
              <a:rPr lang="nb-NO" sz="2200" dirty="0"/>
            </a:br>
            <a:endParaRPr lang="nb-NO" sz="2200" dirty="0"/>
          </a:p>
          <a:p>
            <a:pPr lvl="0">
              <a:lnSpc>
                <a:spcPct val="90000"/>
              </a:lnSpc>
            </a:pPr>
            <a:r>
              <a:rPr lang="nb-NO" sz="2200" dirty="0"/>
              <a:t>Department </a:t>
            </a:r>
            <a:r>
              <a:rPr lang="nb-NO" sz="2200" dirty="0" err="1"/>
              <a:t>of</a:t>
            </a:r>
            <a:r>
              <a:rPr lang="nb-NO" sz="2200" dirty="0"/>
              <a:t> </a:t>
            </a:r>
            <a:r>
              <a:rPr lang="nb-NO" sz="2200" dirty="0" err="1"/>
              <a:t>Education</a:t>
            </a:r>
            <a:r>
              <a:rPr lang="nb-NO" sz="2200" dirty="0"/>
              <a:t>, ICT and </a:t>
            </a:r>
            <a:r>
              <a:rPr lang="nb-NO" sz="2200" dirty="0" err="1"/>
              <a:t>LEarning</a:t>
            </a:r>
            <a:br>
              <a:rPr lang="nb-NO" sz="2200" dirty="0"/>
            </a:br>
            <a:endParaRPr lang="nb-NO" sz="2200" dirty="0"/>
          </a:p>
          <a:p>
            <a:pPr lvl="0">
              <a:lnSpc>
                <a:spcPct val="90000"/>
              </a:lnSpc>
            </a:pPr>
            <a:r>
              <a:rPr lang="nb-NO" sz="2200" dirty="0"/>
              <a:t>Department </a:t>
            </a:r>
            <a:r>
              <a:rPr lang="nb-NO" sz="2200" dirty="0" err="1"/>
              <a:t>of</a:t>
            </a:r>
            <a:r>
              <a:rPr lang="nb-NO" sz="2200" dirty="0"/>
              <a:t> Natural Sciences, </a:t>
            </a:r>
            <a:r>
              <a:rPr lang="nb-NO" sz="2200" dirty="0" err="1"/>
              <a:t>Practical-Aesthetic</a:t>
            </a:r>
            <a:r>
              <a:rPr lang="nb-NO" sz="2200" dirty="0"/>
              <a:t>, </a:t>
            </a:r>
            <a:r>
              <a:rPr lang="nb-NO" sz="2200" dirty="0" err="1"/>
              <a:t>Social</a:t>
            </a:r>
            <a:r>
              <a:rPr lang="nb-NO" sz="2200" dirty="0"/>
              <a:t> and </a:t>
            </a:r>
            <a:r>
              <a:rPr lang="nb-NO" sz="2200" dirty="0" err="1"/>
              <a:t>Religious</a:t>
            </a:r>
            <a:r>
              <a:rPr lang="nb-NO" sz="2200" dirty="0"/>
              <a:t> Studies. </a:t>
            </a:r>
            <a:br>
              <a:rPr lang="nb-NO" sz="2200" dirty="0"/>
            </a:br>
            <a:endParaRPr lang="nb-NO" sz="2200" dirty="0"/>
          </a:p>
          <a:p>
            <a:pPr>
              <a:lnSpc>
                <a:spcPct val="90000"/>
              </a:lnSpc>
            </a:pPr>
            <a:r>
              <a:rPr lang="nb-NO" sz="2200" dirty="0"/>
              <a:t>Norwegian National Centre for English and </a:t>
            </a:r>
            <a:r>
              <a:rPr lang="nb-NO" sz="2200" dirty="0" err="1"/>
              <a:t>other</a:t>
            </a:r>
            <a:r>
              <a:rPr lang="nb-NO" sz="2200" dirty="0"/>
              <a:t> Foreign Languages in </a:t>
            </a:r>
            <a:r>
              <a:rPr lang="nb-NO" sz="2200" dirty="0" err="1"/>
              <a:t>Education</a:t>
            </a:r>
            <a:endParaRPr lang="nb-NO" sz="2200" dirty="0"/>
          </a:p>
        </p:txBody>
      </p:sp>
      <p:pic>
        <p:nvPicPr>
          <p:cNvPr id="7" name="Bilde 6" descr="Et bilde som inneholder klær, innendørs, vegg, person&#10;&#10;KI-generert innhold kan være feil.">
            <a:extLst>
              <a:ext uri="{FF2B5EF4-FFF2-40B4-BE49-F238E27FC236}">
                <a16:creationId xmlns:a16="http://schemas.microsoft.com/office/drawing/2014/main" id="{073B0DE4-8E1D-4F83-E38F-3DC7B23FB9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24" t="12404" r="12403" b="5571"/>
          <a:stretch>
            <a:fillRect/>
          </a:stretch>
        </p:blipFill>
        <p:spPr>
          <a:xfrm>
            <a:off x="5865962" y="1710337"/>
            <a:ext cx="3184012" cy="223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82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AC196-982F-FE1C-55A9-05BAEAF68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88EFED7-4ECD-F6D2-A590-BC8953E51D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96F317A-88A0-9C00-4DC2-DB66B2FB1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0363FBB-BDBB-1933-728D-406AB2EF3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13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803CB96C-BDBA-AD9E-8742-3DFFEBDFE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32" y="761999"/>
            <a:ext cx="6075947" cy="3215106"/>
          </a:xfrm>
        </p:spPr>
        <p:txBody>
          <a:bodyPr/>
          <a:lstStyle/>
          <a:p>
            <a:r>
              <a:rPr lang="nb-NO" dirty="0" err="1"/>
              <a:t>Study</a:t>
            </a:r>
            <a:r>
              <a:rPr lang="nb-NO" dirty="0"/>
              <a:t> Programs</a:t>
            </a:r>
            <a:br>
              <a:rPr lang="nb-NO" dirty="0"/>
            </a:b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427354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Information </a:t>
            </a:r>
            <a:r>
              <a:rPr lang="nb-NO" dirty="0" err="1"/>
              <a:t>technology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68957" cy="3394472"/>
          </a:xfrm>
        </p:spPr>
        <p:txBody>
          <a:bodyPr>
            <a:normAutofit/>
          </a:bodyPr>
          <a:lstStyle/>
          <a:p>
            <a:pPr marL="0" lvl="0" indent="0" fontAlgn="base">
              <a:spcAft>
                <a:spcPct val="0"/>
              </a:spcAft>
              <a:buNone/>
            </a:pPr>
            <a:r>
              <a:rPr lang="nb-NO" sz="1600" dirty="0" err="1"/>
              <a:t>Master’s</a:t>
            </a:r>
            <a:r>
              <a:rPr lang="nb-NO" sz="1600" dirty="0"/>
              <a:t> </a:t>
            </a:r>
            <a:r>
              <a:rPr lang="nb-NO" sz="1600" dirty="0" err="1"/>
              <a:t>Degree</a:t>
            </a:r>
            <a:r>
              <a:rPr lang="nb-NO" sz="1600" dirty="0"/>
              <a:t>: </a:t>
            </a:r>
          </a:p>
          <a:p>
            <a:pPr lvl="1" fontAlgn="base">
              <a:spcAft>
                <a:spcPct val="0"/>
              </a:spcAft>
            </a:pPr>
            <a:r>
              <a:rPr lang="nb-NO" sz="1600" dirty="0">
                <a:solidFill>
                  <a:srgbClr val="262626"/>
                </a:solidFill>
                <a:latin typeface="Source Sans Pro" panose="020B0503030403020204" pitchFamily="34" charset="0"/>
                <a:ea typeface="ＭＳ Ｐゴシック" charset="0"/>
              </a:rPr>
              <a:t>Master in Applied Computer Science</a:t>
            </a:r>
          </a:p>
          <a:p>
            <a:pPr marL="0" lvl="0" indent="0" fontAlgn="base">
              <a:spcAft>
                <a:spcPct val="0"/>
              </a:spcAft>
              <a:buNone/>
            </a:pPr>
            <a:endParaRPr lang="nb-NO" sz="1600" dirty="0">
              <a:solidFill>
                <a:srgbClr val="262626"/>
              </a:solidFill>
              <a:latin typeface="Source Sans Pro" panose="020B0503030403020204" pitchFamily="34" charset="0"/>
              <a:ea typeface="ＭＳ Ｐゴシック" charset="0"/>
            </a:endParaRPr>
          </a:p>
          <a:p>
            <a:pPr marL="457200" lvl="1" indent="0">
              <a:buNone/>
            </a:pP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14</a:t>
            </a:fld>
            <a:endParaRPr lang="nb-NO"/>
          </a:p>
        </p:txBody>
      </p:sp>
      <p:pic>
        <p:nvPicPr>
          <p:cNvPr id="5" name="Bilde 4" descr="Et bilde som inneholder person, computer, klær, datamaskin&#10;&#10;KI-generert innhold kan være feil.">
            <a:extLst>
              <a:ext uri="{FF2B5EF4-FFF2-40B4-BE49-F238E27FC236}">
                <a16:creationId xmlns:a16="http://schemas.microsoft.com/office/drawing/2014/main" id="{F111D74B-C9D3-CA24-6D30-DB8E18C18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36" b="15236"/>
          <a:stretch>
            <a:fillRect/>
          </a:stretch>
        </p:blipFill>
        <p:spPr>
          <a:xfrm>
            <a:off x="6243056" y="902367"/>
            <a:ext cx="2465365" cy="3517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08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Engineering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15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7199" y="1221077"/>
            <a:ext cx="4921925" cy="351031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Master’s</a:t>
            </a:r>
            <a:r>
              <a:rPr lang="nn-NO" sz="1600" dirty="0">
                <a:latin typeface="Source Sans Pro" panose="020B0503030403020204" pitchFamily="34" charset="0"/>
              </a:rPr>
              <a:t> </a:t>
            </a:r>
            <a:r>
              <a:rPr lang="nn-NO" sz="1600" dirty="0" err="1">
                <a:latin typeface="Source Sans Pro" panose="020B0503030403020204" pitchFamily="34" charset="0"/>
              </a:rPr>
              <a:t>Degree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n-NO" sz="1600" dirty="0">
                <a:latin typeface="Source Sans Pro" panose="020B0503030403020204" pitchFamily="34" charset="0"/>
              </a:rPr>
              <a:t>Master in Green Energy Technology</a:t>
            </a:r>
          </a:p>
        </p:txBody>
      </p:sp>
      <p:pic>
        <p:nvPicPr>
          <p:cNvPr id="3" name="Bilde 2" descr="Et bilde som inneholder innendørs, person, møbler, Kontorbygning&#10;&#10;KI-generert innhold kan være feil.">
            <a:extLst>
              <a:ext uri="{FF2B5EF4-FFF2-40B4-BE49-F238E27FC236}">
                <a16:creationId xmlns:a16="http://schemas.microsoft.com/office/drawing/2014/main" id="{3469FC8D-8B9D-51DD-0BDD-A0B263364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561" y="818769"/>
            <a:ext cx="2402435" cy="3603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nb-NO" sz="2500" dirty="0" err="1">
                <a:latin typeface="Source Sans Pro" panose="020B0503030403020204" pitchFamily="34" charset="0"/>
              </a:rPr>
              <a:t>Economics</a:t>
            </a:r>
            <a:r>
              <a:rPr lang="nb-NO" sz="2500">
                <a:latin typeface="Source Sans Pro" panose="020B0503030403020204" pitchFamily="34" charset="0"/>
              </a:rPr>
              <a:t>, Administration </a:t>
            </a:r>
            <a:r>
              <a:rPr lang="nb-NO" sz="2500" dirty="0">
                <a:latin typeface="Source Sans Pro" panose="020B0503030403020204" pitchFamily="34" charset="0"/>
              </a:rPr>
              <a:t>and </a:t>
            </a:r>
            <a:r>
              <a:rPr lang="nb-NO" sz="2500" dirty="0" err="1">
                <a:latin typeface="Source Sans Pro" panose="020B0503030403020204" pitchFamily="34" charset="0"/>
              </a:rPr>
              <a:t>Leadership</a:t>
            </a:r>
            <a:endParaRPr lang="nb-NO" sz="2500" dirty="0">
              <a:latin typeface="Source Sans Pro" panose="020B0503030403020204" pitchFamily="34" charset="0"/>
            </a:endParaRP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16</a:t>
            </a:fld>
            <a:endParaRPr lang="nb-NO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61966" y="1217092"/>
            <a:ext cx="3554328" cy="311636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600" dirty="0">
                <a:latin typeface="Source Sans Pro" panose="020B0503030403020204" pitchFamily="34" charset="0"/>
              </a:rPr>
              <a:t>Bachelor</a:t>
            </a:r>
            <a:r>
              <a:rPr lang="nn-NO" sz="1600" dirty="0">
                <a:latin typeface="Source Sans Pro" panose="020B0503030403020204" pitchFamily="34" charset="0"/>
              </a:rPr>
              <a:t>’s </a:t>
            </a:r>
            <a:r>
              <a:rPr lang="nb-NO" sz="1600" dirty="0" err="1">
                <a:latin typeface="Source Sans Pro" panose="020B0503030403020204" pitchFamily="34" charset="0"/>
              </a:rPr>
              <a:t>Degree</a:t>
            </a:r>
            <a:endParaRPr lang="nb-NO" sz="1600" dirty="0">
              <a:latin typeface="Source Sans Pro" panose="020B0503030403020204" pitchFamily="34" charset="0"/>
            </a:endParaRP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Accounting</a:t>
            </a:r>
          </a:p>
          <a:p>
            <a:pPr lvl="1"/>
            <a:r>
              <a:rPr lang="nb-NO" sz="1600" dirty="0" err="1">
                <a:latin typeface="Source Sans Pro" panose="020B0503030403020204" pitchFamily="34" charset="0"/>
              </a:rPr>
              <a:t>Economics</a:t>
            </a:r>
            <a:r>
              <a:rPr lang="nb-NO" sz="1600" dirty="0">
                <a:latin typeface="Source Sans Pro" panose="020B0503030403020204" pitchFamily="34" charset="0"/>
              </a:rPr>
              <a:t> and Administration</a:t>
            </a:r>
          </a:p>
          <a:p>
            <a:pPr marL="0" indent="0">
              <a:buNone/>
            </a:pPr>
            <a:endParaRPr lang="nb-NO" sz="1600" dirty="0">
              <a:latin typeface="Source Sans Pro" panose="020B0503030403020204" pitchFamily="34" charset="0"/>
            </a:endParaRPr>
          </a:p>
          <a:p>
            <a:pPr marL="0" indent="0">
              <a:buNone/>
            </a:pPr>
            <a:r>
              <a:rPr lang="nn-NO" sz="1600" dirty="0" err="1">
                <a:latin typeface="Source Sans Pro" panose="020B0503030403020204" pitchFamily="34" charset="0"/>
              </a:rPr>
              <a:t>Master’s</a:t>
            </a:r>
            <a:r>
              <a:rPr lang="nn-NO" sz="1600" dirty="0">
                <a:latin typeface="Source Sans Pro" panose="020B0503030403020204" pitchFamily="34" charset="0"/>
              </a:rPr>
              <a:t> </a:t>
            </a:r>
            <a:r>
              <a:rPr lang="nn-NO" sz="1600" dirty="0" err="1">
                <a:latin typeface="Source Sans Pro" panose="020B0503030403020204" pitchFamily="34" charset="0"/>
              </a:rPr>
              <a:t>Degree</a:t>
            </a:r>
            <a:endParaRPr lang="nn-NO" sz="1600" dirty="0">
              <a:latin typeface="Source Sans Pro" panose="020B0503030403020204" pitchFamily="34" charset="0"/>
            </a:endParaRPr>
          </a:p>
          <a:p>
            <a:pPr lvl="1"/>
            <a:r>
              <a:rPr lang="nb-NO" sz="1600" dirty="0">
                <a:latin typeface="Source Sans Pro" panose="020B0503030403020204" pitchFamily="34" charset="0"/>
              </a:rPr>
              <a:t>Organization and </a:t>
            </a:r>
            <a:r>
              <a:rPr lang="nb-NO" sz="1600" dirty="0" err="1">
                <a:latin typeface="Source Sans Pro" panose="020B0503030403020204" pitchFamily="34" charset="0"/>
              </a:rPr>
              <a:t>Leadership</a:t>
            </a:r>
            <a:endParaRPr lang="nb-NO" sz="1600" dirty="0">
              <a:latin typeface="Source Sans Pro" panose="020B0503030403020204" pitchFamily="34" charset="0"/>
            </a:endParaRPr>
          </a:p>
          <a:p>
            <a:pPr marL="342900" lvl="1" indent="0">
              <a:buNone/>
            </a:pPr>
            <a:endParaRPr lang="nb-NO" sz="1350" dirty="0">
              <a:latin typeface="Arial" charset="0"/>
            </a:endParaRPr>
          </a:p>
        </p:txBody>
      </p:sp>
      <p:pic>
        <p:nvPicPr>
          <p:cNvPr id="3" name="Bilde 2" descr="Et bilde som inneholder bokhylle, klær, person, bibliotek&#10;&#10;KI-generert innhold kan være feil.">
            <a:extLst>
              <a:ext uri="{FF2B5EF4-FFF2-40B4-BE49-F238E27FC236}">
                <a16:creationId xmlns:a16="http://schemas.microsoft.com/office/drawing/2014/main" id="{6AF31A90-F572-D2E0-A4DD-F371BE7F2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248" y="1307745"/>
            <a:ext cx="4244106" cy="28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3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90B7A-3952-F995-1503-898080710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2258D547-FD25-42D3-0B41-7C6B9D4C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PhD</a:t>
            </a:r>
            <a:r>
              <a:rPr lang="nb-NO" dirty="0"/>
              <a:t> </a:t>
            </a:r>
            <a:r>
              <a:rPr lang="nb-NO" dirty="0" err="1"/>
              <a:t>programme</a:t>
            </a:r>
            <a:endParaRPr lang="nb-NO" dirty="0"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CC029484-2D72-8367-E710-226705B2E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56C60BEF-0721-B575-112B-48C16F23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A88382F7-E787-B98D-C4FD-132C191EA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17</a:t>
            </a:fld>
            <a:endParaRPr lang="nb-NO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D32F0C67-B6DF-E165-E163-AD61FF84B90C}"/>
              </a:ext>
            </a:extLst>
          </p:cNvPr>
          <p:cNvSpPr txBox="1">
            <a:spLocks noChangeArrowheads="1"/>
          </p:cNvSpPr>
          <p:nvPr/>
        </p:nvSpPr>
        <p:spPr>
          <a:xfrm>
            <a:off x="485819" y="1153485"/>
            <a:ext cx="3554328" cy="34026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2000" kern="1200">
                <a:solidFill>
                  <a:srgbClr val="262626"/>
                </a:solidFill>
                <a:latin typeface="Arial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6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Tx/>
              <a:buBlip>
                <a:blip r:embed="rId2"/>
              </a:buBlip>
              <a:defRPr sz="1400" kern="1200">
                <a:solidFill>
                  <a:srgbClr val="262626"/>
                </a:solidFill>
                <a:latin typeface="Arial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Blip>
                <a:blip r:embed="rId3"/>
              </a:buBlip>
            </a:pPr>
            <a:r>
              <a:rPr lang="nb-NO" i="1" dirty="0" err="1"/>
              <a:t>Digitalisation</a:t>
            </a:r>
            <a:r>
              <a:rPr lang="nb-NO" i="1" dirty="0"/>
              <a:t> and </a:t>
            </a:r>
            <a:r>
              <a:rPr lang="nb-NO" i="1" dirty="0" err="1"/>
              <a:t>Society</a:t>
            </a:r>
            <a:endParaRPr lang="nb-NO" dirty="0">
              <a:solidFill>
                <a:schemeClr val="tx1"/>
              </a:solidFill>
              <a:latin typeface="Source Sans Pro"/>
              <a:ea typeface="+mn-ea"/>
              <a:cs typeface="+mn-cs"/>
            </a:endParaRPr>
          </a:p>
        </p:txBody>
      </p:sp>
      <p:pic>
        <p:nvPicPr>
          <p:cNvPr id="3" name="Bilde 2" descr="Et bilde som inneholder klær, innendørs, person, bibliotek&#10;&#10;KI-generert innhold kan være feil.">
            <a:extLst>
              <a:ext uri="{FF2B5EF4-FFF2-40B4-BE49-F238E27FC236}">
                <a16:creationId xmlns:a16="http://schemas.microsoft.com/office/drawing/2014/main" id="{0D7213BD-4064-CC1A-271C-7A5C1528F4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106" r="12577"/>
          <a:stretch>
            <a:fillRect/>
          </a:stretch>
        </p:blipFill>
        <p:spPr>
          <a:xfrm>
            <a:off x="6016379" y="902367"/>
            <a:ext cx="2863258" cy="311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05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09018-D32D-4D4F-0FA9-683920BFF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B947366C-860D-A4C4-5500-C7F333E7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E71003D-151F-C892-464D-117464B7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884EE26-DF85-9784-2C6D-8FEC0EA48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18</a:t>
            </a:fld>
            <a:endParaRPr lang="nb-NO"/>
          </a:p>
        </p:txBody>
      </p:sp>
      <p:sp>
        <p:nvSpPr>
          <p:cNvPr id="8" name="Tittel 5">
            <a:extLst>
              <a:ext uri="{FF2B5EF4-FFF2-40B4-BE49-F238E27FC236}">
                <a16:creationId xmlns:a16="http://schemas.microsoft.com/office/drawing/2014/main" id="{BBECAAE7-4790-1059-9223-AEFD9D3D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1999"/>
            <a:ext cx="9144000" cy="3215106"/>
          </a:xfrm>
        </p:spPr>
        <p:txBody>
          <a:bodyPr/>
          <a:lstStyle/>
          <a:p>
            <a:r>
              <a:rPr lang="nb-NO" dirty="0"/>
              <a:t>Research and Development</a:t>
            </a:r>
          </a:p>
        </p:txBody>
      </p:sp>
    </p:spTree>
    <p:extLst>
      <p:ext uri="{BB962C8B-B14F-4D97-AF65-F5344CB8AC3E}">
        <p14:creationId xmlns:p14="http://schemas.microsoft.com/office/powerpoint/2010/main" val="4288943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Research Focus Areas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nb-NO" dirty="0"/>
              <a:t>The Digital Society (DDS)</a:t>
            </a:r>
          </a:p>
          <a:p>
            <a:pPr lvl="2"/>
            <a:r>
              <a:rPr lang="nb-NO" dirty="0" err="1"/>
              <a:t>Interdisciplinary</a:t>
            </a:r>
            <a:r>
              <a:rPr lang="nb-NO" dirty="0"/>
              <a:t> </a:t>
            </a:r>
            <a:r>
              <a:rPr lang="nb-NO" dirty="0" err="1"/>
              <a:t>collaboration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four</a:t>
            </a:r>
            <a:r>
              <a:rPr lang="nb-NO" dirty="0"/>
              <a:t> sub-areas: </a:t>
            </a:r>
            <a:r>
              <a:rPr lang="nb-NO" dirty="0" err="1"/>
              <a:t>DigiTech</a:t>
            </a:r>
            <a:r>
              <a:rPr lang="nb-NO" dirty="0"/>
              <a:t>, </a:t>
            </a:r>
            <a:r>
              <a:rPr lang="nb-NO" dirty="0" err="1"/>
              <a:t>DigiWork</a:t>
            </a:r>
            <a:r>
              <a:rPr lang="nb-NO" dirty="0"/>
              <a:t>, </a:t>
            </a:r>
            <a:r>
              <a:rPr lang="nb-NO" dirty="0" err="1"/>
              <a:t>DigiHealth</a:t>
            </a:r>
            <a:r>
              <a:rPr lang="nb-NO" dirty="0"/>
              <a:t>, </a:t>
            </a:r>
            <a:r>
              <a:rPr lang="nb-NO" dirty="0" err="1"/>
              <a:t>DigiLearn</a:t>
            </a:r>
            <a:r>
              <a:rPr lang="nb-NO" dirty="0"/>
              <a:t>.</a:t>
            </a:r>
          </a:p>
          <a:p>
            <a:pPr lvl="1"/>
            <a:r>
              <a:rPr lang="nb-NO" dirty="0"/>
              <a:t>Language in </a:t>
            </a:r>
            <a:r>
              <a:rPr lang="nb-NO" dirty="0" err="1"/>
              <a:t>Education</a:t>
            </a:r>
            <a:endParaRPr lang="nb-NO" dirty="0"/>
          </a:p>
          <a:p>
            <a:pPr lvl="2"/>
            <a:r>
              <a:rPr lang="nb-NO" dirty="0"/>
              <a:t>A </a:t>
            </a:r>
            <a:r>
              <a:rPr lang="nb-NO" dirty="0" err="1"/>
              <a:t>collaboration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departments</a:t>
            </a:r>
            <a:r>
              <a:rPr lang="nb-NO" dirty="0"/>
              <a:t> and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/>
              <a:t>center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30.03.2026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067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839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Tittel og innholdsside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0CFBD1-A90E-2B49-A4E2-2A2CB6DE21D0}" type="datetime1">
              <a:rPr lang="nb-NO" smtClean="0"/>
              <a:t>30.03.2026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2984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F15A11-5683-AF43-803C-E650076068A1}" type="datetime1">
              <a:rPr lang="nb-NO" smtClean="0"/>
              <a:t>30.03.2026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22</a:t>
            </a:fld>
            <a:endParaRPr lang="nb-NO"/>
          </a:p>
        </p:txBody>
      </p:sp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Kapittelside med plass til sentrert tittel</a:t>
            </a:r>
          </a:p>
        </p:txBody>
      </p:sp>
    </p:spTree>
    <p:extLst>
      <p:ext uri="{BB962C8B-B14F-4D97-AF65-F5344CB8AC3E}">
        <p14:creationId xmlns:p14="http://schemas.microsoft.com/office/powerpoint/2010/main" val="174403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Kapittelside med plass til sentrert tittel</a:t>
            </a:r>
          </a:p>
        </p:txBody>
      </p:sp>
    </p:spTree>
    <p:extLst>
      <p:ext uri="{BB962C8B-B14F-4D97-AF65-F5344CB8AC3E}">
        <p14:creationId xmlns:p14="http://schemas.microsoft.com/office/powerpoint/2010/main" val="1852172761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6EEB23351328C479196BED2E248D93E" ma:contentTypeVersion="16" ma:contentTypeDescription="Opprett et nytt dokument." ma:contentTypeScope="" ma:versionID="cfcdb4718290bf656d07ff4febf75d9f">
  <xsd:schema xmlns:xsd="http://www.w3.org/2001/XMLSchema" xmlns:xs="http://www.w3.org/2001/XMLSchema" xmlns:p="http://schemas.microsoft.com/office/2006/metadata/properties" xmlns:ns2="a2332ca4-9a93-42cf-9af3-8a625316d4cf" xmlns:ns3="14efccbb-2b06-4989-b982-50839aae4f6e" targetNamespace="http://schemas.microsoft.com/office/2006/metadata/properties" ma:root="true" ma:fieldsID="1ea09c3ffb7fa8abadba922e5fa72240" ns2:_="" ns3:_="">
    <xsd:import namespace="a2332ca4-9a93-42cf-9af3-8a625316d4cf"/>
    <xsd:import namespace="14efccbb-2b06-4989-b982-50839aae4f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332ca4-9a93-42cf-9af3-8a625316d4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316c1695-9168-4c1d-b0f6-1a14082804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efccbb-2b06-4989-b982-50839aae4f6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dcd587-bccd-4bc6-b3ac-5d2d5a6d955d}" ma:internalName="TaxCatchAll" ma:showField="CatchAllData" ma:web="14efccbb-2b06-4989-b982-50839aae4f6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efccbb-2b06-4989-b982-50839aae4f6e" xsi:nil="true"/>
    <lcf76f155ced4ddcb4097134ff3c332f xmlns="a2332ca4-9a93-42cf-9af3-8a625316d4c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D0EBD75-8E1C-48FC-9758-5998BD7A9B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0B9484-3E9B-41F7-BD95-24D7CDFEC877}"/>
</file>

<file path=customXml/itemProps3.xml><?xml version="1.0" encoding="utf-8"?>
<ds:datastoreItem xmlns:ds="http://schemas.openxmlformats.org/officeDocument/2006/customXml" ds:itemID="{850A1235-4F99-4957-98A9-279FBCDCAF1B}">
  <ds:schemaRefs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e84ae1cb-83da-46e9-90cf-a6223a3d62b4"/>
    <ds:schemaRef ds:uri="330e2b19-d22b-458d-836c-196ed8ef0578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HIOF-template-7.13.Presentasjonsmal-NOR-v.0.0.3.potx</Template>
  <TotalTime>6024</TotalTime>
  <Words>577</Words>
  <Application>Microsoft Macintosh PowerPoint</Application>
  <PresentationFormat>Skjermfremvisning (16:9)</PresentationFormat>
  <Paragraphs>160</Paragraphs>
  <Slides>23</Slides>
  <Notes>5</Notes>
  <HiddenSlides>0</HiddenSlides>
  <MMClips>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8" baseType="lpstr">
      <vt:lpstr>Arial</vt:lpstr>
      <vt:lpstr>Calibri</vt:lpstr>
      <vt:lpstr>Source Sans 3</vt:lpstr>
      <vt:lpstr>Source Sans Pro</vt:lpstr>
      <vt:lpstr>HIOF-template-7.13.Presentasjonsmal-NOR-v.0.0.3</vt:lpstr>
      <vt:lpstr>Presentation of Østfold University College</vt:lpstr>
      <vt:lpstr>About Østfold University College</vt:lpstr>
      <vt:lpstr>Where are the campuses?</vt:lpstr>
      <vt:lpstr>PowerPoint-presentasjon</vt:lpstr>
      <vt:lpstr>PowerPoint-presentasjon</vt:lpstr>
      <vt:lpstr>Board and Leadership</vt:lpstr>
      <vt:lpstr>PowerPoint-presentasjon</vt:lpstr>
      <vt:lpstr>Research and Development</vt:lpstr>
      <vt:lpstr>PowerPoint-presentasjon</vt:lpstr>
      <vt:lpstr>Faculty of Health, Welfare and Organization</vt:lpstr>
      <vt:lpstr>Faculty of Computer Science, Engineering and Economics</vt:lpstr>
      <vt:lpstr>Aculty of Teacher Education and Languages</vt:lpstr>
      <vt:lpstr>Study Programs </vt:lpstr>
      <vt:lpstr>Information technology</vt:lpstr>
      <vt:lpstr>Engineering</vt:lpstr>
      <vt:lpstr>Economics, Administration and Leadership</vt:lpstr>
      <vt:lpstr>PhD programme</vt:lpstr>
      <vt:lpstr>Research and Development</vt:lpstr>
      <vt:lpstr>Research Focus Areas</vt:lpstr>
      <vt:lpstr>PowerPoint-presentasjon</vt:lpstr>
      <vt:lpstr>Tittel og innholdsside</vt:lpstr>
      <vt:lpstr>Kapittelside med plass til sentrert tittel</vt:lpstr>
      <vt:lpstr>Kapittelside med plass til sentrert tittel</vt:lpstr>
    </vt:vector>
  </TitlesOfParts>
  <Manager/>
  <Company>The Pitch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HIOF-template-7.13.Presentasjonsmal</dc:title>
  <dc:subject/>
  <dc:creator>Karine Strand Andresen</dc:creator>
  <cp:keywords/>
  <dc:description/>
  <cp:lastModifiedBy>Ida-Marie Berntsen</cp:lastModifiedBy>
  <cp:revision>67</cp:revision>
  <dcterms:created xsi:type="dcterms:W3CDTF">2015-06-11T22:12:29Z</dcterms:created>
  <dcterms:modified xsi:type="dcterms:W3CDTF">2026-03-30T13:05:03Z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0x01010056EEB23351328C479196BED2E248D93E</vt:lpwstr>
  </property>
  <property fmtid="{D5CDD505-2E9C-101B-9397-08002B2CF9AE}" pid="3" name="MediaServiceImageTags">
    <vt:lpwstr/>
  </property>
</Properties>
</file>