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4"/>
  </p:sldMasterIdLst>
  <p:notesMasterIdLst>
    <p:notesMasterId r:id="rId32"/>
  </p:notesMasterIdLst>
  <p:handoutMasterIdLst>
    <p:handoutMasterId r:id="rId33"/>
  </p:handoutMasterIdLst>
  <p:sldIdLst>
    <p:sldId id="258" r:id="rId5"/>
    <p:sldId id="257" r:id="rId6"/>
    <p:sldId id="303" r:id="rId7"/>
    <p:sldId id="297" r:id="rId8"/>
    <p:sldId id="301" r:id="rId9"/>
    <p:sldId id="270" r:id="rId10"/>
    <p:sldId id="286" r:id="rId11"/>
    <p:sldId id="274" r:id="rId12"/>
    <p:sldId id="299" r:id="rId13"/>
    <p:sldId id="265" r:id="rId14"/>
    <p:sldId id="290" r:id="rId15"/>
    <p:sldId id="291" r:id="rId16"/>
    <p:sldId id="298" r:id="rId17"/>
    <p:sldId id="276" r:id="rId18"/>
    <p:sldId id="278" r:id="rId19"/>
    <p:sldId id="277" r:id="rId20"/>
    <p:sldId id="279" r:id="rId21"/>
    <p:sldId id="280" r:id="rId22"/>
    <p:sldId id="294" r:id="rId23"/>
    <p:sldId id="281" r:id="rId24"/>
    <p:sldId id="296" r:id="rId25"/>
    <p:sldId id="300" r:id="rId26"/>
    <p:sldId id="285" r:id="rId27"/>
    <p:sldId id="263" r:id="rId28"/>
    <p:sldId id="272" r:id="rId29"/>
    <p:sldId id="260" r:id="rId30"/>
    <p:sldId id="268" r:id="rId31"/>
  </p:sldIdLst>
  <p:sldSz cx="9144000" cy="5143500" type="screen16x9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F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00"/>
    <p:restoredTop sz="94589"/>
  </p:normalViewPr>
  <p:slideViewPr>
    <p:cSldViewPr snapToGrid="0">
      <p:cViewPr varScale="1">
        <p:scale>
          <a:sx n="160" d="100"/>
          <a:sy n="160" d="100"/>
        </p:scale>
        <p:origin x="368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15ACB-6D39-BD4E-B219-F3F80F4D5658}" type="datetimeFigureOut">
              <a:rPr lang="nb-NO" smtClean="0"/>
              <a:t>21.01.2026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3D036-F3E9-EE46-9B35-EC7759C2F5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61545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44867-3A3C-8F4F-AA72-C1B9EB729F72}" type="datetimeFigureOut">
              <a:rPr lang="nb-NO" smtClean="0"/>
              <a:t>21.01.2026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5C457E-F630-C147-B67D-734B6B1CD9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081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704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9482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7119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790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3697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21.01.2026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8523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44AB339-F0E1-A746-A0DD-B8B314440945}" type="datetime1">
              <a:rPr lang="nb-NO" smtClean="0"/>
              <a:t>21.01.2026</a:t>
            </a:fld>
            <a:endParaRPr lang="nb-NO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091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590699-1352-D148-B251-D7C28FB0B6CC}" type="datetime1">
              <a:rPr lang="nb-NO" smtClean="0"/>
              <a:t>21.01.2026</a:t>
            </a:fld>
            <a:endParaRPr lang="nb-NO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489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1FF5EF9-C484-D748-964B-06FC147FE0F7}" type="datetime1">
              <a:rPr lang="nb-NO" smtClean="0"/>
              <a:t>21.01.2026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194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E9DC53-2898-304E-8D88-1BB22CAC7760}" type="datetime1">
              <a:rPr lang="nb-NO" smtClean="0"/>
              <a:t>21.01.2026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634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1-Hexag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2000"/>
            <a:ext cx="6075947" cy="1998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439050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46D0C-2F8A-B642-A138-BA59C775D20D}" type="datetime1">
              <a:rPr lang="nb-NO" smtClean="0"/>
              <a:t>21.01.2026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7898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675105"/>
            <a:ext cx="4040188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675105"/>
            <a:ext cx="4041775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A204A-9A75-3C4C-BAD0-3FE6FE661701}" type="datetime1">
              <a:rPr lang="nb-NO" smtClean="0"/>
              <a:t>21.01.2026</a:t>
            </a:fld>
            <a:endParaRPr lang="nb-NO"/>
          </a:p>
        </p:txBody>
      </p:sp>
      <p:sp>
        <p:nvSpPr>
          <p:cNvPr id="10" name="Plassholder for bunn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1" name="Plassholder for lysbilde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4599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82955-BE7A-5C4C-84B8-41580681C190}" type="datetime1">
              <a:rPr lang="nb-NO" smtClean="0"/>
              <a:t>21.01.2026</a:t>
            </a:fld>
            <a:endParaRPr lang="nb-NO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3546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57B6-EDFB-B447-8B14-79CCE6E543ED}" type="datetime1">
              <a:rPr lang="nb-NO" smtClean="0"/>
              <a:t>21.01.2026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0449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0" y="100262"/>
            <a:ext cx="9144000" cy="4485105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her for å sette inn bilde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2B3D7-CAAD-CD4A-9ADE-B7023038E292}" type="datetime1">
              <a:rPr lang="nb-NO" smtClean="0"/>
              <a:t>21.01.2026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7453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71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467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697576" y="4768684"/>
            <a:ext cx="16844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Source Sans Pro"/>
              </a:defRPr>
            </a:lvl1pPr>
          </a:lstStyle>
          <a:p>
            <a:fld id="{301028B7-40B6-B141-A86D-F90DE572F70B}" type="datetime1">
              <a:rPr lang="nb-NO" smtClean="0"/>
              <a:t>21.01.2026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6835" y="4767263"/>
            <a:ext cx="592622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r>
              <a:rPr lang="nb-NO"/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381996" y="4767263"/>
            <a:ext cx="41174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Bilde 6" descr="logo-nor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309" y="33420"/>
            <a:ext cx="2648691" cy="732370"/>
          </a:xfrm>
          <a:prstGeom prst="rect">
            <a:avLst/>
          </a:prstGeom>
        </p:spPr>
      </p:pic>
      <p:pic>
        <p:nvPicPr>
          <p:cNvPr id="8" name="Bilde 7" descr="logo-nor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309" y="33420"/>
            <a:ext cx="2648691" cy="73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29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kern="1200" baseline="0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7"/>
        </a:buBlip>
        <a:defRPr sz="2400" kern="1200">
          <a:solidFill>
            <a:schemeClr val="tx1"/>
          </a:solidFill>
          <a:latin typeface="Source Sans Pro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17"/>
        </a:buBlip>
        <a:defRPr sz="2000" kern="1200">
          <a:solidFill>
            <a:schemeClr val="tx1"/>
          </a:solidFill>
          <a:latin typeface="Source Sans Pro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7"/>
        </a:buBlip>
        <a:defRPr sz="1800" kern="1200">
          <a:solidFill>
            <a:schemeClr val="tx1"/>
          </a:solidFill>
          <a:latin typeface="Source Sans Pro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7"/>
        </a:buBlip>
        <a:defRPr sz="1600" kern="1200">
          <a:solidFill>
            <a:schemeClr val="tx1"/>
          </a:solidFill>
          <a:latin typeface="Source Sans Pro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7"/>
        </a:buBlip>
        <a:defRPr sz="1400" kern="1200">
          <a:solidFill>
            <a:schemeClr val="tx1"/>
          </a:solidFill>
          <a:latin typeface="Source Sans Pro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Presentasjon av Høgskolen i Østfold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CEBE5A08-4597-EE48-8595-2652A3602EC3}" type="datetime1">
              <a:rPr lang="nb-NO" smtClean="0"/>
              <a:t>21.01.2026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9090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Kort om Høgskolen i Østfold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1" y="1129632"/>
            <a:ext cx="4292824" cy="3637631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nb-NO" dirty="0"/>
              <a:t>Over 100 studier i Halden og Fredrikstad. </a:t>
            </a:r>
          </a:p>
          <a:p>
            <a:r>
              <a:rPr lang="nb-NO" dirty="0"/>
              <a:t>Over 7100 ordinære studenter og </a:t>
            </a:r>
            <a:r>
              <a:rPr lang="nb-NO" dirty="0" err="1"/>
              <a:t>ca</a:t>
            </a:r>
            <a:r>
              <a:rPr lang="nb-NO" dirty="0"/>
              <a:t> 650 årsverk</a:t>
            </a:r>
            <a:endParaRPr lang="nb-NO" dirty="0">
              <a:ea typeface="Source Sans Pro"/>
            </a:endParaRPr>
          </a:p>
          <a:p>
            <a:pPr lvl="0"/>
            <a:r>
              <a:rPr lang="nb-NO" dirty="0"/>
              <a:t>Rektor høgskolens øverste leder</a:t>
            </a:r>
          </a:p>
          <a:p>
            <a:pPr lvl="0"/>
            <a:r>
              <a:rPr lang="nb-NO" dirty="0"/>
              <a:t>Satsingsområder innen forskning</a:t>
            </a:r>
          </a:p>
          <a:p>
            <a:pPr lvl="1"/>
            <a:r>
              <a:rPr lang="nb-NO" dirty="0"/>
              <a:t>Det digitale samfunn</a:t>
            </a:r>
          </a:p>
          <a:p>
            <a:pPr lvl="1"/>
            <a:r>
              <a:rPr lang="nb-NO" dirty="0"/>
              <a:t>Språk i opplæringen</a:t>
            </a:r>
            <a:br>
              <a:rPr lang="nb-NO" dirty="0"/>
            </a:br>
            <a:endParaRPr lang="nb-NO" dirty="0"/>
          </a:p>
          <a:p>
            <a:pPr lvl="0"/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FBD1-A90E-2B49-A4E2-2A2CB6DE21D0}" type="datetime1">
              <a:rPr lang="nb-NO" smtClean="0"/>
              <a:pPr/>
              <a:t>21.01.2026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2</a:t>
            </a:fld>
            <a:endParaRPr lang="nb-NO"/>
          </a:p>
        </p:txBody>
      </p:sp>
      <p:pic>
        <p:nvPicPr>
          <p:cNvPr id="3" name="Bilde 2" descr="Et bilde som inneholder utendørs, himmel, konstruksjon, sky&#10;&#10;KI-generert innhold kan være feil.">
            <a:extLst>
              <a:ext uri="{FF2B5EF4-FFF2-40B4-BE49-F238E27FC236}">
                <a16:creationId xmlns:a16="http://schemas.microsoft.com/office/drawing/2014/main" id="{92C6EA55-99DC-A3E9-5B7B-76FD61DCA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1493" y="675104"/>
            <a:ext cx="2869039" cy="1912693"/>
          </a:xfrm>
          <a:prstGeom prst="rect">
            <a:avLst/>
          </a:prstGeom>
        </p:spPr>
      </p:pic>
      <p:pic>
        <p:nvPicPr>
          <p:cNvPr id="5" name="Bilde 4" descr="Et bilde som inneholder utendørs, tre, himmel, gress&#10;&#10;KI-generert innhold kan være feil.">
            <a:extLst>
              <a:ext uri="{FF2B5EF4-FFF2-40B4-BE49-F238E27FC236}">
                <a16:creationId xmlns:a16="http://schemas.microsoft.com/office/drawing/2014/main" id="{CEE6E20F-8419-14F6-7BA4-DEAD9C1C1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1493" y="2754576"/>
            <a:ext cx="2869039" cy="191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169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83D-8761-4696-657E-C81AB7A39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481E002A-C3E4-F941-8E51-A4FE0CCEF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973" y="1200151"/>
            <a:ext cx="3775899" cy="3394472"/>
          </a:xfrm>
        </p:spPr>
        <p:txBody>
          <a:bodyPr>
            <a:normAutofit/>
          </a:bodyPr>
          <a:lstStyle/>
          <a:p>
            <a:pPr lvl="0"/>
            <a:endParaRPr lang="nb-NO" sz="1600" dirty="0">
              <a:latin typeface="Source Sans 3" panose="020B0303030403020204" pitchFamily="34" charset="0"/>
            </a:endParaRPr>
          </a:p>
          <a:p>
            <a:pPr lvl="0"/>
            <a:r>
              <a:rPr lang="nb-NO" sz="1600" dirty="0">
                <a:latin typeface="Source Sans 3" panose="020B0303030403020204" pitchFamily="34" charset="0"/>
              </a:rPr>
              <a:t>Campus Fredrikstad</a:t>
            </a:r>
          </a:p>
          <a:p>
            <a:pPr lvl="1"/>
            <a:r>
              <a:rPr lang="nb-NO" sz="1200" dirty="0">
                <a:latin typeface="Source Sans 3" panose="020B0303030403020204" pitchFamily="34" charset="0"/>
              </a:rPr>
              <a:t>1 time fra Oslo</a:t>
            </a:r>
          </a:p>
          <a:p>
            <a:pPr lvl="1"/>
            <a:r>
              <a:rPr lang="nb-NO" sz="1200" dirty="0">
                <a:latin typeface="Source Sans 3" panose="020B0303030403020204" pitchFamily="34" charset="0"/>
              </a:rPr>
              <a:t>30 min fra Sverige</a:t>
            </a:r>
          </a:p>
          <a:p>
            <a:pPr marL="457200" lvl="1" indent="0">
              <a:buNone/>
            </a:pPr>
            <a:endParaRPr lang="nb-NO" sz="1200" dirty="0">
              <a:latin typeface="Source Sans 3" panose="020B0303030403020204" pitchFamily="34" charset="0"/>
            </a:endParaRPr>
          </a:p>
          <a:p>
            <a:pPr marL="457200" lvl="1" indent="0">
              <a:buNone/>
            </a:pPr>
            <a:endParaRPr lang="nb-NO" sz="1200" dirty="0">
              <a:latin typeface="Source Sans 3" panose="020B0303030403020204" pitchFamily="34" charset="0"/>
            </a:endParaRPr>
          </a:p>
          <a:p>
            <a:pPr marL="457200" lvl="1" indent="0">
              <a:buNone/>
            </a:pPr>
            <a:endParaRPr lang="nb-NO" sz="1200" dirty="0">
              <a:latin typeface="Source Sans 3" panose="020B0303030403020204" pitchFamily="34" charset="0"/>
            </a:endParaRPr>
          </a:p>
          <a:p>
            <a:pPr marL="457200" lvl="1" indent="0">
              <a:buNone/>
            </a:pPr>
            <a:endParaRPr lang="nb-NO" sz="1200" dirty="0">
              <a:latin typeface="Source Sans 3" panose="020B0303030403020204" pitchFamily="34" charset="0"/>
            </a:endParaRPr>
          </a:p>
          <a:p>
            <a:pPr lvl="0"/>
            <a:endParaRPr lang="nb-NO" sz="1600" dirty="0">
              <a:latin typeface="Source Sans 3" panose="020B0303030403020204" pitchFamily="34" charset="0"/>
            </a:endParaRPr>
          </a:p>
          <a:p>
            <a:pPr lvl="0"/>
            <a:r>
              <a:rPr lang="nb-NO" sz="1600" dirty="0">
                <a:latin typeface="Source Sans 3" panose="020B0303030403020204" pitchFamily="34" charset="0"/>
              </a:rPr>
              <a:t>Campus Halden</a:t>
            </a:r>
          </a:p>
          <a:p>
            <a:pPr lvl="1"/>
            <a:r>
              <a:rPr lang="nb-NO" sz="1200" dirty="0">
                <a:latin typeface="Source Sans 3" panose="020B0303030403020204" pitchFamily="34" charset="0"/>
              </a:rPr>
              <a:t>1,5 time fra Oslo</a:t>
            </a:r>
          </a:p>
          <a:p>
            <a:pPr lvl="1"/>
            <a:r>
              <a:rPr lang="nb-NO" sz="1200" dirty="0">
                <a:latin typeface="Source Sans 3" panose="020B0303030403020204" pitchFamily="34" charset="0"/>
              </a:rPr>
              <a:t>5 min fra Sverige</a:t>
            </a:r>
          </a:p>
          <a:p>
            <a:pPr lvl="1"/>
            <a:endParaRPr lang="nb-NO" sz="1200" dirty="0">
              <a:latin typeface="Source Sans 3" panose="020B0303030403020204" pitchFamily="34" charset="0"/>
            </a:endParaRPr>
          </a:p>
          <a:p>
            <a:pPr lvl="1"/>
            <a:endParaRPr lang="nb-NO" sz="1200" dirty="0">
              <a:latin typeface="Source Sans 3" panose="020B0303030403020204" pitchFamily="34" charset="0"/>
            </a:endParaRP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FF1931E0-8DD7-290A-C214-5A94F4D9C8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21.01.2026</a:t>
            </a:fld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32BCD6A5-0DF7-7224-94EE-00E4EC670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3</a:t>
            </a:fld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5C7805BE-9BC1-7BDE-1A79-5E74DA546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486" y="386047"/>
            <a:ext cx="8686803" cy="798844"/>
          </a:xfrm>
        </p:spPr>
        <p:txBody>
          <a:bodyPr>
            <a:normAutofit/>
          </a:bodyPr>
          <a:lstStyle/>
          <a:p>
            <a:r>
              <a:rPr lang="nb-NO" sz="2900" dirty="0"/>
              <a:t>Hvor er våre campus?</a:t>
            </a:r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F0750DBE-79AF-5C5E-C3C8-70F30389A54C}"/>
              </a:ext>
            </a:extLst>
          </p:cNvPr>
          <p:cNvSpPr/>
          <p:nvPr/>
        </p:nvSpPr>
        <p:spPr>
          <a:xfrm>
            <a:off x="2781447" y="1287782"/>
            <a:ext cx="2017986" cy="1298839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009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Rektangel 37">
            <a:extLst>
              <a:ext uri="{FF2B5EF4-FFF2-40B4-BE49-F238E27FC236}">
                <a16:creationId xmlns:a16="http://schemas.microsoft.com/office/drawing/2014/main" id="{5DA2276D-10BB-F6CE-6336-77E5105D3C8D}"/>
              </a:ext>
            </a:extLst>
          </p:cNvPr>
          <p:cNvSpPr/>
          <p:nvPr/>
        </p:nvSpPr>
        <p:spPr>
          <a:xfrm>
            <a:off x="2781447" y="3094462"/>
            <a:ext cx="2017986" cy="1298839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009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hvor_er.mov">
            <a:hlinkClick r:id="" action="ppaction://media"/>
            <a:extLst>
              <a:ext uri="{FF2B5EF4-FFF2-40B4-BE49-F238E27FC236}">
                <a16:creationId xmlns:a16="http://schemas.microsoft.com/office/drawing/2014/main" id="{1FEEFE87-74DC-B5F6-0842-C6A8BA862F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/>
          <a:stretch>
            <a:fillRect/>
          </a:stretch>
        </p:blipFill>
        <p:spPr>
          <a:xfrm>
            <a:off x="5477574" y="678493"/>
            <a:ext cx="3208065" cy="408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332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7DEE4-8343-2963-F6CF-EB7AC8483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5B3CD09-4A57-89D6-C2E8-F8F8813E16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B6F15A11-5683-AF43-803C-E650076068A1}" type="datetime1">
              <a:rPr lang="nb-NO" smtClean="0"/>
              <a:t>21.01.2026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ACA7DFA-BBFA-AEF6-AD4E-FC5C51DF3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AD861B1-7160-C9D1-1A6E-9FC53725F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4</a:t>
            </a:fld>
            <a:endParaRPr lang="nb-NO"/>
          </a:p>
        </p:txBody>
      </p:sp>
      <p:sp>
        <p:nvSpPr>
          <p:cNvPr id="2" name="Tittel 5">
            <a:extLst>
              <a:ext uri="{FF2B5EF4-FFF2-40B4-BE49-F238E27FC236}">
                <a16:creationId xmlns:a16="http://schemas.microsoft.com/office/drawing/2014/main" id="{C2298237-FE82-C610-CDAC-BBE944FFA9C2}"/>
              </a:ext>
            </a:extLst>
          </p:cNvPr>
          <p:cNvSpPr txBox="1">
            <a:spLocks/>
          </p:cNvSpPr>
          <p:nvPr/>
        </p:nvSpPr>
        <p:spPr>
          <a:xfrm>
            <a:off x="0" y="761999"/>
            <a:ext cx="9144000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baseline="0">
                <a:solidFill>
                  <a:srgbClr val="FFFFFF"/>
                </a:solidFill>
                <a:latin typeface="Source Sans Pro"/>
                <a:ea typeface="+mj-ea"/>
                <a:cs typeface="+mj-cs"/>
              </a:defRPr>
            </a:lvl1pPr>
          </a:lstStyle>
          <a:p>
            <a:r>
              <a:rPr lang="nb-NO"/>
              <a:t>Ledelse | Nøkkeltall | Visjoner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5367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9404C-4D86-59D8-B757-AAEECAF03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2EF71EF-15E1-CD45-0B33-7C9F3117E2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CEBE5A08-4597-EE48-8595-2652A3602EC3}" type="datetime1">
              <a:rPr lang="nb-NO" smtClean="0"/>
              <a:t>21.01.2026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70E5803-73CB-CD1D-5ACB-0EEA40581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A79E3BD-8A37-5C04-8DEB-E0D116A78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5</a:t>
            </a:fld>
            <a:endParaRPr lang="nb-NO"/>
          </a:p>
        </p:txBody>
      </p:sp>
      <p:sp>
        <p:nvSpPr>
          <p:cNvPr id="8" name="Tittel 5">
            <a:extLst>
              <a:ext uri="{FF2B5EF4-FFF2-40B4-BE49-F238E27FC236}">
                <a16:creationId xmlns:a16="http://schemas.microsoft.com/office/drawing/2014/main" id="{AE35DAC8-B0F1-94BD-D093-1A3DAB538944}"/>
              </a:ext>
            </a:extLst>
          </p:cNvPr>
          <p:cNvSpPr txBox="1">
            <a:spLocks/>
          </p:cNvSpPr>
          <p:nvPr/>
        </p:nvSpPr>
        <p:spPr>
          <a:xfrm>
            <a:off x="672354" y="923364"/>
            <a:ext cx="7624482" cy="19985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kern="1200" baseline="0">
                <a:solidFill>
                  <a:srgbClr val="FFFFFF"/>
                </a:solidFill>
                <a:latin typeface="Source Sans Pro"/>
                <a:ea typeface="+mj-ea"/>
                <a:cs typeface="+mj-cs"/>
              </a:defRPr>
            </a:lvl1pPr>
          </a:lstStyle>
          <a:p>
            <a:r>
              <a:rPr lang="en-GB" i="1"/>
              <a:t>Kunnskap for menneskers utvikling og et bærekraftig samfunn</a:t>
            </a:r>
            <a:endParaRPr lang="nb-NO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6C74A38A-EDA9-A437-A3B5-DC293835A2EB}"/>
              </a:ext>
            </a:extLst>
          </p:cNvPr>
          <p:cNvSpPr txBox="1"/>
          <p:nvPr/>
        </p:nvSpPr>
        <p:spPr>
          <a:xfrm>
            <a:off x="3519931" y="2854895"/>
            <a:ext cx="2810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dirty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Høgskolens visjon</a:t>
            </a:r>
          </a:p>
        </p:txBody>
      </p:sp>
    </p:spTree>
    <p:extLst>
      <p:ext uri="{BB962C8B-B14F-4D97-AF65-F5344CB8AC3E}">
        <p14:creationId xmlns:p14="http://schemas.microsoft.com/office/powerpoint/2010/main" val="4010359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Høgskolens styre og ledelse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224004"/>
            <a:ext cx="8042744" cy="3394472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lvl="0"/>
            <a:r>
              <a:rPr lang="nb-NO" sz="2000" dirty="0"/>
              <a:t>Høgskolestyret er øverste organ ved Høgskolen i Østfold</a:t>
            </a:r>
          </a:p>
          <a:p>
            <a:pPr lvl="1"/>
            <a:r>
              <a:rPr lang="nb-NO" sz="1700" dirty="0"/>
              <a:t>Høgskolestyret har ekstern styreleder, Anne Borg, som er oppnevnt av Kunnskapsdepartementet</a:t>
            </a:r>
          </a:p>
          <a:p>
            <a:pPr lvl="1"/>
            <a:r>
              <a:rPr lang="nb-NO" sz="1700" dirty="0"/>
              <a:t>Høgskolestyret har </a:t>
            </a:r>
          </a:p>
          <a:p>
            <a:pPr lvl="2"/>
            <a:r>
              <a:rPr lang="nb-NO" dirty="0"/>
              <a:t>Tre eksterne medlemmer oppnevnt av Kunnskapsdepartementet</a:t>
            </a:r>
          </a:p>
          <a:p>
            <a:pPr lvl="2"/>
            <a:r>
              <a:rPr lang="nb-NO" dirty="0"/>
              <a:t>Fire medlemmer som er tilsatt i undervisnings- og forskerstillinger</a:t>
            </a:r>
          </a:p>
          <a:p>
            <a:pPr lvl="2"/>
            <a:r>
              <a:rPr lang="nb-NO" dirty="0"/>
              <a:t>Ett medlem som er tilsatt i teknisk-</a:t>
            </a:r>
            <a:r>
              <a:rPr lang="nb-NO"/>
              <a:t>administrativ</a:t>
            </a:r>
            <a:r>
              <a:rPr lang="nb-NO" dirty="0"/>
              <a:t> stilling</a:t>
            </a:r>
          </a:p>
          <a:p>
            <a:pPr lvl="2"/>
            <a:r>
              <a:rPr lang="nb-NO" dirty="0"/>
              <a:t>To medlemmer som er studenter</a:t>
            </a:r>
          </a:p>
          <a:p>
            <a:pPr lvl="2"/>
            <a:endParaRPr lang="nb-NO" dirty="0"/>
          </a:p>
          <a:p>
            <a:pPr marL="914400" lvl="2" indent="0">
              <a:buNone/>
            </a:pPr>
            <a:r>
              <a:rPr lang="nb-NO" dirty="0"/>
              <a:t>Rektor er høgskolestyrets møtesekretær</a:t>
            </a:r>
            <a:endParaRPr lang="nb-NO" sz="1700" dirty="0"/>
          </a:p>
          <a:p>
            <a:pPr lvl="1"/>
            <a:endParaRPr lang="nb-NO" sz="1700" dirty="0"/>
          </a:p>
          <a:p>
            <a:pPr lvl="0"/>
            <a:r>
              <a:rPr lang="nb-NO" sz="2000" dirty="0"/>
              <a:t>Høgskolen i Østfold har ansatt rektor og to prorektorer (alle tre på åremål)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21.01.2026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 dirty="0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9012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5">
            <a:extLst>
              <a:ext uri="{FF2B5EF4-FFF2-40B4-BE49-F238E27FC236}">
                <a16:creationId xmlns:a16="http://schemas.microsoft.com/office/drawing/2014/main" id="{511F1A17-8EFF-C34A-8821-3682193093A3}"/>
              </a:ext>
            </a:extLst>
          </p:cNvPr>
          <p:cNvSpPr txBox="1">
            <a:spLocks/>
          </p:cNvSpPr>
          <p:nvPr/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tx1"/>
                </a:solidFill>
                <a:latin typeface="Source Sans Pro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500" dirty="0" err="1"/>
              <a:t>Høgskolens</a:t>
            </a:r>
            <a:r>
              <a:rPr lang="en-US" sz="2500" dirty="0"/>
              <a:t> </a:t>
            </a:r>
            <a:r>
              <a:rPr lang="en-US" sz="2500" dirty="0" err="1"/>
              <a:t>ledelse</a:t>
            </a:r>
            <a:endParaRPr lang="en-US" sz="2500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9A4F1D53-E749-5847-830D-A2A84CEF8759}"/>
              </a:ext>
            </a:extLst>
          </p:cNvPr>
          <p:cNvSpPr txBox="1">
            <a:spLocks/>
          </p:cNvSpPr>
          <p:nvPr/>
        </p:nvSpPr>
        <p:spPr>
          <a:xfrm>
            <a:off x="467909" y="1195043"/>
            <a:ext cx="7914087" cy="327335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3200" kern="12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2800" kern="12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2400" kern="12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2000" kern="12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2000" kern="12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Blip>
                <a:blip r:embed="rId2"/>
              </a:buBlip>
            </a:pPr>
            <a:r>
              <a:rPr lang="en-US" sz="2400" dirty="0"/>
              <a:t>Lars-Petter Jelsness-Jørgensen, </a:t>
            </a:r>
            <a:r>
              <a:rPr lang="en-US" sz="2400" dirty="0" err="1"/>
              <a:t>rektor</a:t>
            </a:r>
            <a:br>
              <a:rPr lang="en-US" sz="2400" dirty="0"/>
            </a:br>
            <a:br>
              <a:rPr lang="en-US" sz="2200" dirty="0"/>
            </a:br>
            <a:br>
              <a:rPr lang="en-US" sz="2200" dirty="0"/>
            </a:br>
            <a:endParaRPr lang="en-US" sz="2200" dirty="0"/>
          </a:p>
          <a:p>
            <a:pPr marL="342900" indent="-342900" algn="l">
              <a:buBlip>
                <a:blip r:embed="rId2"/>
              </a:buBlip>
            </a:pPr>
            <a:r>
              <a:rPr lang="en-US" sz="2200" dirty="0"/>
              <a:t>Ellen-Marie Forsberg, </a:t>
            </a:r>
            <a:r>
              <a:rPr lang="en-US" sz="2200" dirty="0" err="1"/>
              <a:t>prorektor</a:t>
            </a:r>
            <a:r>
              <a:rPr lang="en-US" sz="2200" dirty="0"/>
              <a:t> </a:t>
            </a:r>
            <a:r>
              <a:rPr lang="en-US" sz="2200" dirty="0" err="1"/>
              <a:t>forskning</a:t>
            </a: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endParaRPr lang="en-US" sz="2200" dirty="0"/>
          </a:p>
          <a:p>
            <a:pPr marL="342900" indent="-342900" algn="l">
              <a:buBlip>
                <a:blip r:embed="rId2"/>
              </a:buBlip>
            </a:pPr>
            <a:r>
              <a:rPr lang="en-US" sz="2200" dirty="0"/>
              <a:t>Elisabeth Jeppesen, </a:t>
            </a:r>
            <a:r>
              <a:rPr lang="en-US" sz="2200" dirty="0" err="1"/>
              <a:t>prorektor</a:t>
            </a:r>
            <a:r>
              <a:rPr lang="en-US" sz="2200" dirty="0"/>
              <a:t> </a:t>
            </a:r>
            <a:r>
              <a:rPr lang="en-US" sz="2200" dirty="0" err="1"/>
              <a:t>utdanning</a:t>
            </a:r>
            <a:r>
              <a:rPr lang="en-US" sz="2200" dirty="0"/>
              <a:t> </a:t>
            </a:r>
            <a:br>
              <a:rPr lang="en-US" sz="2200" dirty="0"/>
            </a:br>
            <a:r>
              <a:rPr lang="en-US" sz="2200" dirty="0" err="1"/>
              <a:t>og</a:t>
            </a:r>
            <a:r>
              <a:rPr lang="en-US" sz="2200" dirty="0"/>
              <a:t> </a:t>
            </a:r>
            <a:r>
              <a:rPr lang="en-US" sz="2200" dirty="0" err="1"/>
              <a:t>samfunnskontakt</a:t>
            </a:r>
            <a:endParaRPr lang="en-US" sz="2000" dirty="0"/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1F71FDF-6CF4-E64F-975A-91735F58D1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91A57B6-EDFB-B447-8B14-79CCE6E543ED}" type="datetime1">
              <a:rPr lang="nb-NO" smtClean="0"/>
              <a:pPr>
                <a:lnSpc>
                  <a:spcPct val="90000"/>
                </a:lnSpc>
                <a:spcAft>
                  <a:spcPts val="600"/>
                </a:spcAft>
              </a:pPr>
              <a:t>21.01.2026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F4E07D3-3FBF-074C-BA26-7DDB23311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b-NO" kern="1200">
                <a:latin typeface="Source Sans Pro"/>
                <a:ea typeface="+mn-ea"/>
                <a:cs typeface="+mn-cs"/>
              </a:rPr>
              <a:t>Fornavn Etternavn | Avdelingsnavn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72C6742-FABA-6349-99C2-AC2E35D1C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8ECCE09-4EB9-D24E-99A2-F5BDA1BD657E}" type="slidenum">
              <a:rPr lang="nb-NO" smtClean="0"/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nb-NO"/>
          </a:p>
        </p:txBody>
      </p:sp>
      <p:pic>
        <p:nvPicPr>
          <p:cNvPr id="9" name="Picture 8" descr="Medium shot of a person smiling&#10;&#10;AI-generated content may be incorrect.">
            <a:extLst>
              <a:ext uri="{FF2B5EF4-FFF2-40B4-BE49-F238E27FC236}">
                <a16:creationId xmlns:a16="http://schemas.microsoft.com/office/drawing/2014/main" id="{09192479-0D24-B5FC-A87B-2C5FCADAAA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143" t="5825" r="28142" b="-4184"/>
          <a:stretch>
            <a:fillRect/>
          </a:stretch>
        </p:blipFill>
        <p:spPr>
          <a:xfrm>
            <a:off x="6488212" y="3334866"/>
            <a:ext cx="767998" cy="1152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72694B4-BE4B-47B2-3C93-BC7A82D8D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5021" y="902367"/>
            <a:ext cx="736338" cy="1104507"/>
          </a:xfrm>
          <a:prstGeom prst="rect">
            <a:avLst/>
          </a:prstGeom>
        </p:spPr>
      </p:pic>
      <p:pic>
        <p:nvPicPr>
          <p:cNvPr id="8" name="Picture 7" descr="A person with her hands on her hips&#10;&#10;AI-generated content may be incorrect.">
            <a:extLst>
              <a:ext uri="{FF2B5EF4-FFF2-40B4-BE49-F238E27FC236}">
                <a16:creationId xmlns:a16="http://schemas.microsoft.com/office/drawing/2014/main" id="{A0D31578-F9E6-8269-8D92-0E575AE3C1E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871" t="3113" r="37360" b="41659"/>
          <a:stretch>
            <a:fillRect/>
          </a:stretch>
        </p:blipFill>
        <p:spPr>
          <a:xfrm>
            <a:off x="6484010" y="2119724"/>
            <a:ext cx="772200" cy="110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98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Forskning og utvikling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0CFBD1-A90E-2B49-A4E2-2A2CB6DE21D0}" type="datetime1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srgbClr val="101820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21.01.2026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101820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srgbClr val="101820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CCE09-4EB9-D24E-99A2-F5BDA1BD657E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srgbClr val="101820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101820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11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5024092" cy="339228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lvl="0"/>
            <a:r>
              <a:rPr lang="nb-NO" dirty="0" err="1"/>
              <a:t>HiØs</a:t>
            </a:r>
            <a:r>
              <a:rPr lang="nb-NO" dirty="0"/>
              <a:t> ansatte utfører anvendt  forskning, profesjonsforskning, grunnforskning og/eller utviklingsarbeid innenfor områdene som omfattes av studieporteføljen.</a:t>
            </a:r>
          </a:p>
          <a:p>
            <a:pPr lvl="0"/>
            <a:r>
              <a:rPr lang="nb-NO" dirty="0"/>
              <a:t>Forsknings- og utviklingsarbeidet utføres i samarbeid med et bredt nettverk av regionale, nasjonale og internasjonale partnere.</a:t>
            </a:r>
          </a:p>
          <a:p>
            <a:pPr marL="0" indent="0">
              <a:buNone/>
            </a:pPr>
            <a:endParaRPr lang="nb-NO" dirty="0">
              <a:ea typeface="Source Sans Pro"/>
            </a:endParaRPr>
          </a:p>
        </p:txBody>
      </p:sp>
      <p:pic>
        <p:nvPicPr>
          <p:cNvPr id="4" name="Bilde 3" descr="Et bilde som inneholder Menneskeansikt, person, klær, innendørs&#10;&#10;KI-generert innhold kan være feil.">
            <a:extLst>
              <a:ext uri="{FF2B5EF4-FFF2-40B4-BE49-F238E27FC236}">
                <a16:creationId xmlns:a16="http://schemas.microsoft.com/office/drawing/2014/main" id="{402806F7-D126-8563-9D51-DC8BB516D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720" y="1381323"/>
            <a:ext cx="2932023" cy="219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080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AAF83-BABA-BF4E-21DE-073F55EEC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8BBCA71-6BAC-3551-9A31-9A0EFD0F7A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B6F15A11-5683-AF43-803C-E650076068A1}" type="datetime1">
              <a:rPr lang="nb-NO" smtClean="0"/>
              <a:t>21.01.2026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3D18C0F-C6FE-D381-A59C-52BDF2E12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C462D9B-1850-9FD6-96FC-395BB0F85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9</a:t>
            </a:fld>
            <a:endParaRPr lang="nb-NO"/>
          </a:p>
        </p:txBody>
      </p:sp>
      <p:sp>
        <p:nvSpPr>
          <p:cNvPr id="8" name="Tittel 5">
            <a:extLst>
              <a:ext uri="{FF2B5EF4-FFF2-40B4-BE49-F238E27FC236}">
                <a16:creationId xmlns:a16="http://schemas.microsoft.com/office/drawing/2014/main" id="{DB23A262-6FAE-03C8-6670-457CDF05E6E1}"/>
              </a:ext>
            </a:extLst>
          </p:cNvPr>
          <p:cNvSpPr txBox="1">
            <a:spLocks/>
          </p:cNvSpPr>
          <p:nvPr/>
        </p:nvSpPr>
        <p:spPr>
          <a:xfrm>
            <a:off x="316835" y="761999"/>
            <a:ext cx="847690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baseline="0">
                <a:solidFill>
                  <a:srgbClr val="FFFFFF"/>
                </a:solidFill>
                <a:latin typeface="Source Sans Pro"/>
                <a:ea typeface="+mj-ea"/>
                <a:cs typeface="+mj-cs"/>
              </a:defRPr>
            </a:lvl1pPr>
          </a:lstStyle>
          <a:p>
            <a:r>
              <a:rPr lang="nb-NO"/>
              <a:t>Høgskolens faglige organisering:</a:t>
            </a:r>
            <a:br>
              <a:rPr lang="nb-NO"/>
            </a:br>
            <a:r>
              <a:rPr lang="nb-NO"/>
              <a:t>3 fakulteter, 8 institutter og et nasjonalt senter.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9593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Fakultet for helse, velferd og organisasjon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21.01.2026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10</a:t>
            </a:fld>
            <a:endParaRPr lang="nb-NO"/>
          </a:p>
        </p:txBody>
      </p:sp>
      <p:sp>
        <p:nvSpPr>
          <p:cNvPr id="11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5231501" cy="3567112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Institutt for sykepleie-, helse- og bioingeniørfag</a:t>
            </a:r>
          </a:p>
          <a:p>
            <a:pPr marL="0" lvl="0" indent="0">
              <a:buNone/>
            </a:pPr>
            <a:endParaRPr lang="nb-NO" dirty="0"/>
          </a:p>
          <a:p>
            <a:pPr lvl="0"/>
            <a:r>
              <a:rPr lang="nb-NO" dirty="0"/>
              <a:t>Institutt for velferd, ledelse og organisasjon</a:t>
            </a:r>
          </a:p>
          <a:p>
            <a:pPr marL="0" lvl="0" indent="0">
              <a:buNone/>
            </a:pPr>
            <a:endParaRPr lang="nb-NO" dirty="0"/>
          </a:p>
          <a:p>
            <a:pPr lvl="0"/>
            <a:r>
              <a:rPr lang="nb-NO" dirty="0" err="1"/>
              <a:t>SimFredrikstad</a:t>
            </a:r>
            <a:endParaRPr lang="nb-NO" b="1" dirty="0"/>
          </a:p>
          <a:p>
            <a:pPr lvl="2"/>
            <a:r>
              <a:rPr lang="nb-NO" sz="1600" dirty="0"/>
              <a:t>Et av </a:t>
            </a:r>
            <a:r>
              <a:rPr lang="nb-NO" sz="1600" dirty="0" err="1"/>
              <a:t>norges</a:t>
            </a:r>
            <a:r>
              <a:rPr lang="nb-NO" sz="1600" dirty="0"/>
              <a:t> største simuleringssenter. </a:t>
            </a:r>
          </a:p>
          <a:p>
            <a:pPr lvl="2"/>
            <a:r>
              <a:rPr lang="nb-NO" sz="1600" dirty="0"/>
              <a:t>Øvingsarena tilrettelagt for undervisning, tverrfaglig samarbeid, ferdighetstrening, simulering og egentrening</a:t>
            </a:r>
          </a:p>
        </p:txBody>
      </p:sp>
      <p:pic>
        <p:nvPicPr>
          <p:cNvPr id="3" name="Bilde 2" descr="Et bilde som inneholder klær, person, Medisinsk utstyr, innendørs&#10;&#10;KI-generert innhold kan være feil.">
            <a:extLst>
              <a:ext uri="{FF2B5EF4-FFF2-40B4-BE49-F238E27FC236}">
                <a16:creationId xmlns:a16="http://schemas.microsoft.com/office/drawing/2014/main" id="{24CEEB17-FEF4-DB12-DCAC-9A43EEB916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212" r="6225"/>
          <a:stretch>
            <a:fillRect/>
          </a:stretch>
        </p:blipFill>
        <p:spPr>
          <a:xfrm>
            <a:off x="5768196" y="1282460"/>
            <a:ext cx="3237781" cy="289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618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Fakultet for informasjonsteknologi, ingeniørfag og økonomi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21.01.2026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 dirty="0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11</a:t>
            </a:fld>
            <a:endParaRPr lang="nb-NO"/>
          </a:p>
        </p:txBody>
      </p:sp>
      <p:sp>
        <p:nvSpPr>
          <p:cNvPr id="11" name="Plassholder for innhold 6"/>
          <p:cNvSpPr>
            <a:spLocks noGrp="1"/>
          </p:cNvSpPr>
          <p:nvPr>
            <p:ph idx="1"/>
          </p:nvPr>
        </p:nvSpPr>
        <p:spPr>
          <a:xfrm>
            <a:off x="457200" y="1203505"/>
            <a:ext cx="5217459" cy="3394472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nb-NO" sz="2600" dirty="0"/>
              <a:t>Institutt for informasjonsteknologi og kommunikasjon</a:t>
            </a:r>
          </a:p>
          <a:p>
            <a:pPr lvl="1"/>
            <a:r>
              <a:rPr lang="nb-NO" dirty="0" err="1"/>
              <a:t>Makerspace</a:t>
            </a:r>
            <a:endParaRPr lang="nb-NO" dirty="0"/>
          </a:p>
          <a:p>
            <a:pPr lvl="2"/>
            <a:r>
              <a:rPr lang="nb-NO" dirty="0"/>
              <a:t>På </a:t>
            </a:r>
            <a:r>
              <a:rPr lang="nb-NO" dirty="0" err="1"/>
              <a:t>MakerSpace</a:t>
            </a:r>
            <a:r>
              <a:rPr lang="nb-NO" dirty="0"/>
              <a:t> kan studentene utfolde seg med teknologisk eksperimentering, lek og læring.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sz="2600" dirty="0"/>
              <a:t>Institutt for ingeniørfag</a:t>
            </a:r>
          </a:p>
          <a:p>
            <a:pPr marL="457200" lvl="1" indent="0">
              <a:buNone/>
            </a:pPr>
            <a:br>
              <a:rPr lang="nb-NO" dirty="0"/>
            </a:br>
            <a:endParaRPr lang="nb-NO" dirty="0"/>
          </a:p>
          <a:p>
            <a:pPr lvl="0"/>
            <a:r>
              <a:rPr lang="nb-NO" sz="2600" dirty="0"/>
              <a:t>Institutt for økonomi, innovasjon og samfunn</a:t>
            </a:r>
          </a:p>
        </p:txBody>
      </p:sp>
      <p:pic>
        <p:nvPicPr>
          <p:cNvPr id="4" name="Bilde 3" descr="Et bilde som inneholder klær, person, innendørs, vegg&#10;&#10;KI-generert innhold kan være feil.">
            <a:extLst>
              <a:ext uri="{FF2B5EF4-FFF2-40B4-BE49-F238E27FC236}">
                <a16:creationId xmlns:a16="http://schemas.microsoft.com/office/drawing/2014/main" id="{A6910EED-6459-D2C3-FD7D-38AB25F127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518" r="8351"/>
          <a:stretch>
            <a:fillRect/>
          </a:stretch>
        </p:blipFill>
        <p:spPr>
          <a:xfrm>
            <a:off x="6049993" y="1702278"/>
            <a:ext cx="2878347" cy="230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387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Fakultet for lærerutdanninger og språk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21.01.2026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 dirty="0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12</a:t>
            </a:fld>
            <a:endParaRPr lang="nb-NO"/>
          </a:p>
        </p:txBody>
      </p:sp>
      <p:sp>
        <p:nvSpPr>
          <p:cNvPr id="11" name="Plassholder for innhold 6"/>
          <p:cNvSpPr>
            <a:spLocks noGrp="1"/>
          </p:cNvSpPr>
          <p:nvPr>
            <p:ph idx="1"/>
          </p:nvPr>
        </p:nvSpPr>
        <p:spPr>
          <a:xfrm>
            <a:off x="457199" y="1200150"/>
            <a:ext cx="5911233" cy="356711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b-NO" sz="2200" dirty="0"/>
              <a:t>Institutt for språk, litteratur og kultur</a:t>
            </a:r>
            <a:br>
              <a:rPr lang="nb-NO" sz="2200" dirty="0"/>
            </a:br>
            <a:endParaRPr lang="nb-NO" sz="2200" dirty="0"/>
          </a:p>
          <a:p>
            <a:pPr lvl="0">
              <a:lnSpc>
                <a:spcPct val="90000"/>
              </a:lnSpc>
            </a:pPr>
            <a:r>
              <a:rPr lang="nb-NO" sz="2200" dirty="0"/>
              <a:t>Institutt for pedagogikk, litteratur og </a:t>
            </a:r>
            <a:br>
              <a:rPr lang="nb-NO" sz="2200" dirty="0"/>
            </a:br>
            <a:r>
              <a:rPr lang="nb-NO" sz="2200" dirty="0"/>
              <a:t>kultur</a:t>
            </a:r>
            <a:br>
              <a:rPr lang="nb-NO" sz="2200" dirty="0"/>
            </a:br>
            <a:endParaRPr lang="nb-NO" sz="2200" dirty="0"/>
          </a:p>
          <a:p>
            <a:pPr lvl="0">
              <a:lnSpc>
                <a:spcPct val="90000"/>
              </a:lnSpc>
            </a:pPr>
            <a:r>
              <a:rPr lang="nb-NO" sz="2200" dirty="0"/>
              <a:t>Institutt for real-, praktisk-estetiske, samfunns- og religionsfag</a:t>
            </a:r>
            <a:br>
              <a:rPr lang="nb-NO" sz="2200" dirty="0"/>
            </a:br>
            <a:endParaRPr lang="nb-NO" sz="2200" dirty="0"/>
          </a:p>
          <a:p>
            <a:pPr>
              <a:lnSpc>
                <a:spcPct val="90000"/>
              </a:lnSpc>
            </a:pPr>
            <a:r>
              <a:rPr lang="nb-NO" sz="2200" dirty="0"/>
              <a:t>Nasjonalt senter for for engelsk og fremmedspråksenteret</a:t>
            </a:r>
          </a:p>
        </p:txBody>
      </p:sp>
      <p:pic>
        <p:nvPicPr>
          <p:cNvPr id="7" name="Bilde 6" descr="Et bilde som inneholder klær, innendørs, vegg, person&#10;&#10;KI-generert innhold kan være feil.">
            <a:extLst>
              <a:ext uri="{FF2B5EF4-FFF2-40B4-BE49-F238E27FC236}">
                <a16:creationId xmlns:a16="http://schemas.microsoft.com/office/drawing/2014/main" id="{073B0DE4-8E1D-4F83-E38F-3DC7B23FB9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624" t="12404" r="12403" b="5571"/>
          <a:stretch>
            <a:fillRect/>
          </a:stretch>
        </p:blipFill>
        <p:spPr>
          <a:xfrm>
            <a:off x="5865962" y="1710337"/>
            <a:ext cx="3184012" cy="223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082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AC196-982F-FE1C-55A9-05BAEAF68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88EFED7-4ECD-F6D2-A590-BC8953E51D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B6F15A11-5683-AF43-803C-E650076068A1}" type="datetime1">
              <a:rPr lang="nb-NO" smtClean="0"/>
              <a:t>21.01.2026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96F317A-88A0-9C00-4DC2-DB66B2FB1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0363FBB-BDBB-1933-728D-406AB2EF3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13</a:t>
            </a:fld>
            <a:endParaRPr lang="nb-NO"/>
          </a:p>
        </p:txBody>
      </p:sp>
      <p:sp>
        <p:nvSpPr>
          <p:cNvPr id="8" name="Tittel 5">
            <a:extLst>
              <a:ext uri="{FF2B5EF4-FFF2-40B4-BE49-F238E27FC236}">
                <a16:creationId xmlns:a16="http://schemas.microsoft.com/office/drawing/2014/main" id="{803CB96C-BDBA-AD9E-8742-3DFFEBDFE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0632" y="761999"/>
            <a:ext cx="6075947" cy="3215106"/>
          </a:xfrm>
        </p:spPr>
        <p:txBody>
          <a:bodyPr/>
          <a:lstStyle/>
          <a:p>
            <a:r>
              <a:rPr lang="nb-NO" dirty="0"/>
              <a:t>Studietilbudet</a:t>
            </a:r>
            <a:br>
              <a:rPr lang="nb-NO" dirty="0"/>
            </a:b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427354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Informasjonsteknologi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5068957" cy="3394472"/>
          </a:xfrm>
        </p:spPr>
        <p:txBody>
          <a:bodyPr>
            <a:normAutofit/>
          </a:bodyPr>
          <a:lstStyle/>
          <a:p>
            <a:pPr marL="0" lvl="0" indent="0" fontAlgn="base">
              <a:spcAft>
                <a:spcPct val="0"/>
              </a:spcAft>
              <a:buNone/>
            </a:pPr>
            <a:r>
              <a:rPr lang="nb-NO" sz="1600" dirty="0">
                <a:solidFill>
                  <a:srgbClr val="262626"/>
                </a:solidFill>
                <a:latin typeface="Source Sans Pro" panose="020B0503030403020204" pitchFamily="34" charset="0"/>
                <a:ea typeface="ＭＳ Ｐゴシック" charset="0"/>
              </a:rPr>
              <a:t>Bachelorstudier</a:t>
            </a:r>
          </a:p>
          <a:p>
            <a:pPr lvl="1" fontAlgn="base">
              <a:spcAft>
                <a:spcPct val="0"/>
              </a:spcAft>
            </a:pPr>
            <a:r>
              <a:rPr lang="nb-NO" sz="1600" dirty="0">
                <a:solidFill>
                  <a:srgbClr val="262626"/>
                </a:solidFill>
                <a:latin typeface="Source Sans Pro" panose="020B0503030403020204" pitchFamily="34" charset="0"/>
                <a:ea typeface="ＭＳ Ｐゴシック" charset="0"/>
              </a:rPr>
              <a:t>Digitale medier og design</a:t>
            </a:r>
          </a:p>
          <a:p>
            <a:pPr lvl="1" fontAlgn="base">
              <a:spcAft>
                <a:spcPct val="0"/>
              </a:spcAft>
            </a:pPr>
            <a:r>
              <a:rPr lang="nb-NO" sz="1600" dirty="0">
                <a:solidFill>
                  <a:srgbClr val="262626"/>
                </a:solidFill>
                <a:latin typeface="Source Sans Pro" panose="020B0503030403020204" pitchFamily="34" charset="0"/>
                <a:ea typeface="ＭＳ Ｐゴシック" charset="0"/>
              </a:rPr>
              <a:t>Informasjonssystemer</a:t>
            </a:r>
          </a:p>
          <a:p>
            <a:pPr lvl="1" fontAlgn="base">
              <a:spcAft>
                <a:spcPct val="0"/>
              </a:spcAft>
            </a:pPr>
            <a:r>
              <a:rPr lang="nb-NO" sz="1600" dirty="0">
                <a:solidFill>
                  <a:srgbClr val="262626"/>
                </a:solidFill>
                <a:latin typeface="Source Sans Pro" panose="020B0503030403020204" pitchFamily="34" charset="0"/>
                <a:ea typeface="ＭＳ Ｐゴシック" charset="0"/>
              </a:rPr>
              <a:t>Informatikk – design og utvikling av IT-systemer</a:t>
            </a:r>
          </a:p>
          <a:p>
            <a:pPr lvl="1" fontAlgn="base">
              <a:spcAft>
                <a:spcPct val="0"/>
              </a:spcAft>
            </a:pPr>
            <a:r>
              <a:rPr lang="nb-NO" sz="1600" dirty="0">
                <a:solidFill>
                  <a:srgbClr val="262626"/>
                </a:solidFill>
                <a:latin typeface="Source Sans Pro" panose="020B0503030403020204" pitchFamily="34" charset="0"/>
                <a:ea typeface="ＭＳ Ｐゴシック" charset="0"/>
              </a:rPr>
              <a:t>Ingeniørfag – data</a:t>
            </a:r>
          </a:p>
          <a:p>
            <a:pPr lvl="1" fontAlgn="base">
              <a:spcAft>
                <a:spcPct val="0"/>
              </a:spcAft>
            </a:pPr>
            <a:r>
              <a:rPr lang="nb-NO" sz="1600" dirty="0">
                <a:solidFill>
                  <a:srgbClr val="262626"/>
                </a:solidFill>
                <a:latin typeface="Source Sans Pro" panose="020B0503030403020204" pitchFamily="34" charset="0"/>
                <a:ea typeface="ＭＳ Ｐゴシック" charset="0"/>
              </a:rPr>
              <a:t>Internasjonal kommunikasjon</a:t>
            </a:r>
          </a:p>
          <a:p>
            <a:pPr marL="0" lvl="0" indent="0" fontAlgn="base">
              <a:spcAft>
                <a:spcPct val="0"/>
              </a:spcAft>
              <a:buNone/>
            </a:pPr>
            <a:endParaRPr lang="nb-NO" sz="1600" dirty="0">
              <a:solidFill>
                <a:srgbClr val="262626"/>
              </a:solidFill>
              <a:latin typeface="Source Sans Pro" panose="020B0503030403020204" pitchFamily="34" charset="0"/>
              <a:ea typeface="ＭＳ Ｐゴシック" charset="0"/>
            </a:endParaRPr>
          </a:p>
          <a:p>
            <a:pPr marL="0" lvl="0" indent="0" fontAlgn="base">
              <a:spcAft>
                <a:spcPct val="0"/>
              </a:spcAft>
              <a:buNone/>
            </a:pPr>
            <a:r>
              <a:rPr lang="nb-NO" sz="1600" dirty="0">
                <a:solidFill>
                  <a:srgbClr val="262626"/>
                </a:solidFill>
                <a:latin typeface="Source Sans Pro" panose="020B0503030403020204" pitchFamily="34" charset="0"/>
                <a:ea typeface="ＭＳ Ｐゴシック" charset="0"/>
              </a:rPr>
              <a:t>Masterstudier</a:t>
            </a:r>
          </a:p>
          <a:p>
            <a:pPr lvl="1" fontAlgn="base">
              <a:spcAft>
                <a:spcPct val="0"/>
              </a:spcAft>
            </a:pPr>
            <a:r>
              <a:rPr lang="nb-NO" sz="1600" dirty="0">
                <a:solidFill>
                  <a:srgbClr val="262626"/>
                </a:solidFill>
                <a:latin typeface="Source Sans Pro" panose="020B0503030403020204" pitchFamily="34" charset="0"/>
                <a:ea typeface="ＭＳ Ｐゴシック" charset="0"/>
              </a:rPr>
              <a:t>Master in Applied Computer Science</a:t>
            </a:r>
          </a:p>
          <a:p>
            <a:pPr marL="457200" lvl="1" indent="0">
              <a:buNone/>
            </a:pP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21.01.2026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14</a:t>
            </a:fld>
            <a:endParaRPr lang="nb-NO"/>
          </a:p>
        </p:txBody>
      </p:sp>
      <p:pic>
        <p:nvPicPr>
          <p:cNvPr id="5" name="Bilde 4" descr="Et bilde som inneholder person, computer, klær, datamaskin&#10;&#10;KI-generert innhold kan være feil.">
            <a:extLst>
              <a:ext uri="{FF2B5EF4-FFF2-40B4-BE49-F238E27FC236}">
                <a16:creationId xmlns:a16="http://schemas.microsoft.com/office/drawing/2014/main" id="{F111D74B-C9D3-CA24-6D30-DB8E18C18C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36" b="15236"/>
          <a:stretch>
            <a:fillRect/>
          </a:stretch>
        </p:blipFill>
        <p:spPr>
          <a:xfrm>
            <a:off x="6243056" y="902367"/>
            <a:ext cx="2465365" cy="351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60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Helse og velferd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21.01.2026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 dirty="0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15</a:t>
            </a:fld>
            <a:endParaRPr lang="nb-NO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64586" y="1211112"/>
            <a:ext cx="2739792" cy="348131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2000" kern="1200">
                <a:solidFill>
                  <a:srgbClr val="262626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6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4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n-NO" sz="1600" dirty="0" err="1">
                <a:latin typeface="Source Sans Pro" panose="020B0503030403020204" pitchFamily="34" charset="0"/>
              </a:rPr>
              <a:t>Bachelorstudier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Arbeids- og velferdsfag</a:t>
            </a: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Barnevern</a:t>
            </a: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Bioingeniørfag</a:t>
            </a:r>
          </a:p>
          <a:p>
            <a:pPr marL="0" indent="0">
              <a:buNone/>
            </a:pPr>
            <a:endParaRPr lang="nn-NO" sz="1600" dirty="0">
              <a:latin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nn-NO" sz="1600" dirty="0" err="1">
                <a:latin typeface="Source Sans Pro" panose="020B0503030403020204" pitchFamily="34" charset="0"/>
              </a:rPr>
              <a:t>Masterstudier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 err="1">
                <a:latin typeface="Source Sans Pro" panose="020B0503030403020204" pitchFamily="34" charset="0"/>
              </a:rPr>
              <a:t>Anestesisykepleie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Avansert klinisk </a:t>
            </a:r>
            <a:r>
              <a:rPr lang="nn-NO" sz="1600" dirty="0" err="1">
                <a:latin typeface="Source Sans Pro" panose="020B0503030403020204" pitchFamily="34" charset="0"/>
              </a:rPr>
              <a:t>allmennsykepleie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Barnevernsarbeid</a:t>
            </a:r>
          </a:p>
          <a:p>
            <a:pPr lvl="1"/>
            <a:r>
              <a:rPr lang="nn-NO" sz="1600" dirty="0" err="1">
                <a:latin typeface="Source Sans Pro" panose="020B0503030403020204" pitchFamily="34" charset="0"/>
              </a:rPr>
              <a:t>Intensivsykepleie</a:t>
            </a:r>
            <a:endParaRPr lang="nn-NO" sz="1600" dirty="0">
              <a:latin typeface="Source Sans Pro" panose="020B0503030403020204" pitchFamily="34" charset="0"/>
            </a:endParaRPr>
          </a:p>
          <a:p>
            <a:pPr marL="0" indent="0">
              <a:buNone/>
            </a:pPr>
            <a:endParaRPr lang="nn-NO" sz="1200" dirty="0">
              <a:latin typeface="Arial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460B22B-6A27-FB07-B86A-2D0B983A5EA5}"/>
              </a:ext>
            </a:extLst>
          </p:cNvPr>
          <p:cNvSpPr txBox="1">
            <a:spLocks noChangeArrowheads="1"/>
          </p:cNvSpPr>
          <p:nvPr/>
        </p:nvSpPr>
        <p:spPr>
          <a:xfrm>
            <a:off x="3044028" y="1481456"/>
            <a:ext cx="2794718" cy="348131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2000" kern="1200">
                <a:solidFill>
                  <a:srgbClr val="262626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6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4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nn-NO" sz="1600" dirty="0">
                <a:latin typeface="Source Sans Pro" panose="020B0503030403020204" pitchFamily="34" charset="0"/>
              </a:rPr>
              <a:t>Sosialt arbeid </a:t>
            </a:r>
          </a:p>
          <a:p>
            <a:pPr lvl="1"/>
            <a:r>
              <a:rPr lang="nn-NO" sz="1600" dirty="0" err="1">
                <a:latin typeface="Source Sans Pro" panose="020B0503030403020204" pitchFamily="34" charset="0"/>
              </a:rPr>
              <a:t>Sykepleie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Vernepleie</a:t>
            </a:r>
          </a:p>
          <a:p>
            <a:pPr lvl="1"/>
            <a:endParaRPr lang="nn-NO" sz="1600" dirty="0">
              <a:latin typeface="Source Sans Pro" panose="020B0503030403020204" pitchFamily="34" charset="0"/>
            </a:endParaRPr>
          </a:p>
          <a:p>
            <a:pPr marL="457200" lvl="1" indent="0">
              <a:buNone/>
            </a:pPr>
            <a:br>
              <a:rPr lang="nn-NO" sz="1600" dirty="0">
                <a:latin typeface="Source Sans Pro" panose="020B0503030403020204" pitchFamily="34" charset="0"/>
              </a:rPr>
            </a:b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 err="1">
                <a:latin typeface="Source Sans Pro" panose="020B0503030403020204" pitchFamily="34" charset="0"/>
              </a:rPr>
              <a:t>Operasjonssykepleie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Samordning av helse- og </a:t>
            </a:r>
            <a:r>
              <a:rPr lang="nn-NO" sz="1600" dirty="0" err="1">
                <a:latin typeface="Source Sans Pro" panose="020B0503030403020204" pitchFamily="34" charset="0"/>
              </a:rPr>
              <a:t>velferdstjenester</a:t>
            </a:r>
            <a:endParaRPr lang="nn-NO" sz="1600" dirty="0">
              <a:latin typeface="Source Sans Pro" panose="020B0503030403020204" pitchFamily="34" charset="0"/>
            </a:endParaRPr>
          </a:p>
          <a:p>
            <a:pPr marL="457200" lvl="1" indent="0">
              <a:buNone/>
            </a:pPr>
            <a:endParaRPr lang="nn-NO" sz="1200" dirty="0">
              <a:latin typeface="Arial" charset="0"/>
            </a:endParaRPr>
          </a:p>
        </p:txBody>
      </p:sp>
      <p:pic>
        <p:nvPicPr>
          <p:cNvPr id="5" name="Bilde 4" descr="Et bilde som inneholder klær, person, innendørs, vegg&#10;&#10;KI-generert innhold kan være feil.">
            <a:extLst>
              <a:ext uri="{FF2B5EF4-FFF2-40B4-BE49-F238E27FC236}">
                <a16:creationId xmlns:a16="http://schemas.microsoft.com/office/drawing/2014/main" id="{E6813A7B-E736-BF96-79CB-C86B941BE9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70" r="27786"/>
          <a:stretch>
            <a:fillRect/>
          </a:stretch>
        </p:blipFill>
        <p:spPr>
          <a:xfrm>
            <a:off x="6066006" y="1084053"/>
            <a:ext cx="2947560" cy="297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3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Lærerutdanning og pedagogiske fag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21.01.2026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16</a:t>
            </a:fld>
            <a:endParaRPr lang="nb-NO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7199" y="1209141"/>
            <a:ext cx="4281778" cy="391147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2000" kern="1200">
                <a:solidFill>
                  <a:srgbClr val="262626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6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4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n-NO" sz="1600" dirty="0" err="1">
                <a:latin typeface="Source Sans Pro" panose="020B0503030403020204" pitchFamily="34" charset="0"/>
              </a:rPr>
              <a:t>Bachelorstudier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 err="1">
                <a:latin typeface="Source Sans Pro" panose="020B0503030403020204" pitchFamily="34" charset="0"/>
              </a:rPr>
              <a:t>Barnehagelærerutdanning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Språk</a:t>
            </a:r>
          </a:p>
          <a:p>
            <a:endParaRPr lang="nn-NO" sz="1600" dirty="0">
              <a:latin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nn-NO" sz="1600" dirty="0" err="1">
                <a:latin typeface="Source Sans Pro" panose="020B0503030403020204" pitchFamily="34" charset="0"/>
              </a:rPr>
              <a:t>Masterstudier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 err="1">
                <a:latin typeface="Source Sans Pro" panose="020B0503030403020204" pitchFamily="34" charset="0"/>
              </a:rPr>
              <a:t>Grunnskolelærerutdanning</a:t>
            </a:r>
            <a:r>
              <a:rPr lang="nn-NO" sz="1600" dirty="0">
                <a:latin typeface="Source Sans Pro" panose="020B0503030403020204" pitchFamily="34" charset="0"/>
              </a:rPr>
              <a:t> 1. </a:t>
            </a:r>
            <a:r>
              <a:rPr lang="mr-IN" sz="1600" dirty="0">
                <a:latin typeface="Source Sans Pro" panose="020B0503030403020204" pitchFamily="34" charset="0"/>
              </a:rPr>
              <a:t>–</a:t>
            </a:r>
            <a:r>
              <a:rPr lang="nn-NO" sz="1600" dirty="0">
                <a:latin typeface="Source Sans Pro" panose="020B0503030403020204" pitchFamily="34" charset="0"/>
              </a:rPr>
              <a:t> 7. trinn</a:t>
            </a:r>
          </a:p>
          <a:p>
            <a:pPr lvl="1"/>
            <a:r>
              <a:rPr lang="nn-NO" sz="1600" dirty="0" err="1">
                <a:latin typeface="Source Sans Pro" panose="020B0503030403020204" pitchFamily="34" charset="0"/>
              </a:rPr>
              <a:t>Grunnskolelærerutdanning</a:t>
            </a:r>
            <a:r>
              <a:rPr lang="nn-NO" sz="1600" dirty="0">
                <a:latin typeface="Source Sans Pro" panose="020B0503030403020204" pitchFamily="34" charset="0"/>
              </a:rPr>
              <a:t> 5. </a:t>
            </a:r>
            <a:r>
              <a:rPr lang="mr-IN" sz="1600" dirty="0">
                <a:latin typeface="Source Sans Pro" panose="020B0503030403020204" pitchFamily="34" charset="0"/>
              </a:rPr>
              <a:t>–</a:t>
            </a:r>
            <a:r>
              <a:rPr lang="nn-NO" sz="1600" dirty="0">
                <a:latin typeface="Source Sans Pro" panose="020B0503030403020204" pitchFamily="34" charset="0"/>
              </a:rPr>
              <a:t> 10. trinn</a:t>
            </a:r>
          </a:p>
          <a:p>
            <a:pPr lvl="1"/>
            <a:r>
              <a:rPr lang="nn-NO" sz="1600" dirty="0" err="1">
                <a:latin typeface="Source Sans Pro" panose="020B0503030403020204" pitchFamily="34" charset="0"/>
              </a:rPr>
              <a:t>Fremmedspråk</a:t>
            </a:r>
            <a:r>
              <a:rPr lang="nn-NO" sz="1600" dirty="0">
                <a:latin typeface="Source Sans Pro" panose="020B0503030403020204" pitchFamily="34" charset="0"/>
              </a:rPr>
              <a:t> i skolen</a:t>
            </a: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Spesialpedagogikk</a:t>
            </a:r>
          </a:p>
        </p:txBody>
      </p:sp>
      <p:pic>
        <p:nvPicPr>
          <p:cNvPr id="4" name="Bilde 3" descr="Et bilde som inneholder innendørs, person, klær, møbler&#10;&#10;KI-generert innhold kan være feil.">
            <a:extLst>
              <a:ext uri="{FF2B5EF4-FFF2-40B4-BE49-F238E27FC236}">
                <a16:creationId xmlns:a16="http://schemas.microsoft.com/office/drawing/2014/main" id="{83B65D98-7961-87B8-41C7-A720AA6228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942" b="6533"/>
          <a:stretch>
            <a:fillRect/>
          </a:stretch>
        </p:blipFill>
        <p:spPr>
          <a:xfrm>
            <a:off x="4952973" y="1284661"/>
            <a:ext cx="4076007" cy="278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3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Ingeniørfag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21.01.2026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17</a:t>
            </a:fld>
            <a:endParaRPr lang="nb-NO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7199" y="1221077"/>
            <a:ext cx="4921925" cy="351031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2000" kern="1200">
                <a:solidFill>
                  <a:srgbClr val="262626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6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4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nn-NO" sz="1600" dirty="0" err="1">
                <a:latin typeface="Source Sans Pro" panose="020B0503030403020204" pitchFamily="34" charset="0"/>
              </a:rPr>
              <a:t>Bachelorstudier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Bioingeniørfag</a:t>
            </a: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Bygg og miljø</a:t>
            </a: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Elektronikk og </a:t>
            </a:r>
            <a:r>
              <a:rPr lang="nn-NO" sz="1600" dirty="0" err="1">
                <a:latin typeface="Source Sans Pro" panose="020B0503030403020204" pitchFamily="34" charset="0"/>
              </a:rPr>
              <a:t>grønn</a:t>
            </a:r>
            <a:r>
              <a:rPr lang="nn-NO" sz="1600" dirty="0">
                <a:latin typeface="Source Sans Pro" panose="020B0503030403020204" pitchFamily="34" charset="0"/>
              </a:rPr>
              <a:t> energi</a:t>
            </a: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Industriell produktutvikling</a:t>
            </a: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Innovasjon og </a:t>
            </a:r>
            <a:r>
              <a:rPr lang="nn-NO" sz="1600" dirty="0" err="1">
                <a:latin typeface="Source Sans Pro" panose="020B0503030403020204" pitchFamily="34" charset="0"/>
              </a:rPr>
              <a:t>prosjektledelse</a:t>
            </a:r>
            <a:endParaRPr lang="nn-NO" sz="1600" dirty="0">
              <a:latin typeface="Source Sans Pro" panose="020B0503030403020204" pitchFamily="34" charset="0"/>
            </a:endParaRPr>
          </a:p>
          <a:p>
            <a:pPr marL="0" indent="0">
              <a:buFontTx/>
              <a:buNone/>
            </a:pPr>
            <a:endParaRPr lang="nn-NO" sz="1600" dirty="0">
              <a:latin typeface="Source Sans Pro" panose="020B0503030403020204" pitchFamily="34" charset="0"/>
            </a:endParaRPr>
          </a:p>
          <a:p>
            <a:pPr marL="0" indent="0">
              <a:buFontTx/>
              <a:buNone/>
            </a:pPr>
            <a:r>
              <a:rPr lang="nn-NO" sz="1600" dirty="0" err="1">
                <a:latin typeface="Source Sans Pro" panose="020B0503030403020204" pitchFamily="34" charset="0"/>
              </a:rPr>
              <a:t>Masterstudier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Master in Green Energy Technology</a:t>
            </a:r>
          </a:p>
        </p:txBody>
      </p:sp>
      <p:pic>
        <p:nvPicPr>
          <p:cNvPr id="3" name="Bilde 2" descr="Et bilde som inneholder innendørs, person, møbler, Kontorbygning&#10;&#10;KI-generert innhold kan være feil.">
            <a:extLst>
              <a:ext uri="{FF2B5EF4-FFF2-40B4-BE49-F238E27FC236}">
                <a16:creationId xmlns:a16="http://schemas.microsoft.com/office/drawing/2014/main" id="{3469FC8D-8B9D-51DD-0BDD-A0B263364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561" y="818769"/>
            <a:ext cx="2402435" cy="360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3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Økonomi, administrasjon og ledelse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21.01.2026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18</a:t>
            </a:fld>
            <a:endParaRPr lang="nb-NO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61966" y="1217092"/>
            <a:ext cx="3554328" cy="363905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2000" kern="1200">
                <a:solidFill>
                  <a:srgbClr val="262626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6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4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600" dirty="0">
                <a:latin typeface="Source Sans Pro" panose="020B0503030403020204" pitchFamily="34" charset="0"/>
              </a:rPr>
              <a:t>Bachelorstudier</a:t>
            </a:r>
          </a:p>
          <a:p>
            <a:pPr lvl="1"/>
            <a:r>
              <a:rPr lang="nb-NO" sz="1600" dirty="0">
                <a:latin typeface="Source Sans Pro" panose="020B0503030403020204" pitchFamily="34" charset="0"/>
              </a:rPr>
              <a:t>Regnskap</a:t>
            </a:r>
          </a:p>
          <a:p>
            <a:pPr lvl="1"/>
            <a:r>
              <a:rPr lang="nb-NO" sz="1600" dirty="0">
                <a:latin typeface="Source Sans Pro" panose="020B0503030403020204" pitchFamily="34" charset="0"/>
              </a:rPr>
              <a:t>Økonomi og administrasjon</a:t>
            </a:r>
          </a:p>
          <a:p>
            <a:pPr marL="0" indent="0">
              <a:buNone/>
            </a:pPr>
            <a:endParaRPr lang="nb-NO" sz="1600" dirty="0">
              <a:latin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nb-NO" sz="1600" dirty="0">
                <a:latin typeface="Source Sans Pro" panose="020B0503030403020204" pitchFamily="34" charset="0"/>
              </a:rPr>
              <a:t>Masterstudier</a:t>
            </a:r>
          </a:p>
          <a:p>
            <a:pPr lvl="1"/>
            <a:r>
              <a:rPr lang="nb-NO" sz="1600" dirty="0">
                <a:latin typeface="Source Sans Pro" panose="020B0503030403020204" pitchFamily="34" charset="0"/>
              </a:rPr>
              <a:t>Organisasjon og ledelse</a:t>
            </a:r>
          </a:p>
          <a:p>
            <a:pPr marL="342900" lvl="1" indent="0">
              <a:buNone/>
            </a:pPr>
            <a:endParaRPr lang="nb-NO" sz="1350" dirty="0">
              <a:latin typeface="Arial" charset="0"/>
            </a:endParaRPr>
          </a:p>
        </p:txBody>
      </p:sp>
      <p:pic>
        <p:nvPicPr>
          <p:cNvPr id="3" name="Bilde 2" descr="Et bilde som inneholder bokhylle, klær, person, bibliotek&#10;&#10;KI-generert innhold kan være feil.">
            <a:extLst>
              <a:ext uri="{FF2B5EF4-FFF2-40B4-BE49-F238E27FC236}">
                <a16:creationId xmlns:a16="http://schemas.microsoft.com/office/drawing/2014/main" id="{6AF31A90-F572-D2E0-A4DD-F371BE7F2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248" y="1307745"/>
            <a:ext cx="4244106" cy="282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34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7BC63-98AF-9D7A-8EB2-778213900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13848C80-7E8A-CACE-2F51-FB7BCDBFC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Samfunnsfag og språk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3226335B-C0F9-CA12-5EC4-125E860889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21.01.2026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7D2C704B-DCB6-F8EF-AB97-243904BFE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9FE6F6B1-83D0-F863-3A85-9DB9637D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19</a:t>
            </a:fld>
            <a:endParaRPr lang="nb-NO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77FFB3F-E6C9-D9D5-C9F8-464B7BF00946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226877"/>
            <a:ext cx="3554328" cy="363905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2000" kern="1200">
                <a:solidFill>
                  <a:srgbClr val="262626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6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4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nb-NO" sz="1600" dirty="0">
                <a:latin typeface="Source Sans Pro" panose="020B0503030403020204" pitchFamily="34" charset="0"/>
              </a:rPr>
              <a:t>Bachelorstudier</a:t>
            </a:r>
          </a:p>
          <a:p>
            <a:pPr lvl="1"/>
            <a:r>
              <a:rPr lang="nb-NO" sz="1600" dirty="0">
                <a:latin typeface="Source Sans Pro" panose="020B0503030403020204" pitchFamily="34" charset="0"/>
              </a:rPr>
              <a:t>Internasjonal kommunikasjon</a:t>
            </a:r>
          </a:p>
          <a:p>
            <a:pPr lvl="1"/>
            <a:r>
              <a:rPr lang="nb-NO" sz="1600" dirty="0">
                <a:latin typeface="Source Sans Pro" panose="020B0503030403020204" pitchFamily="34" charset="0"/>
              </a:rPr>
              <a:t>Språk</a:t>
            </a:r>
          </a:p>
          <a:p>
            <a:pPr marL="457200" lvl="1" indent="0">
              <a:buFontTx/>
              <a:buNone/>
            </a:pPr>
            <a:endParaRPr lang="nb-NO" sz="1600" dirty="0">
              <a:latin typeface="Source Sans Pro" panose="020B0503030403020204" pitchFamily="34" charset="0"/>
            </a:endParaRPr>
          </a:p>
          <a:p>
            <a:pPr marL="0" indent="0">
              <a:buFontTx/>
              <a:buNone/>
            </a:pPr>
            <a:r>
              <a:rPr lang="nb-NO" sz="1600" dirty="0">
                <a:latin typeface="Source Sans Pro" panose="020B0503030403020204" pitchFamily="34" charset="0"/>
              </a:rPr>
              <a:t>Masterstudier</a:t>
            </a:r>
          </a:p>
          <a:p>
            <a:pPr lvl="1"/>
            <a:r>
              <a:rPr lang="nb-NO" sz="1600" dirty="0">
                <a:latin typeface="Source Sans Pro" panose="020B0503030403020204" pitchFamily="34" charset="0"/>
              </a:rPr>
              <a:t>Fremmedspråk i skolen</a:t>
            </a:r>
          </a:p>
          <a:p>
            <a:pPr marL="342900" lvl="1" indent="0">
              <a:buNone/>
            </a:pPr>
            <a:endParaRPr lang="nb-NO" sz="1350" dirty="0">
              <a:latin typeface="Arial" charset="0"/>
            </a:endParaRPr>
          </a:p>
        </p:txBody>
      </p:sp>
      <p:pic>
        <p:nvPicPr>
          <p:cNvPr id="3" name="Bilde 2" descr="Et bilde som inneholder innendørs, klær, bokhylle, person&#10;&#10;KI-generert innhold kan være feil.">
            <a:extLst>
              <a:ext uri="{FF2B5EF4-FFF2-40B4-BE49-F238E27FC236}">
                <a16:creationId xmlns:a16="http://schemas.microsoft.com/office/drawing/2014/main" id="{0B881075-FE60-381C-7FFD-3C1877F34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136" y="1226877"/>
            <a:ext cx="3816502" cy="254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3897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Etter- og videreutdanninger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nb-NO" sz="2000" dirty="0"/>
              <a:t>Barnehage, skole og oppvekst</a:t>
            </a:r>
          </a:p>
          <a:p>
            <a:pPr lvl="0"/>
            <a:r>
              <a:rPr lang="nb-NO" sz="2000" dirty="0"/>
              <a:t>Ledelse og administrasjon</a:t>
            </a:r>
          </a:p>
          <a:p>
            <a:pPr lvl="0"/>
            <a:r>
              <a:rPr lang="nb-NO" sz="2000" dirty="0"/>
              <a:t>Helse og velferd</a:t>
            </a:r>
          </a:p>
          <a:p>
            <a:pPr lvl="0"/>
            <a:r>
              <a:rPr lang="nb-NO" sz="2000" dirty="0"/>
              <a:t>IT, ingeniør og teknologi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21.01.2026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20</a:t>
            </a:fld>
            <a:endParaRPr lang="nb-NO"/>
          </a:p>
        </p:txBody>
      </p:sp>
      <p:pic>
        <p:nvPicPr>
          <p:cNvPr id="3" name="Bilde 2" descr="Et bilde som inneholder klær, person, Menneskeansikt, møbler&#10;&#10;KI-generert innhold kan være feil.">
            <a:extLst>
              <a:ext uri="{FF2B5EF4-FFF2-40B4-BE49-F238E27FC236}">
                <a16:creationId xmlns:a16="http://schemas.microsoft.com/office/drawing/2014/main" id="{FD99FED5-A4F3-EA6A-8EB5-F87DA842A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8595" y="1285875"/>
            <a:ext cx="3859263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34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90B7A-3952-F995-1503-898080710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2258D547-FD25-42D3-0B41-7C6B9D4CD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Forskerutdanning (</a:t>
            </a:r>
            <a:r>
              <a:rPr lang="nb-NO" dirty="0" err="1"/>
              <a:t>ph</a:t>
            </a:r>
            <a:r>
              <a:rPr lang="nb-NO" dirty="0"/>
              <a:t>.-d. )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CC029484-2D72-8367-E710-226705B2E6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21.01.2026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56C60BEF-0721-B575-112B-48C16F23D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A88382F7-E787-B98D-C4FD-132C191EA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21</a:t>
            </a:fld>
            <a:endParaRPr lang="nb-NO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D32F0C67-B6DF-E165-E163-AD61FF84B90C}"/>
              </a:ext>
            </a:extLst>
          </p:cNvPr>
          <p:cNvSpPr txBox="1">
            <a:spLocks noChangeArrowheads="1"/>
          </p:cNvSpPr>
          <p:nvPr/>
        </p:nvSpPr>
        <p:spPr>
          <a:xfrm>
            <a:off x="485819" y="1153485"/>
            <a:ext cx="3554328" cy="340261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2000" kern="1200">
                <a:solidFill>
                  <a:srgbClr val="262626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6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4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Blip>
                <a:blip r:embed="rId3"/>
              </a:buBlip>
            </a:pPr>
            <a:r>
              <a:rPr lang="nb-NO" dirty="0">
                <a:solidFill>
                  <a:schemeClr val="tx1"/>
                </a:solidFill>
                <a:latin typeface="Source Sans Pro"/>
                <a:ea typeface="+mn-ea"/>
                <a:cs typeface="+mn-cs"/>
              </a:rPr>
              <a:t>Høgskolen i Østfold har nå startet sitt nye ph.d.-program </a:t>
            </a:r>
            <a:r>
              <a:rPr lang="nb-NO" dirty="0" err="1">
                <a:solidFill>
                  <a:schemeClr val="tx1"/>
                </a:solidFill>
                <a:latin typeface="Source Sans Pro"/>
                <a:ea typeface="+mn-ea"/>
                <a:cs typeface="+mn-cs"/>
              </a:rPr>
              <a:t>Digitalisation</a:t>
            </a:r>
            <a:r>
              <a:rPr lang="nb-NO" dirty="0">
                <a:solidFill>
                  <a:schemeClr val="tx1"/>
                </a:solidFill>
                <a:latin typeface="Source Sans Pro"/>
                <a:ea typeface="+mn-ea"/>
                <a:cs typeface="+mn-cs"/>
              </a:rPr>
              <a:t> and </a:t>
            </a:r>
            <a:r>
              <a:rPr lang="nb-NO" dirty="0" err="1">
                <a:solidFill>
                  <a:schemeClr val="tx1"/>
                </a:solidFill>
                <a:latin typeface="Source Sans Pro"/>
                <a:ea typeface="+mn-ea"/>
                <a:cs typeface="+mn-cs"/>
              </a:rPr>
              <a:t>Society</a:t>
            </a:r>
            <a:r>
              <a:rPr lang="nb-NO" dirty="0">
                <a:solidFill>
                  <a:schemeClr val="tx1"/>
                </a:solidFill>
                <a:latin typeface="Source Sans Pro"/>
                <a:ea typeface="+mn-ea"/>
                <a:cs typeface="+mn-cs"/>
              </a:rPr>
              <a:t>.</a:t>
            </a:r>
          </a:p>
        </p:txBody>
      </p:sp>
      <p:pic>
        <p:nvPicPr>
          <p:cNvPr id="3" name="Bilde 2" descr="Et bilde som inneholder klær, innendørs, person, bibliotek&#10;&#10;KI-generert innhold kan være feil.">
            <a:extLst>
              <a:ext uri="{FF2B5EF4-FFF2-40B4-BE49-F238E27FC236}">
                <a16:creationId xmlns:a16="http://schemas.microsoft.com/office/drawing/2014/main" id="{0D7213BD-4064-CC1A-271C-7A5C1528F4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106" r="12577"/>
          <a:stretch>
            <a:fillRect/>
          </a:stretch>
        </p:blipFill>
        <p:spPr>
          <a:xfrm>
            <a:off x="6016379" y="902367"/>
            <a:ext cx="2863258" cy="311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5055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09018-D32D-4D4F-0FA9-683920BFF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947366C-860D-A4C4-5500-C7F333E7D4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B6F15A11-5683-AF43-803C-E650076068A1}" type="datetime1">
              <a:rPr lang="nb-NO" smtClean="0"/>
              <a:t>21.01.2026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E71003D-151F-C892-464D-117464B7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884EE26-DF85-9784-2C6D-8FEC0EA48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22</a:t>
            </a:fld>
            <a:endParaRPr lang="nb-NO"/>
          </a:p>
        </p:txBody>
      </p:sp>
      <p:sp>
        <p:nvSpPr>
          <p:cNvPr id="8" name="Tittel 5">
            <a:extLst>
              <a:ext uri="{FF2B5EF4-FFF2-40B4-BE49-F238E27FC236}">
                <a16:creationId xmlns:a16="http://schemas.microsoft.com/office/drawing/2014/main" id="{BBECAAE7-4790-1059-9223-AEFD9D3DD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1999"/>
            <a:ext cx="9144000" cy="3215106"/>
          </a:xfrm>
        </p:spPr>
        <p:txBody>
          <a:bodyPr/>
          <a:lstStyle/>
          <a:p>
            <a:r>
              <a:rPr lang="nb-NO" dirty="0"/>
              <a:t>Forskning og utvikling</a:t>
            </a:r>
          </a:p>
        </p:txBody>
      </p:sp>
    </p:spTree>
    <p:extLst>
      <p:ext uri="{BB962C8B-B14F-4D97-AF65-F5344CB8AC3E}">
        <p14:creationId xmlns:p14="http://schemas.microsoft.com/office/powerpoint/2010/main" val="42889431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Forskning og utvikling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Høgskolen </a:t>
            </a:r>
            <a:r>
              <a:rPr lang="nb-NO"/>
              <a:t>har to </a:t>
            </a:r>
            <a:r>
              <a:rPr lang="nb-NO" dirty="0"/>
              <a:t>satsingsområder innen forskning</a:t>
            </a:r>
          </a:p>
          <a:p>
            <a:pPr lvl="1"/>
            <a:r>
              <a:rPr lang="nb-NO" dirty="0"/>
              <a:t>Det digitale samfunn (DDS)</a:t>
            </a:r>
          </a:p>
          <a:p>
            <a:pPr lvl="2"/>
            <a:r>
              <a:rPr lang="nb-NO" dirty="0"/>
              <a:t>DDS er et tverrfaglig samarbeid som består av fire faginnretninger: </a:t>
            </a:r>
            <a:r>
              <a:rPr lang="nb-NO" dirty="0" err="1"/>
              <a:t>DigiTech</a:t>
            </a:r>
            <a:r>
              <a:rPr lang="nb-NO" dirty="0"/>
              <a:t>, </a:t>
            </a:r>
            <a:r>
              <a:rPr lang="nb-NO" dirty="0" err="1"/>
              <a:t>DigiWork</a:t>
            </a:r>
            <a:r>
              <a:rPr lang="nb-NO" dirty="0"/>
              <a:t>, </a:t>
            </a:r>
            <a:r>
              <a:rPr lang="nb-NO" dirty="0" err="1"/>
              <a:t>DigiHealth</a:t>
            </a:r>
            <a:r>
              <a:rPr lang="nb-NO" dirty="0"/>
              <a:t> og </a:t>
            </a:r>
            <a:r>
              <a:rPr lang="nb-NO" dirty="0" err="1"/>
              <a:t>DigiLearn</a:t>
            </a:r>
            <a:r>
              <a:rPr lang="nb-NO" dirty="0"/>
              <a:t>.</a:t>
            </a:r>
          </a:p>
          <a:p>
            <a:pPr lvl="1"/>
            <a:r>
              <a:rPr lang="nb-NO" dirty="0"/>
              <a:t>Språk i opplæringen</a:t>
            </a:r>
          </a:p>
          <a:p>
            <a:pPr lvl="2"/>
            <a:r>
              <a:rPr lang="nb-NO" dirty="0"/>
              <a:t>Språk i opplæringen er et satsingsområde som springer ut av et samarbeid mellom to avdelinger og ett senter ved </a:t>
            </a:r>
            <a:r>
              <a:rPr lang="nb-NO" dirty="0" err="1"/>
              <a:t>HiØ</a:t>
            </a:r>
            <a:r>
              <a:rPr lang="nb-NO" dirty="0"/>
              <a:t>: Lærerutdanning, Økonomi, språk og samfunnsfag og Fremmedspråksenteret. 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21.01.2026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9067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68397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Tittel og innholdsside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21.01.2026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29841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B6F15A11-5683-AF43-803C-E650076068A1}" type="datetime1">
              <a:rPr lang="nb-NO" smtClean="0"/>
              <a:t>21.01.2026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26</a:t>
            </a:fld>
            <a:endParaRPr lang="nb-NO"/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Kapittelside med plass til sentrert tittel</a:t>
            </a:r>
          </a:p>
        </p:txBody>
      </p:sp>
    </p:spTree>
    <p:extLst>
      <p:ext uri="{BB962C8B-B14F-4D97-AF65-F5344CB8AC3E}">
        <p14:creationId xmlns:p14="http://schemas.microsoft.com/office/powerpoint/2010/main" val="1744030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Kapittelside med plass til sentrert tittel</a:t>
            </a:r>
          </a:p>
        </p:txBody>
      </p:sp>
    </p:spTree>
    <p:extLst>
      <p:ext uri="{BB962C8B-B14F-4D97-AF65-F5344CB8AC3E}">
        <p14:creationId xmlns:p14="http://schemas.microsoft.com/office/powerpoint/2010/main" val="1852172761"/>
      </p:ext>
    </p:extLst>
  </p:cSld>
  <p:clrMapOvr>
    <a:masterClrMapping/>
  </p:clrMapOvr>
</p:sld>
</file>

<file path=ppt/theme/theme1.xml><?xml version="1.0" encoding="utf-8"?>
<a:theme xmlns:a="http://schemas.openxmlformats.org/drawingml/2006/main" name="HIOF-template-7.13.Presentasjonsmal-NOR-v.0.0.3">
  <a:themeElements>
    <a:clrScheme name="HIOF-palett">
      <a:dk1>
        <a:srgbClr val="101820"/>
      </a:dk1>
      <a:lt1>
        <a:srgbClr val="101820"/>
      </a:lt1>
      <a:dk2>
        <a:srgbClr val="EDEBE9"/>
      </a:dk2>
      <a:lt2>
        <a:srgbClr val="FFFFFF"/>
      </a:lt2>
      <a:accent1>
        <a:srgbClr val="3CBFAE"/>
      </a:accent1>
      <a:accent2>
        <a:srgbClr val="C76D62"/>
      </a:accent2>
      <a:accent3>
        <a:srgbClr val="457A7C"/>
      </a:accent3>
      <a:accent4>
        <a:srgbClr val="D7D2CB"/>
      </a:accent4>
      <a:accent5>
        <a:srgbClr val="978794"/>
      </a:accent5>
      <a:accent6>
        <a:srgbClr val="C0B8B0"/>
      </a:accent6>
      <a:hlink>
        <a:srgbClr val="457A7C"/>
      </a:hlink>
      <a:folHlink>
        <a:srgbClr val="3CBFAE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30e2b19-d22b-458d-836c-196ed8ef0578" xsi:nil="true"/>
    <lcf76f155ced4ddcb4097134ff3c332f xmlns="e84ae1cb-83da-46e9-90cf-a6223a3d62b4">
      <Terms xmlns="http://schemas.microsoft.com/office/infopath/2007/PartnerControls"/>
    </lcf76f155ced4ddcb4097134ff3c332f>
    <Bildet xmlns="e84ae1cb-83da-46e9-90cf-a6223a3d62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18F6B0D4B41FA41BC01CD0D24188169" ma:contentTypeVersion="20" ma:contentTypeDescription="Opprett et nytt dokument." ma:contentTypeScope="" ma:versionID="b7a18621afdaa9d919b5d73324a8a37d">
  <xsd:schema xmlns:xsd="http://www.w3.org/2001/XMLSchema" xmlns:xs="http://www.w3.org/2001/XMLSchema" xmlns:p="http://schemas.microsoft.com/office/2006/metadata/properties" xmlns:ns2="e84ae1cb-83da-46e9-90cf-a6223a3d62b4" xmlns:ns3="330e2b19-d22b-458d-836c-196ed8ef0578" targetNamespace="http://schemas.microsoft.com/office/2006/metadata/properties" ma:root="true" ma:fieldsID="133c24ea7f3608032fcac58cce4224fb" ns2:_="" ns3:_="">
    <xsd:import namespace="e84ae1cb-83da-46e9-90cf-a6223a3d62b4"/>
    <xsd:import namespace="330e2b19-d22b-458d-836c-196ed8ef057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Bildet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4ae1cb-83da-46e9-90cf-a6223a3d6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0df4930c-91c5-452e-b6ab-428d5d93c6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Bildet" ma:index="26" nillable="true" ma:displayName="Bildet" ma:format="Thumbnail" ma:internalName="Bildet">
      <xsd:simpleType>
        <xsd:restriction base="dms:Unknown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0e2b19-d22b-458d-836c-196ed8ef0578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7f28dd0-eee2-4647-a0d6-6ff9ffa79036}" ma:internalName="TaxCatchAll" ma:showField="CatchAllData" ma:web="330e2b19-d22b-458d-836c-196ed8ef05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0A1235-4F99-4957-98A9-279FBCDCAF1B}">
  <ds:schemaRefs>
    <ds:schemaRef ds:uri="e84ae1cb-83da-46e9-90cf-a6223a3d62b4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330e2b19-d22b-458d-836c-196ed8ef0578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4ED8213-7400-4310-B757-2462B42C6B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4ae1cb-83da-46e9-90cf-a6223a3d62b4"/>
    <ds:schemaRef ds:uri="330e2b19-d22b-458d-836c-196ed8ef057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D0EBD75-8E1C-48FC-9758-5998BD7A9BD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e3221735-26b9-4eac-ad0f-4721757a50f8}" enabled="0" method="" siteId="{e3221735-26b9-4eac-ad0f-4721757a50f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HIOF-template-7.13.Presentasjonsmal-NOR-v.0.0.3.potx</Template>
  <TotalTime>3398</TotalTime>
  <Words>774</Words>
  <Application>Microsoft Macintosh PowerPoint</Application>
  <PresentationFormat>On-screen Show (16:9)</PresentationFormat>
  <Paragraphs>229</Paragraphs>
  <Slides>27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Source Sans 3</vt:lpstr>
      <vt:lpstr>Source Sans Pro</vt:lpstr>
      <vt:lpstr>HIOF-template-7.13.Presentasjonsmal-NOR-v.0.0.3</vt:lpstr>
      <vt:lpstr>Presentasjon av Høgskolen i Østfold</vt:lpstr>
      <vt:lpstr>Kort om Høgskolen i Østfold</vt:lpstr>
      <vt:lpstr>Hvor er våre campus?</vt:lpstr>
      <vt:lpstr>PowerPoint Presentation</vt:lpstr>
      <vt:lpstr>PowerPoint Presentation</vt:lpstr>
      <vt:lpstr>Høgskolens styre og ledelse</vt:lpstr>
      <vt:lpstr>PowerPoint Presentation</vt:lpstr>
      <vt:lpstr>Forskning og utvikling</vt:lpstr>
      <vt:lpstr>PowerPoint Presentation</vt:lpstr>
      <vt:lpstr>Fakultet for helse, velferd og organisasjon</vt:lpstr>
      <vt:lpstr>Fakultet for informasjonsteknologi, ingeniørfag og økonomi</vt:lpstr>
      <vt:lpstr>Fakultet for lærerutdanninger og språk</vt:lpstr>
      <vt:lpstr>Studietilbudet </vt:lpstr>
      <vt:lpstr>Informasjonsteknologi</vt:lpstr>
      <vt:lpstr>Helse og velferd</vt:lpstr>
      <vt:lpstr>Lærerutdanning og pedagogiske fag</vt:lpstr>
      <vt:lpstr>Ingeniørfag</vt:lpstr>
      <vt:lpstr>Økonomi, administrasjon og ledelse</vt:lpstr>
      <vt:lpstr>Samfunnsfag og språk</vt:lpstr>
      <vt:lpstr>Etter- og videreutdanninger</vt:lpstr>
      <vt:lpstr>Forskerutdanning (ph.-d. )</vt:lpstr>
      <vt:lpstr>Forskning og utvikling</vt:lpstr>
      <vt:lpstr>Forskning og utvikling</vt:lpstr>
      <vt:lpstr>PowerPoint Presentation</vt:lpstr>
      <vt:lpstr>Tittel og innholdsside</vt:lpstr>
      <vt:lpstr>Kapittelside med plass til sentrert tittel</vt:lpstr>
      <vt:lpstr>Kapittelside med plass til sentrert tittel</vt:lpstr>
    </vt:vector>
  </TitlesOfParts>
  <Manager/>
  <Company>The Pitch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HIOF-template-7.13.Presentasjonsmal</dc:title>
  <dc:subject/>
  <dc:creator>Karine Strand Andresen</dc:creator>
  <cp:keywords/>
  <dc:description/>
  <cp:lastModifiedBy>Tore Petter Engen</cp:lastModifiedBy>
  <cp:revision>61</cp:revision>
  <dcterms:created xsi:type="dcterms:W3CDTF">2015-06-11T22:12:29Z</dcterms:created>
  <dcterms:modified xsi:type="dcterms:W3CDTF">2026-01-21T09:30:08Z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0x010100718F6B0D4B41FA41BC01CD0D24188169</vt:lpwstr>
  </property>
  <property fmtid="{D5CDD505-2E9C-101B-9397-08002B2CF9AE}" pid="3" name="MediaServiceImageTags">
    <vt:lpwstr/>
  </property>
</Properties>
</file>