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37"/>
  </p:notesMasterIdLst>
  <p:handoutMasterIdLst>
    <p:handoutMasterId r:id="rId38"/>
  </p:handoutMasterIdLst>
  <p:sldIdLst>
    <p:sldId id="256" r:id="rId2"/>
    <p:sldId id="289" r:id="rId3"/>
    <p:sldId id="285" r:id="rId4"/>
    <p:sldId id="304" r:id="rId5"/>
    <p:sldId id="287" r:id="rId6"/>
    <p:sldId id="301" r:id="rId7"/>
    <p:sldId id="299" r:id="rId8"/>
    <p:sldId id="288" r:id="rId9"/>
    <p:sldId id="257" r:id="rId10"/>
    <p:sldId id="291" r:id="rId11"/>
    <p:sldId id="292" r:id="rId12"/>
    <p:sldId id="294" r:id="rId13"/>
    <p:sldId id="295" r:id="rId14"/>
    <p:sldId id="296" r:id="rId15"/>
    <p:sldId id="293" r:id="rId16"/>
    <p:sldId id="297" r:id="rId17"/>
    <p:sldId id="298" r:id="rId18"/>
    <p:sldId id="284" r:id="rId19"/>
    <p:sldId id="303" r:id="rId20"/>
    <p:sldId id="261" r:id="rId21"/>
    <p:sldId id="262" r:id="rId22"/>
    <p:sldId id="258" r:id="rId23"/>
    <p:sldId id="264" r:id="rId24"/>
    <p:sldId id="265" r:id="rId25"/>
    <p:sldId id="266" r:id="rId26"/>
    <p:sldId id="302" r:id="rId27"/>
    <p:sldId id="300" r:id="rId28"/>
    <p:sldId id="260" r:id="rId29"/>
    <p:sldId id="267" r:id="rId30"/>
    <p:sldId id="268" r:id="rId31"/>
    <p:sldId id="269" r:id="rId32"/>
    <p:sldId id="263" r:id="rId33"/>
    <p:sldId id="270" r:id="rId34"/>
    <p:sldId id="271" r:id="rId35"/>
    <p:sldId id="272" r:id="rId36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1"/>
    <p:restoredTop sz="86285"/>
  </p:normalViewPr>
  <p:slideViewPr>
    <p:cSldViewPr snapToGrid="0" snapToObjects="1">
      <p:cViewPr varScale="1">
        <p:scale>
          <a:sx n="91" d="100"/>
          <a:sy n="91" d="100"/>
        </p:scale>
        <p:origin x="712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23.08.2020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23.08.2020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6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4849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792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8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0228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6060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215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000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6392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5532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886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644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7973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012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019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792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853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09708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936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5614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3597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lvl1pPr>
          </a:lstStyle>
          <a:p>
            <a:pPr rtl="0"/>
            <a:r>
              <a:rPr lang="nb-NO" dirty="0" err="1">
                <a:effectLst/>
              </a:rPr>
              <a:t>Click</a:t>
            </a:r>
            <a:r>
              <a:rPr lang="nb-NO" dirty="0">
                <a:effectLst/>
              </a:rPr>
              <a:t> to </a:t>
            </a:r>
            <a:r>
              <a:rPr lang="nb-NO" dirty="0" err="1">
                <a:effectLst/>
              </a:rPr>
              <a:t>edit</a:t>
            </a:r>
            <a:r>
              <a:rPr lang="nb-NO" dirty="0">
                <a:effectLst/>
              </a:rPr>
              <a:t> Master </a:t>
            </a:r>
            <a:r>
              <a:rPr lang="nb-NO" dirty="0" err="1">
                <a:effectLst/>
              </a:rPr>
              <a:t>text</a:t>
            </a:r>
            <a:r>
              <a:rPr lang="nb-NO" dirty="0">
                <a:effectLst/>
              </a:rPr>
              <a:t> styles</a:t>
            </a:r>
          </a:p>
          <a:p>
            <a:pPr lvl="1" rtl="0"/>
            <a:r>
              <a:rPr lang="nb-NO" dirty="0" err="1">
                <a:effectLst/>
              </a:rPr>
              <a:t>second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2" rtl="0"/>
            <a:r>
              <a:rPr lang="nb-NO" dirty="0" err="1">
                <a:effectLst/>
              </a:rPr>
              <a:t>third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3" rtl="0"/>
            <a:r>
              <a:rPr lang="nb-NO" dirty="0" err="1">
                <a:effectLst/>
              </a:rPr>
              <a:t>fourth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4" rtl="0"/>
            <a:r>
              <a:rPr lang="nb-NO" dirty="0" err="1">
                <a:effectLst/>
              </a:rPr>
              <a:t>fifth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3C812-2013-4249-A5D6-AA9D74EA37D3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F0609F-AC82-DF42-AFFF-FAE709692D48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0DC538-88EB-514C-AF97-910F01ED5FA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0DC538-88EB-514C-AF97-910F01ED5FA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0DC538-88EB-514C-AF97-910F01ED5FA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DC538-88EB-514C-AF97-910F01ED5FAF}" type="datetime1">
              <a:rPr lang="nb-NO" smtClean="0"/>
              <a:pPr/>
              <a:t>23.08.2020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</a:t>
            </a:r>
            <a:r>
              <a:rPr lang="nb-NO" dirty="0" err="1"/>
              <a:t>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0" y="39869"/>
            <a:ext cx="3417145" cy="7647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88591A-DFDE-C64F-B10A-97A04EF43015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1E3B7C-4BCE-0246-87A2-E17DC34110E8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1E3B7C-4BCE-0246-87A2-E17DC34110E8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1E3B7C-4BCE-0246-87A2-E17DC34110E8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1E3B7C-4BCE-0246-87A2-E17DC34110E8}" type="datetime1">
              <a:rPr lang="nb-NO" smtClean="0"/>
              <a:pPr/>
              <a:t>23.08.2020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</a:t>
            </a:r>
            <a:r>
              <a:rPr lang="nb-NO" dirty="0" err="1"/>
              <a:t>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0" y="39869"/>
            <a:ext cx="3417145" cy="7647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71961-C96F-8C4A-AC47-FCDB5782E20C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B6AC-387B-1141-B47A-FA154D0AE120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CB05-93CD-1744-B458-F7EECB58F929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3149-15E5-404B-B323-66EFA187CBEE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698" y="873128"/>
            <a:ext cx="6221242" cy="139237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b-NO">
                <a:effectLst/>
              </a:rPr>
              <a:t>Klikk for å redigere tekststiler i malen</a:t>
            </a:r>
          </a:p>
          <a:p>
            <a:pPr lvl="1" rtl="0"/>
            <a:r>
              <a:rPr lang="nb-NO">
                <a:effectLst/>
              </a:rPr>
              <a:t>Andre nivå</a:t>
            </a:r>
          </a:p>
          <a:p>
            <a:pPr lvl="2" rtl="0"/>
            <a:r>
              <a:rPr lang="nb-NO">
                <a:effectLst/>
              </a:rPr>
              <a:t>Tredje nivå</a:t>
            </a:r>
          </a:p>
          <a:p>
            <a:pPr lvl="3" rtl="0"/>
            <a:r>
              <a:rPr lang="nb-NO">
                <a:effectLst/>
              </a:rPr>
              <a:t>Fjerde nivå</a:t>
            </a:r>
          </a:p>
          <a:p>
            <a:pPr lvl="4" rtl="0"/>
            <a:r>
              <a:rPr lang="nb-NO">
                <a:effectLst/>
              </a:rPr>
              <a:t>Femte nivå</a:t>
            </a:r>
            <a:endParaRPr lang="nb-NO" dirty="0">
              <a:effectLst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AB12BD90-583A-DE43-8747-87C3B8A6053C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8922"/>
            <a:ext cx="3417151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english/about/strateg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english/studies/course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</a:t>
            </a:r>
            <a:r>
              <a:rPr lang="nb-NO" dirty="0" err="1"/>
              <a:t>of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D652E1-5E1B-F449-B43B-5F2B1F0D58F1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</a:t>
            </a:r>
            <a:r>
              <a:rPr lang="nb-NO" dirty="0" err="1"/>
              <a:t>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77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0BCAEC-E9C8-0A4D-B89F-3F08397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225DE-82D4-3B48-B869-7751B348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  <p:pic>
        <p:nvPicPr>
          <p:cNvPr id="17" name="Plassholder for bilde 16">
            <a:extLst>
              <a:ext uri="{FF2B5EF4-FFF2-40B4-BE49-F238E27FC236}">
                <a16:creationId xmlns:a16="http://schemas.microsoft.com/office/drawing/2014/main" id="{95BD7BB4-15F7-C142-8117-6DED5CA8C1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48" b="22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2229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us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4353339" cy="3394472"/>
          </a:xfrm>
        </p:spPr>
        <p:txBody>
          <a:bodyPr/>
          <a:lstStyle/>
          <a:p>
            <a:pPr lvl="0"/>
            <a:r>
              <a:rPr lang="nb-NO" dirty="0"/>
              <a:t>7700 students</a:t>
            </a:r>
          </a:p>
          <a:p>
            <a:pPr lvl="0"/>
            <a:r>
              <a:rPr lang="nb-NO" dirty="0"/>
              <a:t>570 staff </a:t>
            </a:r>
            <a:r>
              <a:rPr lang="nb-NO" dirty="0" err="1"/>
              <a:t>members</a:t>
            </a:r>
            <a:endParaRPr lang="nb-NO" dirty="0"/>
          </a:p>
          <a:p>
            <a:pPr lvl="0"/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campuses</a:t>
            </a:r>
            <a:r>
              <a:rPr lang="nb-NO" dirty="0"/>
              <a:t>,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towns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Halden and Fredrikstad</a:t>
            </a:r>
            <a:br>
              <a:rPr lang="nb-NO" dirty="0"/>
            </a:br>
            <a:r>
              <a:rPr lang="nb-NO" dirty="0"/>
              <a:t>in South-East Norway</a:t>
            </a:r>
          </a:p>
          <a:p>
            <a:pPr lvl="0"/>
            <a:r>
              <a:rPr lang="nb-NO" dirty="0" err="1"/>
              <a:t>Six</a:t>
            </a:r>
            <a:r>
              <a:rPr lang="nb-NO" dirty="0"/>
              <a:t> </a:t>
            </a:r>
            <a:r>
              <a:rPr lang="nb-NO" dirty="0" err="1"/>
              <a:t>faculties</a:t>
            </a:r>
            <a:endParaRPr lang="nb-NO" dirty="0"/>
          </a:p>
          <a:p>
            <a:pPr lvl="0"/>
            <a:r>
              <a:rPr lang="nb-NO" dirty="0"/>
              <a:t>23 bachelor </a:t>
            </a:r>
            <a:r>
              <a:rPr lang="nb-NO" dirty="0" err="1"/>
              <a:t>programmes</a:t>
            </a:r>
            <a:endParaRPr lang="nb-NO" dirty="0"/>
          </a:p>
          <a:p>
            <a:pPr lvl="0"/>
            <a:r>
              <a:rPr lang="nb-NO" dirty="0"/>
              <a:t>14 master </a:t>
            </a:r>
            <a:r>
              <a:rPr lang="nb-NO" dirty="0" err="1"/>
              <a:t>programmes</a:t>
            </a:r>
            <a:endParaRPr lang="nb-NO" dirty="0"/>
          </a:p>
          <a:p>
            <a:pPr marL="0" lvl="0" indent="0">
              <a:buNone/>
            </a:pP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757AC6D-FE95-BB4C-8EB7-8741D6F4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332" y="812042"/>
            <a:ext cx="3782582" cy="378258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F84845D2-89CA-A047-BFAA-2CFB31FA0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384" y="2433843"/>
            <a:ext cx="67062" cy="67062"/>
          </a:xfrm>
          <a:prstGeom prst="rect">
            <a:avLst/>
          </a:prstGeom>
        </p:spPr>
      </p:pic>
      <p:sp>
        <p:nvSpPr>
          <p:cNvPr id="13" name="Bildeforklaring formet som et rektangel 12">
            <a:extLst>
              <a:ext uri="{FF2B5EF4-FFF2-40B4-BE49-F238E27FC236}">
                <a16:creationId xmlns:a16="http://schemas.microsoft.com/office/drawing/2014/main" id="{B47DCAE7-8861-D24C-B31F-FA88DA33F1C7}"/>
              </a:ext>
            </a:extLst>
          </p:cNvPr>
          <p:cNvSpPr/>
          <p:nvPr/>
        </p:nvSpPr>
        <p:spPr>
          <a:xfrm>
            <a:off x="7185955" y="2199202"/>
            <a:ext cx="879475" cy="267335"/>
          </a:xfrm>
          <a:prstGeom prst="wedgeRectCallout">
            <a:avLst>
              <a:gd name="adj1" fmla="val -97286"/>
              <a:gd name="adj2" fmla="val 51777"/>
            </a:avLst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>
            <a:glow rad="76200">
              <a:schemeClr val="tx1">
                <a:alpha val="40000"/>
              </a:schemeClr>
            </a:glow>
            <a:outerShdw blurRad="40000" dist="20000" sx="1000" sy="1000" rotWithShape="0">
              <a:srgbClr val="000000"/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Østfold </a:t>
            </a: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College</a:t>
            </a:r>
            <a:endParaRPr kumimoji="0" lang="en-US" sz="10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lassholder for bunntekst 3">
            <a:extLst>
              <a:ext uri="{FF2B5EF4-FFF2-40B4-BE49-F238E27FC236}">
                <a16:creationId xmlns:a16="http://schemas.microsoft.com/office/drawing/2014/main" id="{F66A1292-0B00-F64F-9020-FEE46C63C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Map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©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Colourbox</a:t>
            </a:r>
            <a:endParaRPr lang="nb-NO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51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0BCAEC-E9C8-0A4D-B89F-3F08397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225DE-82D4-3B48-B869-7751B348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 dirty="0"/>
          </a:p>
        </p:txBody>
      </p:sp>
      <p:pic>
        <p:nvPicPr>
          <p:cNvPr id="20" name="Plassholder for bilde 19">
            <a:extLst>
              <a:ext uri="{FF2B5EF4-FFF2-40B4-BE49-F238E27FC236}">
                <a16:creationId xmlns:a16="http://schemas.microsoft.com/office/drawing/2014/main" id="{C6629890-1D5E-B548-A187-53A6AAAB89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17" b="2917"/>
          <a:stretch>
            <a:fillRect/>
          </a:stretch>
        </p:blipFill>
        <p:spPr/>
      </p:pic>
      <p:sp>
        <p:nvSpPr>
          <p:cNvPr id="12" name="Tittel 5">
            <a:extLst>
              <a:ext uri="{FF2B5EF4-FFF2-40B4-BE49-F238E27FC236}">
                <a16:creationId xmlns:a16="http://schemas.microsoft.com/office/drawing/2014/main" id="{609C7FCB-7847-0A4A-AB37-51D6CD84721A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Campus Halden</a:t>
            </a:r>
          </a:p>
        </p:txBody>
      </p:sp>
    </p:spTree>
    <p:extLst>
      <p:ext uri="{BB962C8B-B14F-4D97-AF65-F5344CB8AC3E}">
        <p14:creationId xmlns:p14="http://schemas.microsoft.com/office/powerpoint/2010/main" val="256561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0BCAEC-E9C8-0A4D-B89F-3F08397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225DE-82D4-3B48-B869-7751B348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 dirty="0"/>
          </a:p>
        </p:txBody>
      </p:sp>
      <p:pic>
        <p:nvPicPr>
          <p:cNvPr id="13" name="Plassholder for bilde 12">
            <a:extLst>
              <a:ext uri="{FF2B5EF4-FFF2-40B4-BE49-F238E27FC236}">
                <a16:creationId xmlns:a16="http://schemas.microsoft.com/office/drawing/2014/main" id="{B99AEA7E-97EE-074E-9CE4-7BDDFC2B8A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17" b="2917"/>
          <a:stretch>
            <a:fillRect/>
          </a:stretch>
        </p:blipFill>
        <p:spPr>
          <a:xfrm>
            <a:off x="0" y="100262"/>
            <a:ext cx="9144000" cy="4485105"/>
          </a:xfrm>
        </p:spPr>
      </p:pic>
      <p:sp>
        <p:nvSpPr>
          <p:cNvPr id="14" name="Tittel 5">
            <a:extLst>
              <a:ext uri="{FF2B5EF4-FFF2-40B4-BE49-F238E27FC236}">
                <a16:creationId xmlns:a16="http://schemas.microsoft.com/office/drawing/2014/main" id="{1C7C6B69-CED2-FD42-83D5-A7D7AF48B7B0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Campus Fredrikstad</a:t>
            </a:r>
          </a:p>
        </p:txBody>
      </p:sp>
    </p:spTree>
    <p:extLst>
      <p:ext uri="{BB962C8B-B14F-4D97-AF65-F5344CB8AC3E}">
        <p14:creationId xmlns:p14="http://schemas.microsoft.com/office/powerpoint/2010/main" val="1523905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Faculties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2"/>
            <a:ext cx="4870412" cy="284620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nb-NO" dirty="0"/>
              <a:t>Fredrikstad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Engineering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Health and </a:t>
            </a:r>
            <a:r>
              <a:rPr lang="nb-NO" dirty="0" err="1"/>
              <a:t>Welfare</a:t>
            </a:r>
            <a:r>
              <a:rPr lang="nb-NO" dirty="0"/>
              <a:t> Sciences</a:t>
            </a:r>
          </a:p>
          <a:p>
            <a:pPr lvl="1"/>
            <a:r>
              <a:rPr lang="nb-NO" dirty="0"/>
              <a:t>Norwegian </a:t>
            </a:r>
            <a:r>
              <a:rPr lang="nb-NO" dirty="0" err="1"/>
              <a:t>Theatre</a:t>
            </a:r>
            <a:r>
              <a:rPr lang="nb-NO" dirty="0"/>
              <a:t> </a:t>
            </a:r>
            <a:r>
              <a:rPr lang="nb-NO" dirty="0" err="1"/>
              <a:t>Academy</a:t>
            </a:r>
            <a:endParaRPr lang="nb-NO" dirty="0"/>
          </a:p>
          <a:p>
            <a:pPr marL="0" lvl="0" indent="0">
              <a:buNone/>
            </a:pPr>
            <a:r>
              <a:rPr lang="nb-NO" dirty="0"/>
              <a:t>Halden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Business, Languages and </a:t>
            </a:r>
            <a:r>
              <a:rPr lang="nb-NO" dirty="0" err="1"/>
              <a:t>Social</a:t>
            </a:r>
            <a:r>
              <a:rPr lang="nb-NO" dirty="0"/>
              <a:t> Sciences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Computer Sciences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Education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/>
              <a:t>The Norwegian National Centre for Foreign Languages in </a:t>
            </a:r>
            <a:r>
              <a:rPr lang="nb-NO" dirty="0" err="1"/>
              <a:t>Education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6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5061CDB8-2C7A-F94D-B113-FC15E5BC2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974" y="1066801"/>
            <a:ext cx="3508050" cy="35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0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Computer Sciences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4610986" cy="3364761"/>
          </a:xfrm>
        </p:spPr>
        <p:txBody>
          <a:bodyPr>
            <a:normAutofit/>
          </a:bodyPr>
          <a:lstStyle/>
          <a:p>
            <a:pPr lvl="0"/>
            <a:r>
              <a:rPr lang="nb-NO" sz="2000" dirty="0"/>
              <a:t>Master:</a:t>
            </a:r>
          </a:p>
          <a:p>
            <a:pPr lvl="2"/>
            <a:r>
              <a:rPr lang="nb-NO" sz="1500" dirty="0"/>
              <a:t>Applied Computer Science </a:t>
            </a:r>
          </a:p>
          <a:p>
            <a:pPr lvl="0"/>
            <a:r>
              <a:rPr lang="nb-NO" sz="2000" dirty="0"/>
              <a:t>Bachelor:</a:t>
            </a:r>
          </a:p>
          <a:p>
            <a:pPr lvl="2"/>
            <a:r>
              <a:rPr lang="nb-NO" sz="1500" dirty="0"/>
              <a:t>Computer Sciences </a:t>
            </a:r>
          </a:p>
          <a:p>
            <a:pPr lvl="2"/>
            <a:r>
              <a:rPr lang="nb-NO" sz="1500" dirty="0"/>
              <a:t>Digital Media and Design  </a:t>
            </a:r>
          </a:p>
          <a:p>
            <a:pPr lvl="2"/>
            <a:r>
              <a:rPr lang="nb-NO" sz="1500" dirty="0"/>
              <a:t>Computer Engineering</a:t>
            </a:r>
          </a:p>
          <a:p>
            <a:pPr lvl="2"/>
            <a:r>
              <a:rPr lang="nb-NO" sz="1500" dirty="0"/>
              <a:t>Information Systems</a:t>
            </a:r>
          </a:p>
          <a:p>
            <a:pPr lvl="0"/>
            <a:r>
              <a:rPr lang="nb-NO" sz="2000" dirty="0"/>
              <a:t>One-</a:t>
            </a:r>
            <a:r>
              <a:rPr lang="nb-NO" sz="2000" dirty="0" err="1"/>
              <a:t>Year</a:t>
            </a:r>
            <a:r>
              <a:rPr lang="nb-NO" sz="2000" dirty="0"/>
              <a:t> </a:t>
            </a:r>
            <a:r>
              <a:rPr lang="nb-NO" sz="2000" dirty="0" err="1"/>
              <a:t>programme</a:t>
            </a:r>
            <a:r>
              <a:rPr lang="nb-NO" sz="2000" dirty="0"/>
              <a:t>:</a:t>
            </a:r>
          </a:p>
          <a:p>
            <a:pPr lvl="2"/>
            <a:r>
              <a:rPr lang="nb-NO" sz="1500" dirty="0"/>
              <a:t>Computer Sciences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7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E9EB6A-038F-CB4B-B027-408DFD9A8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86" y="902367"/>
            <a:ext cx="3530010" cy="353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7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Business, Languages and </a:t>
            </a:r>
            <a:r>
              <a:rPr lang="nb-NO" dirty="0" err="1"/>
              <a:t>Social</a:t>
            </a:r>
            <a:r>
              <a:rPr lang="nb-NO" dirty="0"/>
              <a:t> Sciences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8" y="1200150"/>
            <a:ext cx="5665696" cy="356711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b-NO" dirty="0"/>
              <a:t>Master:</a:t>
            </a:r>
          </a:p>
          <a:p>
            <a:pPr lvl="2"/>
            <a:r>
              <a:rPr lang="nb-NO" dirty="0" err="1"/>
              <a:t>Organisation</a:t>
            </a:r>
            <a:r>
              <a:rPr lang="nb-NO" dirty="0"/>
              <a:t> and </a:t>
            </a:r>
            <a:r>
              <a:rPr lang="nb-NO" dirty="0" err="1"/>
              <a:t>Leadership</a:t>
            </a:r>
            <a:endParaRPr lang="nb-NO" dirty="0"/>
          </a:p>
          <a:p>
            <a:pPr lvl="2"/>
            <a:r>
              <a:rPr lang="nb-NO" dirty="0"/>
              <a:t>Foreign Languages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 (</a:t>
            </a:r>
            <a:r>
              <a:rPr lang="nb-NO" dirty="0" err="1"/>
              <a:t>German</a:t>
            </a:r>
            <a:r>
              <a:rPr lang="nb-NO" dirty="0"/>
              <a:t>, French and English)</a:t>
            </a:r>
          </a:p>
          <a:p>
            <a:pPr lvl="0"/>
            <a:r>
              <a:rPr lang="nb-NO" dirty="0"/>
              <a:t>Bachelor:</a:t>
            </a:r>
          </a:p>
          <a:p>
            <a:pPr lvl="2"/>
            <a:r>
              <a:rPr lang="nb-NO" dirty="0"/>
              <a:t>Business Administration</a:t>
            </a:r>
          </a:p>
          <a:p>
            <a:pPr lvl="2"/>
            <a:r>
              <a:rPr lang="nb-NO" dirty="0"/>
              <a:t>Accounting and Auditing</a:t>
            </a:r>
          </a:p>
          <a:p>
            <a:pPr lvl="2"/>
            <a:r>
              <a:rPr lang="nb-NO" dirty="0"/>
              <a:t>International </a:t>
            </a:r>
            <a:r>
              <a:rPr lang="nb-NO" dirty="0" err="1"/>
              <a:t>Communication</a:t>
            </a:r>
            <a:r>
              <a:rPr lang="nb-NO" dirty="0"/>
              <a:t> </a:t>
            </a:r>
          </a:p>
          <a:p>
            <a:pPr lvl="2"/>
            <a:r>
              <a:rPr lang="nb-NO" dirty="0" err="1"/>
              <a:t>Society</a:t>
            </a:r>
            <a:r>
              <a:rPr lang="nb-NO" dirty="0"/>
              <a:t>, Language and </a:t>
            </a:r>
            <a:r>
              <a:rPr lang="nb-NO" dirty="0" err="1"/>
              <a:t>Culture</a:t>
            </a:r>
            <a:endParaRPr lang="nb-NO" dirty="0"/>
          </a:p>
          <a:p>
            <a:pPr lvl="0"/>
            <a:r>
              <a:rPr lang="nb-NO" dirty="0"/>
              <a:t>One-</a:t>
            </a:r>
            <a:r>
              <a:rPr lang="nb-NO" dirty="0" err="1"/>
              <a:t>Year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and </a:t>
            </a:r>
            <a:r>
              <a:rPr lang="nb-NO" dirty="0" err="1"/>
              <a:t>Extension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:</a:t>
            </a:r>
          </a:p>
          <a:p>
            <a:pPr lvl="2"/>
            <a:r>
              <a:rPr lang="nb-NO" dirty="0"/>
              <a:t>English, French, </a:t>
            </a:r>
            <a:r>
              <a:rPr lang="nb-NO" dirty="0" err="1"/>
              <a:t>German</a:t>
            </a:r>
            <a:r>
              <a:rPr lang="nb-NO" dirty="0"/>
              <a:t>, Spanish and </a:t>
            </a:r>
            <a:r>
              <a:rPr lang="nb-NO" dirty="0" err="1"/>
              <a:t>Political</a:t>
            </a:r>
            <a:r>
              <a:rPr lang="nb-NO" dirty="0"/>
              <a:t> Science</a:t>
            </a:r>
          </a:p>
          <a:p>
            <a:pPr lvl="2"/>
            <a:r>
              <a:rPr lang="nb-NO" dirty="0"/>
              <a:t>English, French, </a:t>
            </a:r>
            <a:r>
              <a:rPr lang="nb-NO" dirty="0" err="1"/>
              <a:t>German</a:t>
            </a:r>
            <a:r>
              <a:rPr lang="nb-NO" dirty="0"/>
              <a:t> and Spanish for Teachers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8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CAD1A8D-099D-7347-9152-58534D13C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08" y="1129631"/>
            <a:ext cx="2887756" cy="288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04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Education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0"/>
            <a:ext cx="4948519" cy="3840957"/>
          </a:xfrm>
        </p:spPr>
        <p:txBody>
          <a:bodyPr>
            <a:normAutofit/>
          </a:bodyPr>
          <a:lstStyle/>
          <a:p>
            <a:pPr lvl="0"/>
            <a:r>
              <a:rPr lang="nb-NO" sz="2000" dirty="0"/>
              <a:t>Master:</a:t>
            </a:r>
          </a:p>
          <a:p>
            <a:pPr lvl="1"/>
            <a:r>
              <a:rPr lang="nb-NO" sz="1500" dirty="0" err="1"/>
              <a:t>Primary</a:t>
            </a:r>
            <a:r>
              <a:rPr lang="nb-NO" sz="1500" dirty="0"/>
              <a:t> and </a:t>
            </a:r>
            <a:r>
              <a:rPr lang="nb-NO" sz="1500" dirty="0" err="1"/>
              <a:t>Lower</a:t>
            </a:r>
            <a:r>
              <a:rPr lang="nb-NO" sz="1500" dirty="0"/>
              <a:t> </a:t>
            </a:r>
            <a:r>
              <a:rPr lang="nb-NO" sz="1500" dirty="0" err="1"/>
              <a:t>Secondary</a:t>
            </a:r>
            <a:r>
              <a:rPr lang="nb-NO" sz="1500" dirty="0"/>
              <a:t> </a:t>
            </a:r>
            <a:r>
              <a:rPr lang="nb-NO" sz="1500" dirty="0" err="1"/>
              <a:t>Teacher</a:t>
            </a:r>
            <a:r>
              <a:rPr lang="nb-NO" sz="1500" dirty="0"/>
              <a:t> </a:t>
            </a:r>
            <a:r>
              <a:rPr lang="nb-NO" sz="1500" dirty="0" err="1"/>
              <a:t>Education</a:t>
            </a:r>
            <a:r>
              <a:rPr lang="nb-NO" sz="1500" dirty="0"/>
              <a:t> for </a:t>
            </a:r>
            <a:r>
              <a:rPr lang="nb-NO" sz="1500" dirty="0" err="1"/>
              <a:t>years</a:t>
            </a:r>
            <a:r>
              <a:rPr lang="nb-NO" sz="1500" dirty="0"/>
              <a:t> 1-7 and 5-10</a:t>
            </a:r>
          </a:p>
          <a:p>
            <a:pPr lvl="1"/>
            <a:r>
              <a:rPr lang="nb-NO" sz="1500" dirty="0" err="1"/>
              <a:t>Early</a:t>
            </a:r>
            <a:r>
              <a:rPr lang="nb-NO" sz="1500" dirty="0"/>
              <a:t> </a:t>
            </a:r>
            <a:r>
              <a:rPr lang="nb-NO" sz="1500" dirty="0" err="1"/>
              <a:t>Childhood</a:t>
            </a:r>
            <a:r>
              <a:rPr lang="nb-NO" sz="1500" dirty="0"/>
              <a:t> Studies (0-3 </a:t>
            </a:r>
            <a:r>
              <a:rPr lang="nb-NO" sz="1500" dirty="0" err="1"/>
              <a:t>years</a:t>
            </a:r>
            <a:r>
              <a:rPr lang="nb-NO" sz="1500" dirty="0"/>
              <a:t>)</a:t>
            </a:r>
          </a:p>
          <a:p>
            <a:pPr lvl="1"/>
            <a:r>
              <a:rPr lang="nb-NO" sz="1500" dirty="0"/>
              <a:t>Norwegian Language </a:t>
            </a:r>
            <a:r>
              <a:rPr lang="nb-NO" sz="1500" dirty="0" err="1"/>
              <a:t>Education</a:t>
            </a:r>
            <a:endParaRPr lang="nb-NO" sz="1500" dirty="0"/>
          </a:p>
          <a:p>
            <a:pPr lvl="1"/>
            <a:r>
              <a:rPr lang="nb-NO" sz="1500" dirty="0"/>
              <a:t>Special </a:t>
            </a:r>
            <a:r>
              <a:rPr lang="nb-NO" sz="1500" dirty="0" err="1"/>
              <a:t>Education</a:t>
            </a:r>
            <a:endParaRPr lang="nb-NO" sz="1500" dirty="0"/>
          </a:p>
          <a:p>
            <a:pPr lvl="0"/>
            <a:r>
              <a:rPr lang="nb-NO" sz="2000" dirty="0"/>
              <a:t>Bachelor in Kindergarten </a:t>
            </a:r>
            <a:r>
              <a:rPr lang="nb-NO" sz="2000" dirty="0" err="1"/>
              <a:t>Teacher</a:t>
            </a:r>
            <a:r>
              <a:rPr lang="nb-NO" sz="2000" dirty="0"/>
              <a:t> </a:t>
            </a:r>
            <a:r>
              <a:rPr lang="nb-NO" sz="2000" dirty="0" err="1"/>
              <a:t>Education</a:t>
            </a:r>
            <a:endParaRPr lang="nb-NO" sz="2000" dirty="0"/>
          </a:p>
          <a:p>
            <a:pPr lvl="0"/>
            <a:r>
              <a:rPr lang="nb-NO" sz="2000" dirty="0" err="1"/>
              <a:t>Practical</a:t>
            </a:r>
            <a:r>
              <a:rPr lang="nb-NO" sz="2000" dirty="0"/>
              <a:t> </a:t>
            </a:r>
            <a:r>
              <a:rPr lang="nb-NO" sz="2000" dirty="0" err="1"/>
              <a:t>Pedagogical</a:t>
            </a:r>
            <a:r>
              <a:rPr lang="nb-NO" sz="2000" dirty="0"/>
              <a:t> </a:t>
            </a:r>
            <a:r>
              <a:rPr lang="nb-NO" sz="2000" dirty="0" err="1"/>
              <a:t>Education</a:t>
            </a:r>
            <a:r>
              <a:rPr lang="nb-NO" sz="2000" dirty="0"/>
              <a:t> </a:t>
            </a:r>
            <a:br>
              <a:rPr lang="nb-NO" sz="2000" dirty="0"/>
            </a:br>
            <a:r>
              <a:rPr lang="nb-NO" sz="2000" dirty="0"/>
              <a:t>(</a:t>
            </a:r>
            <a:r>
              <a:rPr lang="nb-NO" sz="2000" dirty="0" err="1"/>
              <a:t>teacher</a:t>
            </a:r>
            <a:r>
              <a:rPr lang="nb-NO" sz="2000" dirty="0"/>
              <a:t> training) </a:t>
            </a:r>
          </a:p>
          <a:p>
            <a:pPr lvl="0"/>
            <a:r>
              <a:rPr lang="nb-NO" sz="2000" dirty="0"/>
              <a:t>One-</a:t>
            </a:r>
            <a:r>
              <a:rPr lang="nb-NO" sz="2000" dirty="0" err="1"/>
              <a:t>Year</a:t>
            </a:r>
            <a:r>
              <a:rPr lang="nb-NO" sz="2000" dirty="0"/>
              <a:t> </a:t>
            </a:r>
            <a:r>
              <a:rPr lang="nb-NO" sz="2000" dirty="0" err="1"/>
              <a:t>programmes</a:t>
            </a:r>
            <a:r>
              <a:rPr lang="nb-NO" sz="2000" dirty="0"/>
              <a:t> 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9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F3CF156-74F0-5746-830F-2811F374D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974" y="955087"/>
            <a:ext cx="3555367" cy="35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Health and </a:t>
            </a:r>
            <a:r>
              <a:rPr lang="nb-NO" dirty="0" err="1"/>
              <a:t>Welfare</a:t>
            </a:r>
            <a:r>
              <a:rPr lang="nb-NO" dirty="0"/>
              <a:t> Sciences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10</a:t>
            </a:fld>
            <a:endParaRPr lang="nb-NO"/>
          </a:p>
        </p:txBody>
      </p:sp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DC9599A0-BBE0-D345-9CE5-CEDEA595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00150"/>
            <a:ext cx="5540187" cy="317462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dirty="0"/>
              <a:t>Master:</a:t>
            </a:r>
          </a:p>
          <a:p>
            <a:pPr lvl="2"/>
            <a:r>
              <a:rPr lang="nb-NO" dirty="0"/>
              <a:t>Integrated Health and </a:t>
            </a:r>
            <a:r>
              <a:rPr lang="nb-NO" dirty="0" err="1"/>
              <a:t>Welfare</a:t>
            </a:r>
            <a:r>
              <a:rPr lang="nb-NO" dirty="0"/>
              <a:t> Services</a:t>
            </a:r>
          </a:p>
          <a:p>
            <a:pPr lvl="2"/>
            <a:r>
              <a:rPr lang="nb-NO" dirty="0" err="1"/>
              <a:t>Psychosocial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– Professional Health and </a:t>
            </a:r>
            <a:r>
              <a:rPr lang="nb-NO" dirty="0" err="1"/>
              <a:t>Welfare</a:t>
            </a:r>
            <a:r>
              <a:rPr lang="nb-NO" dirty="0"/>
              <a:t> </a:t>
            </a:r>
            <a:r>
              <a:rPr lang="nb-NO" dirty="0" err="1"/>
              <a:t>Practices</a:t>
            </a:r>
            <a:endParaRPr lang="nb-NO" dirty="0"/>
          </a:p>
          <a:p>
            <a:pPr lvl="2"/>
            <a:r>
              <a:rPr lang="nb-NO" dirty="0"/>
              <a:t>Advanced </a:t>
            </a:r>
            <a:r>
              <a:rPr lang="nb-NO" dirty="0" err="1"/>
              <a:t>Nursing</a:t>
            </a:r>
            <a:r>
              <a:rPr lang="nb-NO" dirty="0"/>
              <a:t> in </a:t>
            </a:r>
            <a:r>
              <a:rPr lang="nb-NO" dirty="0" err="1"/>
              <a:t>Chronic</a:t>
            </a:r>
            <a:r>
              <a:rPr lang="nb-NO" dirty="0"/>
              <a:t> </a:t>
            </a:r>
            <a:r>
              <a:rPr lang="nb-NO" dirty="0" err="1"/>
              <a:t>Illness</a:t>
            </a:r>
            <a:endParaRPr lang="nb-NO" dirty="0"/>
          </a:p>
          <a:p>
            <a:pPr lvl="0"/>
            <a:r>
              <a:rPr lang="nb-NO" dirty="0"/>
              <a:t>Bachelor:</a:t>
            </a:r>
          </a:p>
          <a:p>
            <a:pPr lvl="2"/>
            <a:r>
              <a:rPr lang="nb-NO" dirty="0" err="1"/>
              <a:t>Nursing</a:t>
            </a:r>
            <a:endParaRPr lang="nb-NO" dirty="0"/>
          </a:p>
          <a:p>
            <a:pPr lvl="2"/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Work</a:t>
            </a:r>
            <a:endParaRPr lang="nb-NO" dirty="0"/>
          </a:p>
          <a:p>
            <a:pPr lvl="2"/>
            <a:r>
              <a:rPr lang="nb-NO" dirty="0"/>
              <a:t>Child </a:t>
            </a:r>
            <a:r>
              <a:rPr lang="nb-NO" dirty="0" err="1"/>
              <a:t>Welfare</a:t>
            </a:r>
            <a:r>
              <a:rPr lang="nb-NO" dirty="0"/>
              <a:t> </a:t>
            </a:r>
            <a:r>
              <a:rPr lang="nb-NO" dirty="0" err="1"/>
              <a:t>Work</a:t>
            </a:r>
            <a:endParaRPr lang="nb-NO" dirty="0"/>
          </a:p>
          <a:p>
            <a:pPr lvl="2"/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Educator</a:t>
            </a:r>
            <a:r>
              <a:rPr lang="nb-NO" dirty="0"/>
              <a:t> Training</a:t>
            </a:r>
          </a:p>
          <a:p>
            <a:pPr lvl="2"/>
            <a:r>
              <a:rPr lang="nb-NO" dirty="0" err="1"/>
              <a:t>Work</a:t>
            </a:r>
            <a:r>
              <a:rPr lang="nb-NO" dirty="0"/>
              <a:t> and </a:t>
            </a:r>
            <a:r>
              <a:rPr lang="nb-NO" dirty="0" err="1"/>
              <a:t>Welfare</a:t>
            </a:r>
            <a:r>
              <a:rPr lang="nb-NO" dirty="0"/>
              <a:t> Studies</a:t>
            </a:r>
          </a:p>
          <a:p>
            <a:pPr lvl="0"/>
            <a:r>
              <a:rPr lang="nb-NO" dirty="0"/>
              <a:t>Advanced Courses for Health Professionals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366EA1D-9E07-374C-A067-65D1DCD24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483" y="818544"/>
            <a:ext cx="2559601" cy="341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0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Engineering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11</a:t>
            </a:fld>
            <a:endParaRPr lang="nb-NO"/>
          </a:p>
        </p:txBody>
      </p:sp>
      <p:sp>
        <p:nvSpPr>
          <p:cNvPr id="11" name="Plassholder for innhold 6">
            <a:extLst>
              <a:ext uri="{FF2B5EF4-FFF2-40B4-BE49-F238E27FC236}">
                <a16:creationId xmlns:a16="http://schemas.microsoft.com/office/drawing/2014/main" id="{BEABDB40-25E5-0D4B-9A09-B19A38FC9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670612" cy="33944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/>
              <a:t>Master:</a:t>
            </a:r>
          </a:p>
          <a:p>
            <a:pPr lvl="2"/>
            <a:r>
              <a:rPr lang="nb-NO" dirty="0"/>
              <a:t>Green Energy Technology</a:t>
            </a:r>
          </a:p>
          <a:p>
            <a:pPr lvl="0"/>
            <a:r>
              <a:rPr lang="nb-NO" dirty="0"/>
              <a:t>Bachelor:</a:t>
            </a:r>
          </a:p>
          <a:p>
            <a:pPr lvl="2"/>
            <a:r>
              <a:rPr lang="nb-NO" dirty="0" err="1"/>
              <a:t>Civil</a:t>
            </a:r>
            <a:r>
              <a:rPr lang="nb-NO" dirty="0"/>
              <a:t> Engineering</a:t>
            </a:r>
          </a:p>
          <a:p>
            <a:pPr lvl="2"/>
            <a:r>
              <a:rPr lang="nb-NO" dirty="0"/>
              <a:t>Chemical Engineering</a:t>
            </a:r>
          </a:p>
          <a:p>
            <a:pPr lvl="2"/>
            <a:r>
              <a:rPr lang="nb-NO" dirty="0" err="1"/>
              <a:t>Mechanical</a:t>
            </a:r>
            <a:r>
              <a:rPr lang="nb-NO" dirty="0"/>
              <a:t> Engineering</a:t>
            </a:r>
          </a:p>
          <a:p>
            <a:pPr lvl="2"/>
            <a:r>
              <a:rPr lang="nb-NO" dirty="0" err="1"/>
              <a:t>Electrical</a:t>
            </a:r>
            <a:r>
              <a:rPr lang="nb-NO" dirty="0"/>
              <a:t> Engineering</a:t>
            </a:r>
          </a:p>
          <a:p>
            <a:pPr lvl="2"/>
            <a:r>
              <a:rPr lang="nb-NO" dirty="0"/>
              <a:t>Industrial Design</a:t>
            </a:r>
          </a:p>
          <a:p>
            <a:pPr lvl="2"/>
            <a:r>
              <a:rPr lang="nb-NO" dirty="0" err="1"/>
              <a:t>Innovation</a:t>
            </a:r>
            <a:r>
              <a:rPr lang="nb-NO" dirty="0"/>
              <a:t> and Project Management</a:t>
            </a:r>
          </a:p>
          <a:p>
            <a:pPr lvl="2"/>
            <a:r>
              <a:rPr lang="nb-NO" dirty="0" err="1"/>
              <a:t>Biomedical</a:t>
            </a:r>
            <a:r>
              <a:rPr lang="nb-NO" dirty="0"/>
              <a:t> Laboratory Science</a:t>
            </a:r>
          </a:p>
          <a:p>
            <a:pPr lvl="0"/>
            <a:r>
              <a:rPr lang="nb-NO" dirty="0"/>
              <a:t>One-</a:t>
            </a:r>
            <a:r>
              <a:rPr lang="nb-NO" dirty="0" err="1"/>
              <a:t>Year</a:t>
            </a:r>
            <a:r>
              <a:rPr lang="nb-NO" dirty="0"/>
              <a:t> Foundation Course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5DA96A2-865B-8A47-8651-201EF84AD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141" y="744071"/>
            <a:ext cx="3693458" cy="369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10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Norwegian </a:t>
            </a:r>
            <a:r>
              <a:rPr lang="nb-NO" dirty="0" err="1"/>
              <a:t>Theatre</a:t>
            </a:r>
            <a:r>
              <a:rPr lang="nb-NO" dirty="0"/>
              <a:t> </a:t>
            </a:r>
            <a:r>
              <a:rPr lang="nb-NO" dirty="0" err="1"/>
              <a:t>Academy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Master:</a:t>
            </a:r>
          </a:p>
          <a:p>
            <a:pPr lvl="1"/>
            <a:r>
              <a:rPr lang="nb-NO" dirty="0" err="1"/>
              <a:t>Scenography</a:t>
            </a:r>
            <a:endParaRPr lang="nb-NO" dirty="0"/>
          </a:p>
          <a:p>
            <a:pPr lvl="1"/>
            <a:r>
              <a:rPr lang="nb-NO" dirty="0" err="1"/>
              <a:t>Performance</a:t>
            </a:r>
            <a:endParaRPr lang="nb-NO" dirty="0"/>
          </a:p>
          <a:p>
            <a:pPr lvl="0"/>
            <a:r>
              <a:rPr lang="nb-NO" dirty="0"/>
              <a:t>Bachelor:</a:t>
            </a:r>
          </a:p>
          <a:p>
            <a:pPr lvl="1"/>
            <a:r>
              <a:rPr lang="nb-NO" dirty="0" err="1"/>
              <a:t>Acting</a:t>
            </a:r>
            <a:endParaRPr lang="nb-NO" dirty="0"/>
          </a:p>
          <a:p>
            <a:pPr lvl="1"/>
            <a:r>
              <a:rPr lang="nb-NO" dirty="0" err="1"/>
              <a:t>Scenography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12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49438D2-6F41-1C46-8E40-0FBDC1E38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480" y="852854"/>
            <a:ext cx="3741769" cy="374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76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Research and Development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b-NO" dirty="0"/>
              <a:t>Multi- and </a:t>
            </a:r>
            <a:r>
              <a:rPr lang="nb-NO" dirty="0" err="1"/>
              <a:t>interdisciplinary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activity</a:t>
            </a:r>
            <a:r>
              <a:rPr lang="nb-NO" dirty="0"/>
              <a:t> </a:t>
            </a:r>
          </a:p>
          <a:p>
            <a:pPr lvl="0"/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pillars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The Digital </a:t>
            </a:r>
            <a:r>
              <a:rPr lang="nb-NO" dirty="0" err="1"/>
              <a:t>Society</a:t>
            </a:r>
            <a:endParaRPr lang="nb-NO" dirty="0"/>
          </a:p>
          <a:p>
            <a:pPr lvl="2"/>
            <a:r>
              <a:rPr lang="nb-NO" dirty="0"/>
              <a:t>The Digital </a:t>
            </a:r>
            <a:r>
              <a:rPr lang="nb-NO" dirty="0" err="1"/>
              <a:t>Society</a:t>
            </a:r>
            <a:r>
              <a:rPr lang="nb-NO" dirty="0"/>
              <a:t> is a </a:t>
            </a:r>
            <a:r>
              <a:rPr lang="nb-NO" dirty="0" err="1"/>
              <a:t>strategic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initiative</a:t>
            </a:r>
            <a:r>
              <a:rPr lang="nb-NO" dirty="0"/>
              <a:t> at Østfold </a:t>
            </a:r>
            <a:r>
              <a:rPr lang="nb-NO" dirty="0" err="1"/>
              <a:t>University</a:t>
            </a:r>
            <a:r>
              <a:rPr lang="nb-NO" dirty="0"/>
              <a:t> College. This </a:t>
            </a:r>
            <a:r>
              <a:rPr lang="nb-NO" dirty="0" err="1"/>
              <a:t>initiative</a:t>
            </a:r>
            <a:r>
              <a:rPr lang="nb-NO" dirty="0"/>
              <a:t> </a:t>
            </a:r>
            <a:r>
              <a:rPr lang="nb-NO" dirty="0" err="1"/>
              <a:t>aims</a:t>
            </a:r>
            <a:r>
              <a:rPr lang="nb-NO" dirty="0"/>
              <a:t> at </a:t>
            </a:r>
            <a:r>
              <a:rPr lang="nb-NO" dirty="0" err="1"/>
              <a:t>building</a:t>
            </a:r>
            <a:r>
              <a:rPr lang="nb-NO" dirty="0"/>
              <a:t> a </a:t>
            </a:r>
            <a:r>
              <a:rPr lang="nb-NO" dirty="0" err="1"/>
              <a:t>strong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profile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includes</a:t>
            </a:r>
            <a:r>
              <a:rPr lang="nb-NO" dirty="0"/>
              <a:t> </a:t>
            </a:r>
            <a:r>
              <a:rPr lang="nb-NO" dirty="0" err="1"/>
              <a:t>several</a:t>
            </a:r>
            <a:r>
              <a:rPr lang="nb-NO" dirty="0"/>
              <a:t> different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disciplines</a:t>
            </a:r>
            <a:r>
              <a:rPr lang="nb-NO" dirty="0"/>
              <a:t>. An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milestone</a:t>
            </a:r>
            <a:r>
              <a:rPr lang="nb-NO" dirty="0"/>
              <a:t> for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initiative</a:t>
            </a:r>
            <a:r>
              <a:rPr lang="nb-NO" dirty="0"/>
              <a:t> is to </a:t>
            </a:r>
            <a:r>
              <a:rPr lang="nb-NO" dirty="0" err="1"/>
              <a:t>get</a:t>
            </a:r>
            <a:r>
              <a:rPr lang="nb-NO" dirty="0"/>
              <a:t> a </a:t>
            </a:r>
            <a:r>
              <a:rPr lang="nb-NO" dirty="0" err="1"/>
              <a:t>doctoral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 </a:t>
            </a:r>
            <a:r>
              <a:rPr lang="nb-NO" dirty="0" err="1"/>
              <a:t>accredited</a:t>
            </a:r>
            <a:r>
              <a:rPr lang="nb-NO" dirty="0"/>
              <a:t> at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institution</a:t>
            </a:r>
            <a:r>
              <a:rPr lang="nb-NO" dirty="0"/>
              <a:t>. </a:t>
            </a:r>
          </a:p>
          <a:p>
            <a:pPr lvl="1"/>
            <a:r>
              <a:rPr lang="nb-NO" dirty="0"/>
              <a:t>Language in Learning	</a:t>
            </a:r>
          </a:p>
          <a:p>
            <a:pPr lvl="2"/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College’s</a:t>
            </a:r>
            <a:r>
              <a:rPr lang="nb-NO" dirty="0"/>
              <a:t> </a:t>
            </a:r>
            <a:r>
              <a:rPr lang="nb-NO" u="sng" dirty="0">
                <a:hlinkClick r:id="rId3"/>
              </a:rPr>
              <a:t>strategic plan for the period 2019–2022</a:t>
            </a:r>
            <a:r>
              <a:rPr lang="nb-NO" dirty="0"/>
              <a:t> </a:t>
            </a:r>
            <a:r>
              <a:rPr lang="nb-NO" dirty="0" err="1"/>
              <a:t>states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college </a:t>
            </a:r>
            <a:r>
              <a:rPr lang="nb-NO" dirty="0" err="1"/>
              <a:t>shall</a:t>
            </a:r>
            <a:r>
              <a:rPr lang="nb-NO" dirty="0"/>
              <a:t> «</a:t>
            </a:r>
            <a:r>
              <a:rPr lang="nb-NO" dirty="0" err="1"/>
              <a:t>establish</a:t>
            </a:r>
            <a:r>
              <a:rPr lang="nb-NO" dirty="0"/>
              <a:t> ‘Language in </a:t>
            </a:r>
            <a:r>
              <a:rPr lang="nb-NO" dirty="0" err="1"/>
              <a:t>learning</a:t>
            </a:r>
            <a:r>
              <a:rPr lang="nb-NO" dirty="0"/>
              <a:t>’ as a </a:t>
            </a:r>
            <a:r>
              <a:rPr lang="nb-NO" dirty="0" err="1"/>
              <a:t>strategic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». This is an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choice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direction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R&amp;D </a:t>
            </a:r>
            <a:r>
              <a:rPr lang="nb-NO" dirty="0" err="1"/>
              <a:t>work</a:t>
            </a:r>
            <a:r>
              <a:rPr lang="nb-NO" dirty="0"/>
              <a:t> at Østfold </a:t>
            </a:r>
            <a:r>
              <a:rPr lang="nb-NO" dirty="0" err="1"/>
              <a:t>University</a:t>
            </a:r>
            <a:r>
              <a:rPr lang="nb-NO" dirty="0"/>
              <a:t> College (ØUC) and it supports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ambition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taking </a:t>
            </a:r>
            <a:r>
              <a:rPr lang="nb-NO" dirty="0" err="1"/>
              <a:t>on</a:t>
            </a:r>
            <a:r>
              <a:rPr lang="nb-NO" dirty="0"/>
              <a:t> « a </a:t>
            </a:r>
            <a:r>
              <a:rPr lang="nb-NO" dirty="0" err="1"/>
              <a:t>leading</a:t>
            </a:r>
            <a:r>
              <a:rPr lang="nb-NO" dirty="0"/>
              <a:t> </a:t>
            </a:r>
            <a:r>
              <a:rPr lang="nb-NO" dirty="0" err="1"/>
              <a:t>national</a:t>
            </a:r>
            <a:r>
              <a:rPr lang="nb-NO" dirty="0"/>
              <a:t> </a:t>
            </a:r>
            <a:r>
              <a:rPr lang="nb-NO" dirty="0" err="1"/>
              <a:t>role</a:t>
            </a:r>
            <a:r>
              <a:rPr lang="nb-NO" dirty="0"/>
              <a:t> in </a:t>
            </a:r>
            <a:r>
              <a:rPr lang="nb-NO" dirty="0" err="1"/>
              <a:t>languages</a:t>
            </a:r>
            <a:r>
              <a:rPr lang="nb-NO" dirty="0"/>
              <a:t> in </a:t>
            </a:r>
            <a:r>
              <a:rPr lang="nb-NO" dirty="0" err="1"/>
              <a:t>education</a:t>
            </a:r>
            <a:r>
              <a:rPr lang="nb-NO" dirty="0"/>
              <a:t>».</a:t>
            </a:r>
          </a:p>
          <a:p>
            <a:pPr lvl="0"/>
            <a:r>
              <a:rPr lang="nb-NO" dirty="0"/>
              <a:t>Administrative support is given by </a:t>
            </a:r>
            <a:r>
              <a:rPr lang="nb-NO" dirty="0" err="1"/>
              <a:t>the</a:t>
            </a:r>
            <a:r>
              <a:rPr lang="nb-NO" dirty="0"/>
              <a:t> R&amp;D unit </a:t>
            </a:r>
            <a:r>
              <a:rPr lang="nb-NO" dirty="0" err="1"/>
              <a:t>which</a:t>
            </a:r>
            <a:r>
              <a:rPr lang="nb-NO" dirty="0"/>
              <a:t> is led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director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662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International </a:t>
            </a:r>
            <a:r>
              <a:rPr lang="nb-NO" dirty="0" err="1"/>
              <a:t>Relations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29200" cy="3318061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 </a:t>
            </a:r>
            <a:r>
              <a:rPr lang="nb-NO" dirty="0" err="1"/>
              <a:t>collaborates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over 100 </a:t>
            </a:r>
            <a:r>
              <a:rPr lang="nb-NO" dirty="0" err="1"/>
              <a:t>universities</a:t>
            </a:r>
            <a:r>
              <a:rPr lang="nb-NO" dirty="0"/>
              <a:t> </a:t>
            </a:r>
            <a:r>
              <a:rPr lang="nb-NO" dirty="0" err="1"/>
              <a:t>world</a:t>
            </a:r>
            <a:r>
              <a:rPr lang="nb-NO" dirty="0"/>
              <a:t> </a:t>
            </a:r>
            <a:r>
              <a:rPr lang="nb-NO" dirty="0" err="1"/>
              <a:t>wide</a:t>
            </a:r>
            <a:r>
              <a:rPr lang="nb-NO" dirty="0"/>
              <a:t> and </a:t>
            </a:r>
            <a:r>
              <a:rPr lang="nb-NO" dirty="0" err="1"/>
              <a:t>participates</a:t>
            </a:r>
            <a:r>
              <a:rPr lang="nb-NO" dirty="0"/>
              <a:t> in </a:t>
            </a:r>
            <a:r>
              <a:rPr lang="nb-NO" dirty="0" err="1"/>
              <a:t>exchange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as Erasmus + and </a:t>
            </a:r>
            <a:r>
              <a:rPr lang="nb-NO" dirty="0" err="1"/>
              <a:t>Nordplus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Norway has </a:t>
            </a:r>
            <a:r>
              <a:rPr lang="nb-NO" dirty="0" err="1"/>
              <a:t>adopted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Bologna </a:t>
            </a:r>
            <a:r>
              <a:rPr lang="nb-NO" dirty="0" err="1"/>
              <a:t>degree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, ECTS </a:t>
            </a:r>
            <a:r>
              <a:rPr lang="nb-NO" dirty="0" err="1"/>
              <a:t>credits</a:t>
            </a:r>
            <a:r>
              <a:rPr lang="nb-NO" dirty="0"/>
              <a:t> and grading </a:t>
            </a:r>
            <a:r>
              <a:rPr lang="nb-NO" dirty="0" err="1"/>
              <a:t>scale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All students have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opportunity</a:t>
            </a:r>
            <a:r>
              <a:rPr lang="nb-NO" dirty="0"/>
              <a:t> to </a:t>
            </a:r>
            <a:r>
              <a:rPr lang="nb-NO" dirty="0" err="1"/>
              <a:t>exchange</a:t>
            </a:r>
            <a:r>
              <a:rPr lang="nb-NO" dirty="0"/>
              <a:t> during </a:t>
            </a:r>
            <a:r>
              <a:rPr lang="nb-NO" dirty="0" err="1"/>
              <a:t>their</a:t>
            </a:r>
            <a:r>
              <a:rPr lang="nb-NO" dirty="0"/>
              <a:t> studies </a:t>
            </a:r>
          </a:p>
          <a:p>
            <a:pPr lvl="0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welcome</a:t>
            </a:r>
            <a:r>
              <a:rPr lang="nb-NO" dirty="0"/>
              <a:t> a </a:t>
            </a:r>
            <a:r>
              <a:rPr lang="nb-NO" dirty="0" err="1"/>
              <a:t>significant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international</a:t>
            </a:r>
            <a:r>
              <a:rPr lang="nb-NO" dirty="0"/>
              <a:t> students  and </a:t>
            </a:r>
            <a:r>
              <a:rPr lang="nb-NO" dirty="0" err="1"/>
              <a:t>guest</a:t>
            </a:r>
            <a:r>
              <a:rPr lang="nb-NO" dirty="0"/>
              <a:t> </a:t>
            </a:r>
            <a:r>
              <a:rPr lang="nb-NO" dirty="0" err="1"/>
              <a:t>lectures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year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14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51AB180-A8D1-6C48-A171-D6D1F6927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37" y="1129631"/>
            <a:ext cx="2710864" cy="338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44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Courses for </a:t>
            </a:r>
            <a:r>
              <a:rPr lang="nb-NO" dirty="0" err="1"/>
              <a:t>exchange</a:t>
            </a:r>
            <a:r>
              <a:rPr lang="nb-NO" dirty="0"/>
              <a:t> students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387788" cy="3255308"/>
          </a:xfrm>
        </p:spPr>
        <p:txBody>
          <a:bodyPr/>
          <a:lstStyle/>
          <a:p>
            <a:pPr lvl="0"/>
            <a:r>
              <a:rPr lang="nb-NO" dirty="0"/>
              <a:t>Most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taught</a:t>
            </a:r>
            <a:r>
              <a:rPr lang="nb-NO" dirty="0"/>
              <a:t> in Norwegian. </a:t>
            </a:r>
            <a:r>
              <a:rPr lang="nb-NO" dirty="0" err="1"/>
              <a:t>However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offer an </a:t>
            </a:r>
            <a:r>
              <a:rPr lang="nb-NO" dirty="0" err="1"/>
              <a:t>increasing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</a:t>
            </a:r>
            <a:r>
              <a:rPr lang="nb-NO" dirty="0" err="1"/>
              <a:t>taught</a:t>
            </a:r>
            <a:r>
              <a:rPr lang="nb-NO" dirty="0"/>
              <a:t> in English, </a:t>
            </a:r>
            <a:r>
              <a:rPr lang="nb-NO" dirty="0" err="1"/>
              <a:t>German</a:t>
            </a:r>
            <a:r>
              <a:rPr lang="nb-NO" dirty="0"/>
              <a:t>, French and Spanish</a:t>
            </a:r>
          </a:p>
          <a:p>
            <a:pPr lvl="0"/>
            <a:r>
              <a:rPr lang="nb-NO" dirty="0">
                <a:hlinkClick r:id="rId3"/>
              </a:rPr>
              <a:t>Courses for </a:t>
            </a:r>
            <a:r>
              <a:rPr lang="nb-NO" dirty="0" err="1">
                <a:hlinkClick r:id="rId3"/>
              </a:rPr>
              <a:t>exchange</a:t>
            </a:r>
            <a:r>
              <a:rPr lang="nb-NO" dirty="0">
                <a:hlinkClick r:id="rId3"/>
              </a:rPr>
              <a:t> students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15</a:t>
            </a:fld>
            <a:endParaRPr lang="nb-NO"/>
          </a:p>
        </p:txBody>
      </p:sp>
      <p:pic>
        <p:nvPicPr>
          <p:cNvPr id="9" name="Plassholder for innhold 1">
            <a:extLst>
              <a:ext uri="{FF2B5EF4-FFF2-40B4-BE49-F238E27FC236}">
                <a16:creationId xmlns:a16="http://schemas.microsoft.com/office/drawing/2014/main" id="{756C02F2-533C-4B44-A997-F45285057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702" y="1198730"/>
            <a:ext cx="3057041" cy="203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70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year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2"/>
            <a:ext cx="7171766" cy="1354790"/>
          </a:xfrm>
        </p:spPr>
        <p:txBody>
          <a:bodyPr/>
          <a:lstStyle/>
          <a:p>
            <a:pPr lvl="0"/>
            <a:r>
              <a:rPr lang="nb-NO" dirty="0"/>
              <a:t>Full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year</a:t>
            </a:r>
            <a:r>
              <a:rPr lang="nb-NO" dirty="0"/>
              <a:t>: </a:t>
            </a:r>
            <a:r>
              <a:rPr lang="nb-NO" dirty="0" err="1"/>
              <a:t>mid</a:t>
            </a:r>
            <a:r>
              <a:rPr lang="nb-NO" dirty="0"/>
              <a:t> August to </a:t>
            </a:r>
            <a:r>
              <a:rPr lang="nb-NO" dirty="0" err="1"/>
              <a:t>mid</a:t>
            </a:r>
            <a:r>
              <a:rPr lang="nb-NO" dirty="0"/>
              <a:t> June</a:t>
            </a:r>
          </a:p>
          <a:p>
            <a:pPr lvl="0"/>
            <a:r>
              <a:rPr lang="nb-NO" dirty="0"/>
              <a:t>Autumn semester:   </a:t>
            </a:r>
            <a:r>
              <a:rPr lang="nb-NO" dirty="0" err="1"/>
              <a:t>mid</a:t>
            </a:r>
            <a:r>
              <a:rPr lang="nb-NO" dirty="0"/>
              <a:t> August to </a:t>
            </a:r>
            <a:r>
              <a:rPr lang="nb-NO" dirty="0" err="1"/>
              <a:t>mid</a:t>
            </a:r>
            <a:r>
              <a:rPr lang="nb-NO" dirty="0"/>
              <a:t> </a:t>
            </a:r>
            <a:r>
              <a:rPr lang="nb-NO" dirty="0" err="1"/>
              <a:t>December</a:t>
            </a:r>
            <a:endParaRPr lang="nb-NO" dirty="0"/>
          </a:p>
          <a:p>
            <a:pPr lvl="0"/>
            <a:r>
              <a:rPr lang="nb-NO" dirty="0"/>
              <a:t>Spring semester:      primo </a:t>
            </a:r>
            <a:r>
              <a:rPr lang="nb-NO" dirty="0" err="1"/>
              <a:t>January</a:t>
            </a:r>
            <a:r>
              <a:rPr lang="nb-NO" dirty="0"/>
              <a:t> to </a:t>
            </a:r>
            <a:r>
              <a:rPr lang="nb-NO" dirty="0" err="1"/>
              <a:t>mid</a:t>
            </a:r>
            <a:r>
              <a:rPr lang="nb-NO" dirty="0"/>
              <a:t> June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16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A993742-6F4E-8242-B4B9-27D1E9CC0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5418"/>
            <a:ext cx="9144000" cy="228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83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Accommodation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4885765" cy="343460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/>
              <a:t>International students </a:t>
            </a:r>
            <a:r>
              <a:rPr lang="nb-NO" dirty="0" err="1"/>
              <a:t>are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guaranteed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accommodation</a:t>
            </a:r>
            <a:endParaRPr lang="nb-NO" dirty="0"/>
          </a:p>
          <a:p>
            <a:pPr lvl="0"/>
            <a:r>
              <a:rPr lang="nb-NO" dirty="0"/>
              <a:t>The rent ranges from </a:t>
            </a:r>
            <a:br>
              <a:rPr lang="nb-NO" dirty="0"/>
            </a:br>
            <a:r>
              <a:rPr lang="nb-NO" dirty="0"/>
              <a:t>411 EUR to 989 EUR per </a:t>
            </a:r>
            <a:r>
              <a:rPr lang="nb-NO" dirty="0" err="1"/>
              <a:t>month</a:t>
            </a:r>
            <a:endParaRPr lang="nb-NO" dirty="0"/>
          </a:p>
          <a:p>
            <a:pPr lvl="0"/>
            <a:r>
              <a:rPr lang="nb-NO" dirty="0" err="1"/>
              <a:t>Residence</a:t>
            </a:r>
            <a:r>
              <a:rPr lang="nb-NO" dirty="0"/>
              <a:t> halls </a:t>
            </a:r>
            <a:r>
              <a:rPr lang="nb-NO" dirty="0" err="1"/>
              <a:t>are</a:t>
            </a:r>
            <a:r>
              <a:rPr lang="nb-NO" dirty="0"/>
              <a:t> all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short</a:t>
            </a:r>
            <a:r>
              <a:rPr lang="nb-NO" dirty="0"/>
              <a:t> </a:t>
            </a:r>
            <a:r>
              <a:rPr lang="nb-NO" dirty="0" err="1"/>
              <a:t>walking</a:t>
            </a:r>
            <a:r>
              <a:rPr lang="nb-NO" dirty="0"/>
              <a:t> and </a:t>
            </a:r>
            <a:r>
              <a:rPr lang="nb-NO" dirty="0" err="1"/>
              <a:t>cycling</a:t>
            </a:r>
            <a:r>
              <a:rPr lang="nb-NO" dirty="0"/>
              <a:t> </a:t>
            </a:r>
            <a:r>
              <a:rPr lang="nb-NO" dirty="0" err="1"/>
              <a:t>distance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campuses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Rooms </a:t>
            </a:r>
            <a:r>
              <a:rPr lang="nb-NO" dirty="0" err="1"/>
              <a:t>varies</a:t>
            </a:r>
            <a:r>
              <a:rPr lang="nb-NO" dirty="0"/>
              <a:t> in terms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appearance</a:t>
            </a:r>
            <a:r>
              <a:rPr lang="nb-NO" dirty="0"/>
              <a:t> and </a:t>
            </a:r>
            <a:r>
              <a:rPr lang="nb-NO" dirty="0" err="1"/>
              <a:t>size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all </a:t>
            </a:r>
            <a:r>
              <a:rPr lang="nb-NO" dirty="0" err="1"/>
              <a:t>fully</a:t>
            </a:r>
            <a:r>
              <a:rPr lang="nb-NO" dirty="0"/>
              <a:t> </a:t>
            </a:r>
            <a:r>
              <a:rPr lang="nb-NO" dirty="0" err="1"/>
              <a:t>furnished</a:t>
            </a:r>
            <a:r>
              <a:rPr lang="nb-NO" dirty="0"/>
              <a:t> </a:t>
            </a:r>
          </a:p>
          <a:p>
            <a:pPr lvl="0"/>
            <a:r>
              <a:rPr lang="nb-NO" dirty="0" err="1"/>
              <a:t>Internet</a:t>
            </a:r>
            <a:r>
              <a:rPr lang="nb-NO" dirty="0"/>
              <a:t> </a:t>
            </a:r>
            <a:r>
              <a:rPr lang="nb-NO" dirty="0" err="1"/>
              <a:t>access</a:t>
            </a:r>
            <a:r>
              <a:rPr lang="nb-NO" dirty="0"/>
              <a:t> in all </a:t>
            </a:r>
            <a:r>
              <a:rPr lang="nb-NO" dirty="0" err="1"/>
              <a:t>rooms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17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8C29ACA-F5A2-BF43-9831-89289313F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03" y="947477"/>
            <a:ext cx="2549036" cy="1700187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A1B836C-8165-7548-B271-138A15B781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503" y="2722977"/>
            <a:ext cx="2549035" cy="191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11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Why</a:t>
            </a:r>
            <a:r>
              <a:rPr lang="nb-NO" dirty="0"/>
              <a:t> students </a:t>
            </a:r>
            <a:r>
              <a:rPr lang="nb-NO" dirty="0" err="1"/>
              <a:t>chose</a:t>
            </a:r>
            <a:r>
              <a:rPr lang="nb-NO" dirty="0"/>
              <a:t> 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nb-NO" dirty="0" err="1"/>
              <a:t>Proffessionally</a:t>
            </a:r>
            <a:r>
              <a:rPr lang="nb-NO" dirty="0"/>
              <a:t> </a:t>
            </a:r>
            <a:r>
              <a:rPr lang="nb-NO" dirty="0" err="1"/>
              <a:t>oriented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programmes</a:t>
            </a:r>
            <a:endParaRPr lang="nb-NO" dirty="0"/>
          </a:p>
          <a:p>
            <a:pPr lvl="0"/>
            <a:r>
              <a:rPr lang="nb-NO" dirty="0" err="1"/>
              <a:t>Modern</a:t>
            </a:r>
            <a:r>
              <a:rPr lang="nb-NO" dirty="0"/>
              <a:t> </a:t>
            </a:r>
            <a:r>
              <a:rPr lang="nb-NO" dirty="0" err="1"/>
              <a:t>teaching</a:t>
            </a:r>
            <a:r>
              <a:rPr lang="nb-NO" dirty="0"/>
              <a:t> and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facilities</a:t>
            </a:r>
            <a:endParaRPr lang="nb-NO" dirty="0"/>
          </a:p>
          <a:p>
            <a:pPr lvl="0"/>
            <a:r>
              <a:rPr lang="nb-NO" dirty="0"/>
              <a:t>A </a:t>
            </a:r>
            <a:r>
              <a:rPr lang="nb-NO" dirty="0" err="1"/>
              <a:t>close-knit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college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small</a:t>
            </a:r>
            <a:r>
              <a:rPr lang="nb-NO" dirty="0"/>
              <a:t> </a:t>
            </a:r>
            <a:r>
              <a:rPr lang="nb-NO" dirty="0" err="1"/>
              <a:t>class</a:t>
            </a:r>
            <a:r>
              <a:rPr lang="nb-NO" dirty="0"/>
              <a:t> </a:t>
            </a:r>
            <a:r>
              <a:rPr lang="nb-NO" dirty="0" err="1"/>
              <a:t>sizes</a:t>
            </a:r>
            <a:endParaRPr lang="nb-NO" dirty="0"/>
          </a:p>
          <a:p>
            <a:pPr lvl="0"/>
            <a:r>
              <a:rPr lang="nb-NO" dirty="0"/>
              <a:t>Variety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organisations</a:t>
            </a:r>
            <a:r>
              <a:rPr lang="nb-NO" dirty="0"/>
              <a:t> and </a:t>
            </a:r>
            <a:r>
              <a:rPr lang="nb-NO" dirty="0" err="1"/>
              <a:t>societies</a:t>
            </a:r>
            <a:r>
              <a:rPr lang="nb-NO" dirty="0"/>
              <a:t> for students, like </a:t>
            </a:r>
            <a:r>
              <a:rPr lang="nb-NO" dirty="0" err="1"/>
              <a:t>the</a:t>
            </a:r>
            <a:r>
              <a:rPr lang="nb-NO" dirty="0"/>
              <a:t> Buddy </a:t>
            </a:r>
            <a:r>
              <a:rPr lang="nb-NO" dirty="0" err="1"/>
              <a:t>Scheme</a:t>
            </a:r>
            <a:r>
              <a:rPr lang="nb-NO" dirty="0"/>
              <a:t> and </a:t>
            </a:r>
            <a:r>
              <a:rPr lang="nb-NO" dirty="0" err="1"/>
              <a:t>introduction</a:t>
            </a:r>
            <a:r>
              <a:rPr lang="nb-NO" dirty="0"/>
              <a:t> </a:t>
            </a:r>
            <a:r>
              <a:rPr lang="nb-NO" dirty="0" err="1"/>
              <a:t>week</a:t>
            </a:r>
            <a:endParaRPr lang="nb-NO" dirty="0"/>
          </a:p>
          <a:p>
            <a:pPr lvl="0"/>
            <a:r>
              <a:rPr lang="nb-NO" dirty="0" err="1"/>
              <a:t>Proximity</a:t>
            </a:r>
            <a:r>
              <a:rPr lang="nb-NO" dirty="0"/>
              <a:t> to nature and </a:t>
            </a:r>
            <a:r>
              <a:rPr lang="nb-NO" dirty="0" err="1"/>
              <a:t>great</a:t>
            </a:r>
            <a:r>
              <a:rPr lang="nb-NO" dirty="0"/>
              <a:t> </a:t>
            </a:r>
            <a:r>
              <a:rPr lang="nb-NO" dirty="0" err="1"/>
              <a:t>outdoor</a:t>
            </a:r>
            <a:r>
              <a:rPr lang="nb-NO" dirty="0"/>
              <a:t> </a:t>
            </a:r>
            <a:r>
              <a:rPr lang="nb-NO" dirty="0" err="1"/>
              <a:t>activities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528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88867B4-10C9-BD47-955E-13EA7E5E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0DBED4-2DBC-784E-B1E1-EB07A244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19</a:t>
            </a:fld>
            <a:endParaRPr lang="nb-NO" dirty="0"/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F0A753FD-9025-E14C-9B97-3A52F0D3B14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" r="22"/>
          <a:stretch>
            <a:fillRect/>
          </a:stretch>
        </p:blipFill>
        <p:spPr/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B781FEF-478B-FB4F-8D37-D333D43F5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632" y="2713627"/>
            <a:ext cx="67062" cy="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28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www.hiof.no</a:t>
            </a:r>
            <a:r>
              <a:rPr lang="nb-NO" dirty="0"/>
              <a:t>/</a:t>
            </a:r>
            <a:r>
              <a:rPr lang="nb-NO" dirty="0" err="1"/>
              <a:t>english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1955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14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</a:t>
            </a:r>
            <a:r>
              <a:rPr lang="nb-NO" dirty="0" err="1"/>
              <a:t>template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F7F7-2CC7-CB4D-B36C-4905B644257D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</a:t>
            </a:r>
            <a:r>
              <a:rPr lang="nb-NO" dirty="0" err="1"/>
              <a:t>template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C538-88EB-514C-AF97-910F01ED5FA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9396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</a:t>
            </a:r>
            <a:r>
              <a:rPr lang="nb-NO" dirty="0" err="1"/>
              <a:t>template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C538-88EB-514C-AF97-910F01ED5FAF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8633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</a:t>
            </a:r>
            <a:r>
              <a:rPr lang="nb-NO" dirty="0" err="1"/>
              <a:t>template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C538-88EB-514C-AF97-910F01ED5FAF}" type="datetime1">
              <a:rPr lang="nb-NO" smtClean="0"/>
              <a:pPr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6724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Title</a:t>
            </a:r>
            <a:r>
              <a:rPr lang="nb-NO" dirty="0"/>
              <a:t> and </a:t>
            </a:r>
            <a:r>
              <a:rPr lang="nb-NO" dirty="0" err="1"/>
              <a:t>content</a:t>
            </a:r>
            <a:r>
              <a:rPr lang="nb-NO" dirty="0"/>
              <a:t> </a:t>
            </a:r>
            <a:r>
              <a:rPr lang="nb-NO" dirty="0" err="1"/>
              <a:t>site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 err="1"/>
              <a:t>third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 err="1"/>
              <a:t>fifth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23.08.2020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First name Last name | Faculty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458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9DFFA95-FE2A-A946-A3D1-A9186E5D53B3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27</a:t>
            </a:fld>
            <a:endParaRPr lang="nb-NO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98612" y="761999"/>
            <a:ext cx="8839200" cy="3215106"/>
          </a:xfrm>
        </p:spPr>
        <p:txBody>
          <a:bodyPr/>
          <a:lstStyle/>
          <a:p>
            <a:r>
              <a:rPr lang="nb-NO" dirty="0"/>
              <a:t>Chapter Side </a:t>
            </a:r>
            <a:r>
              <a:rPr lang="nb-NO" dirty="0" err="1"/>
              <a:t>with</a:t>
            </a:r>
            <a:r>
              <a:rPr lang="nb-NO" dirty="0"/>
              <a:t/>
            </a:r>
            <a:br>
              <a:rPr lang="nb-NO" dirty="0"/>
            </a:br>
            <a:r>
              <a:rPr lang="nb-NO" dirty="0" err="1"/>
              <a:t>centered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66030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C51606E-679A-7B4E-AF66-9686DA1834BC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28</a:t>
            </a:fld>
            <a:endParaRPr lang="nb-NO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Chapter Side </a:t>
            </a:r>
            <a:r>
              <a:rPr lang="nb-NO" dirty="0" err="1"/>
              <a:t>with</a:t>
            </a:r>
            <a:r>
              <a:rPr lang="nb-NO" dirty="0"/>
              <a:t/>
            </a:r>
            <a:br>
              <a:rPr lang="nb-NO" dirty="0"/>
            </a:br>
            <a:r>
              <a:rPr lang="nb-NO" dirty="0" err="1"/>
              <a:t>centered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403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Chapter Side </a:t>
            </a:r>
            <a:r>
              <a:rPr lang="nb-NO" dirty="0" err="1"/>
              <a:t>with</a:t>
            </a:r>
            <a:r>
              <a:rPr lang="nb-NO" dirty="0"/>
              <a:t/>
            </a:r>
            <a:br>
              <a:rPr lang="nb-NO" dirty="0"/>
            </a:br>
            <a:r>
              <a:rPr lang="nb-NO" dirty="0" err="1"/>
              <a:t>centered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E3B7C-4BCE-0246-87A2-E17DC34110E8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8899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Chapter Side </a:t>
            </a:r>
            <a:r>
              <a:rPr lang="nb-NO" dirty="0" err="1"/>
              <a:t>with</a:t>
            </a:r>
            <a:r>
              <a:rPr lang="nb-NO" dirty="0"/>
              <a:t/>
            </a:r>
            <a:br>
              <a:rPr lang="nb-NO" dirty="0"/>
            </a:br>
            <a:r>
              <a:rPr lang="nb-NO" dirty="0" err="1"/>
              <a:t>centered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E3B7C-4BCE-0246-87A2-E17DC34110E8}" type="datetime1">
              <a:rPr lang="nb-NO" smtClean="0"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098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Chapter Side </a:t>
            </a:r>
            <a:r>
              <a:rPr lang="nb-NO" dirty="0" err="1"/>
              <a:t>with</a:t>
            </a:r>
            <a:r>
              <a:rPr lang="nb-NO" dirty="0"/>
              <a:t/>
            </a:r>
            <a:br>
              <a:rPr lang="nb-NO" dirty="0"/>
            </a:br>
            <a:r>
              <a:rPr lang="nb-NO" dirty="0" err="1"/>
              <a:t>centered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E3B7C-4BCE-0246-87A2-E17DC34110E8}" type="datetime1">
              <a:rPr lang="nb-NO" smtClean="0"/>
              <a:pPr/>
              <a:t>23.08.2020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1929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305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476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51773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ENG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ENG-v.1.1.0" id="{68111F1C-28E9-704D-90B5-36BF50ACE67A}" vid="{BA641E67-4B36-0A4C-8A43-3B971FC16D5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HIOF-template-7.13.Presentasjonsmal-ENG-v.0.0</Template>
  <TotalTime>619</TotalTime>
  <Words>899</Words>
  <Application>Microsoft Office PowerPoint</Application>
  <PresentationFormat>Skjermfremvisning (16:9)</PresentationFormat>
  <Paragraphs>223</Paragraphs>
  <Slides>35</Slides>
  <Notes>22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35</vt:i4>
      </vt:variant>
    </vt:vector>
  </HeadingPairs>
  <TitlesOfParts>
    <vt:vector size="40" baseType="lpstr">
      <vt:lpstr>Arial</vt:lpstr>
      <vt:lpstr>Calibri</vt:lpstr>
      <vt:lpstr>Source Sans Pro</vt:lpstr>
      <vt:lpstr>Times New Roman</vt:lpstr>
      <vt:lpstr>HIOF-template-7.13.Presentasjonsmal-ENG-v.0.0.2</vt:lpstr>
      <vt:lpstr>Presentation of Østfold University College</vt:lpstr>
      <vt:lpstr>PowerPoint-presentasjon</vt:lpstr>
      <vt:lpstr>About us</vt:lpstr>
      <vt:lpstr>PowerPoint-presentasjon</vt:lpstr>
      <vt:lpstr>PowerPoint-presentasjon</vt:lpstr>
      <vt:lpstr>Faculties</vt:lpstr>
      <vt:lpstr>The Faculty of Computer Sciences</vt:lpstr>
      <vt:lpstr>The Faculty of Business, Languages and Social Sciences</vt:lpstr>
      <vt:lpstr>The Faculty of Education</vt:lpstr>
      <vt:lpstr>Faculty of Health and Welfare Sciences</vt:lpstr>
      <vt:lpstr>The Faculty of Engineering</vt:lpstr>
      <vt:lpstr>Norwegian Theatre Academy</vt:lpstr>
      <vt:lpstr>Research and Development</vt:lpstr>
      <vt:lpstr>International Relations</vt:lpstr>
      <vt:lpstr>Courses for exchange students</vt:lpstr>
      <vt:lpstr>Academic year</vt:lpstr>
      <vt:lpstr>Accommodation</vt:lpstr>
      <vt:lpstr>Why students chose Østfold University College</vt:lpstr>
      <vt:lpstr>PowerPoint-presentasjon</vt:lpstr>
      <vt:lpstr>www.hiof.no/english</vt:lpstr>
      <vt:lpstr>PowerPoint-presentasjon</vt:lpstr>
      <vt:lpstr>Presentation template Østfold University College</vt:lpstr>
      <vt:lpstr>Presentation template Østfold University College</vt:lpstr>
      <vt:lpstr>Presentation template Østfold University College</vt:lpstr>
      <vt:lpstr>Presentation template Østfold University College</vt:lpstr>
      <vt:lpstr>Title and content site</vt:lpstr>
      <vt:lpstr>Chapter Side with centered title</vt:lpstr>
      <vt:lpstr>Chapter Side with centered title</vt:lpstr>
      <vt:lpstr>Chapter Side with centered title</vt:lpstr>
      <vt:lpstr>Chapter Side with centered title</vt:lpstr>
      <vt:lpstr>Chapter Side with centered title</vt:lpstr>
      <vt:lpstr>PowerPoint-presentasjon</vt:lpstr>
      <vt:lpstr>PowerPoint-presentasjon</vt:lpstr>
      <vt:lpstr>PowerPoint-presentasjon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of  Østfold University College</dc:title>
  <dc:subject/>
  <dc:creator>Microsoft Office User</dc:creator>
  <cp:keywords/>
  <dc:description/>
  <cp:lastModifiedBy>Laila Anita Fagerdal</cp:lastModifiedBy>
  <cp:revision>41</cp:revision>
  <dcterms:created xsi:type="dcterms:W3CDTF">2019-01-04T07:49:15Z</dcterms:created>
  <dcterms:modified xsi:type="dcterms:W3CDTF">2020-08-23T21:04:01Z</dcterms:modified>
  <cp:category/>
</cp:coreProperties>
</file>